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3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32" r:id="rId21"/>
    <p:sldId id="324" r:id="rId2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28" d="100"/>
          <a:sy n="128" d="100"/>
        </p:scale>
        <p:origin x="-158" y="-5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brazky.cz/?q=inflace&amp;sourceid=szn-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491630"/>
            <a:ext cx="6858000" cy="245172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INFLACE</a:t>
            </a:r>
          </a:p>
          <a:p>
            <a:endParaRPr lang="cs-CZ" sz="6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77942"/>
            <a:ext cx="5544616" cy="1333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4083918"/>
            <a:ext cx="13681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 Inflace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/>
              <a:t>Škola:</a:t>
            </a:r>
            <a:r>
              <a:rPr lang="cs-CZ" dirty="0" smtClean="0"/>
              <a:t>        Manažerská akademie – střední odborná škola, s. r. o.,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Jiráskova 2, 586 01  Jihlava</a:t>
            </a:r>
          </a:p>
          <a:p>
            <a:pPr algn="l"/>
            <a:r>
              <a:rPr lang="cs-CZ" b="1" dirty="0" smtClean="0"/>
              <a:t>Autor:       </a:t>
            </a:r>
            <a:r>
              <a:rPr lang="cs-CZ" dirty="0" smtClean="0"/>
              <a:t>Ing. Jana </a:t>
            </a:r>
            <a:r>
              <a:rPr lang="cs-CZ" dirty="0" err="1" smtClean="0"/>
              <a:t>Bartesová</a:t>
            </a:r>
            <a:endParaRPr lang="cs-CZ" dirty="0" smtClean="0"/>
          </a:p>
          <a:p>
            <a:pPr algn="l"/>
            <a:r>
              <a:rPr lang="cs-CZ" b="1" dirty="0" smtClean="0"/>
              <a:t>Předmět:</a:t>
            </a:r>
            <a:r>
              <a:rPr lang="cs-CZ" dirty="0" smtClean="0"/>
              <a:t>  </a:t>
            </a:r>
            <a:r>
              <a:rPr lang="cs-CZ" b="1" dirty="0" smtClean="0"/>
              <a:t>EKONOMIKA</a:t>
            </a:r>
          </a:p>
          <a:p>
            <a:pPr algn="l"/>
            <a:endParaRPr lang="cs-CZ" dirty="0" smtClean="0"/>
          </a:p>
          <a:p>
            <a:pPr algn="l"/>
            <a:r>
              <a:rPr lang="cs-CZ" b="1" dirty="0" smtClean="0"/>
              <a:t>Anotace:   </a:t>
            </a:r>
            <a:r>
              <a:rPr lang="cs-CZ" sz="1600" dirty="0" smtClean="0"/>
              <a:t>Cílem tohoto učebního materiálu je, aby žáci definovali inflaci a její příčiny vzniku </a:t>
            </a:r>
          </a:p>
          <a:p>
            <a:pPr algn="l"/>
            <a:r>
              <a:rPr lang="cs-CZ" sz="1600" dirty="0"/>
              <a:t> </a:t>
            </a:r>
            <a:r>
              <a:rPr lang="cs-CZ" sz="1600" dirty="0" smtClean="0"/>
              <a:t>                     a posoudili dopady inflace na ekonomiku  státu a životní úroveň obyvatel.</a:t>
            </a:r>
          </a:p>
          <a:p>
            <a:pPr algn="l"/>
            <a:endParaRPr lang="cs-CZ" sz="1600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1200" dirty="0" smtClean="0"/>
              <a:t>Digitální učební materiál je součástí ŠVP studijního oboru Ekonomika a podnikání a </a:t>
            </a:r>
            <a:r>
              <a:rPr lang="cs-CZ" sz="1200" b="1" dirty="0" smtClean="0"/>
              <a:t>je určen pro práci</a:t>
            </a:r>
            <a:r>
              <a:rPr lang="cs-CZ" sz="1200" dirty="0" smtClean="0"/>
              <a:t> žáků a učitelů </a:t>
            </a:r>
            <a:r>
              <a:rPr lang="cs-CZ" sz="1200" b="1" dirty="0" smtClean="0"/>
              <a:t>s tablety</a:t>
            </a:r>
            <a:r>
              <a:rPr lang="cs-CZ" sz="1200" dirty="0" smtClean="0"/>
              <a:t>.</a:t>
            </a:r>
          </a:p>
          <a:p>
            <a:pPr marL="0" indent="0" algn="just">
              <a:buNone/>
            </a:pPr>
            <a:r>
              <a:rPr lang="cs-CZ" sz="1200" b="1" u="sng" dirty="0" smtClean="0"/>
              <a:t>Cíl:</a:t>
            </a:r>
          </a:p>
          <a:p>
            <a:pPr marL="0" indent="0" algn="just">
              <a:buNone/>
            </a:pPr>
            <a:r>
              <a:rPr lang="cs-CZ" sz="1200" dirty="0" smtClean="0"/>
              <a:t>Žák popíše a zhodnotí vývoj inflace v ČR, seznámí se s příčinami vzniku inflace a zároveň s jejími důsledky. Vyhledá s využitím tabletu informace a provede statistický rozbor  spotřebního koše za určené předcházející období, včetně grafického vyjádření.  Žák se zorientuje ve společenském životě a v soudobé tržní ekonomice. Žáci jsou vedeni k tomu, aby byli schopni vyjadřovat své názory na hospodářsko-politickou situaci v ČR i ve světě.</a:t>
            </a:r>
          </a:p>
          <a:p>
            <a:pPr marL="0" indent="0" algn="just">
              <a:buNone/>
            </a:pPr>
            <a:endParaRPr lang="cs-CZ" sz="1200" dirty="0" smtClean="0"/>
          </a:p>
          <a:p>
            <a:pPr marL="0" indent="0" algn="just">
              <a:buNone/>
            </a:pPr>
            <a:r>
              <a:rPr lang="cs-CZ" sz="1200" b="1" u="sng" dirty="0" smtClean="0"/>
              <a:t>Metodika: </a:t>
            </a:r>
          </a:p>
          <a:p>
            <a:pPr marL="0" indent="0" algn="just">
              <a:buNone/>
            </a:pPr>
            <a:r>
              <a:rPr lang="cs-CZ" sz="1200" dirty="0" smtClean="0"/>
              <a:t>Prezentace obsahuje danou probíranou látku, včetně zadání úkolu k </a:t>
            </a:r>
            <a:r>
              <a:rPr lang="cs-CZ" sz="1200" b="1" dirty="0" smtClean="0"/>
              <a:t>samostatné práci žáků s tablety</a:t>
            </a:r>
            <a:r>
              <a:rPr lang="cs-CZ" sz="1200" dirty="0" smtClean="0"/>
              <a:t>. Na závěr prezentace jsou uvedeny otázky, které shrnují základní body prezentace. 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cs-CZ" sz="1200" dirty="0" smtClean="0"/>
              <a:t>Učitel probírá danou látku s pomocí prezentace, navozuje diskusi k danému tématu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cs-CZ" sz="1200" dirty="0" smtClean="0"/>
              <a:t>Žák si během výkladu zapisuje do sešitu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cs-CZ" sz="1200" dirty="0" smtClean="0"/>
              <a:t>Učitel s pomocí tabletu zadá samostatný úkol, který žáci s pomocí tabletu vypracují 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cs-CZ" sz="1200" dirty="0" smtClean="0"/>
              <a:t>Společné zhodnocení vypracovaného úkolu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cs-CZ" sz="1200" dirty="0" smtClean="0"/>
              <a:t>Učitel si na závěr hodiny s pomocí shrnujících otázek v závěru prezentace ověří znalosti žáků</a:t>
            </a:r>
            <a:endParaRPr lang="cs-CZ" sz="1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059582"/>
            <a:ext cx="7200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Peníze </a:t>
            </a:r>
            <a:r>
              <a:rPr lang="cs-CZ" dirty="0" smtClean="0"/>
              <a:t>reprezentují určitou hodnotu, ale tato hodnota není fixní.</a:t>
            </a:r>
          </a:p>
          <a:p>
            <a:pPr algn="just"/>
            <a:r>
              <a:rPr lang="cs-CZ" dirty="0" smtClean="0"/>
              <a:t>Hodnota peněz je dána ekonomickými vztahy mezi lidmi a je ovlivněna řadou faktorů a vlivů.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Lidé mají tendenci ohodnocovat peníze vždy o něco výše, než  je jejich objektivní hodnota odpovídající množství a kvalitě zboží, jejichž směnu mají zprostředkovat.</a:t>
            </a:r>
          </a:p>
          <a:p>
            <a:pPr algn="just"/>
            <a:r>
              <a:rPr lang="cs-CZ" dirty="0" smtClean="0"/>
              <a:t>To vede k  relativně trvalému jevu znehodnocování peněz – </a:t>
            </a:r>
            <a:r>
              <a:rPr lang="cs-CZ" b="1" dirty="0" smtClean="0"/>
              <a:t>INFLACI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59886"/>
            <a:ext cx="1932806" cy="824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4083918"/>
            <a:ext cx="194421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 2 Znehodnocení peněz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912221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915566"/>
            <a:ext cx="7416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INFLACE</a:t>
            </a:r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Růst cenové hladiny (zvyšování cen zboží a služeb)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Znehodnocení peněz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Peníze ztrácí svou hodnotu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r>
              <a:rPr lang="cs-CZ" b="1" u="sng" dirty="0" smtClean="0"/>
              <a:t>DEFLACE</a:t>
            </a:r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Opak inflace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Peníze mají vyšší hodnotu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Pokles cenové hladiny (snižování cen zboží a služeb)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42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9582"/>
            <a:ext cx="74168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u="sng" dirty="0" smtClean="0"/>
              <a:t>PŘÍČINY INFLACE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b="1" dirty="0" smtClean="0"/>
              <a:t>Inflace tažená poptávkou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b="1" i="1" dirty="0" smtClean="0"/>
              <a:t>Na trhu je více poptávky </a:t>
            </a:r>
            <a:r>
              <a:rPr lang="cs-CZ" dirty="0" smtClean="0"/>
              <a:t>při stejném objemu nabídky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Zvýšená poptávka vyvolá růst cen nabídky, zaměstnanci volají po vyšších mzdách =› inflační spirála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cs-CZ" dirty="0"/>
          </a:p>
          <a:p>
            <a:pPr algn="just"/>
            <a:r>
              <a:rPr lang="cs-CZ" dirty="0" smtClean="0"/>
              <a:t>2. </a:t>
            </a:r>
            <a:r>
              <a:rPr lang="cs-CZ" b="1" u="sng" dirty="0" smtClean="0"/>
              <a:t>Inflace tlačená náklady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Je způsobena </a:t>
            </a:r>
            <a:r>
              <a:rPr lang="cs-CZ" b="1" i="1" dirty="0" smtClean="0"/>
              <a:t>nadměrným růstem nákladových položek </a:t>
            </a:r>
            <a:r>
              <a:rPr lang="cs-CZ" dirty="0" smtClean="0"/>
              <a:t>(ceny finálních statků a služeb jsou vtlačovány vzhůru růstem cen nákladů (např. neúměrné a nepodložené zvyšování mezd =› poptávka pak volá 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po zvyšování mezd =› to způsobí opětovné zvýšení cen nabídky =› vznik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inflační spirály (prvopočátek spirály by byl na straně nabídky)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732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987574"/>
            <a:ext cx="73448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INFLACE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Je makroekonomický pojem a měří se pomocí tzv. spotřebního koše</a:t>
            </a:r>
          </a:p>
          <a:p>
            <a:r>
              <a:rPr lang="cs-CZ" dirty="0"/>
              <a:t> </a:t>
            </a:r>
            <a:r>
              <a:rPr lang="cs-CZ" dirty="0" smtClean="0"/>
              <a:t>    a porovnání cenových hladin v různých časových obdobích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r>
              <a:rPr lang="cs-CZ" b="1" dirty="0" smtClean="0"/>
              <a:t>Cenová hladina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Představuje průměrnou úroveň cen určitého souboru statků v běžném období ve srovnání s cenami určitého vybraného základního období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r>
              <a:rPr lang="cs-CZ" b="1" dirty="0" smtClean="0"/>
              <a:t>Vývoj cenové hladiny  </a:t>
            </a:r>
            <a:r>
              <a:rPr lang="cs-CZ" dirty="0" smtClean="0"/>
              <a:t>- sleduje tempo růstu cenové hladiny = míra inflace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26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987574"/>
                <a:ext cx="7416824" cy="2529731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b="1" u="sng" dirty="0" smtClean="0"/>
                  <a:t>MÍRA INFLACE</a:t>
                </a:r>
              </a:p>
              <a:p>
                <a:pPr marL="285750" indent="-285750">
                  <a:buFont typeface="Wingdings" panose="05000000000000000000" pitchFamily="2" charset="2"/>
                  <a:buChar char="v"/>
                </a:pPr>
                <a:r>
                  <a:rPr lang="cs-CZ" dirty="0" smtClean="0"/>
                  <a:t>Udává se v %</a:t>
                </a:r>
              </a:p>
              <a:p>
                <a:pPr marL="285750" indent="-285750">
                  <a:buFont typeface="Wingdings" panose="05000000000000000000" pitchFamily="2" charset="2"/>
                  <a:buChar char="v"/>
                </a:pPr>
                <a:endParaRPr lang="cs-CZ" dirty="0"/>
              </a:p>
              <a:p>
                <a14:m>
                  <m:oMath xmlns:m="http://schemas.openxmlformats.org/officeDocument/2006/math">
                    <m:r>
                      <a:rPr lang="cs-CZ" sz="2000" b="0" i="1" smtClean="0">
                        <a:ln>
                          <a:solidFill>
                            <a:srgbClr val="7030A0"/>
                          </a:solidFill>
                        </a:ln>
                        <a:latin typeface="Cambria Math"/>
                      </a:rPr>
                      <m:t>𝑚</m:t>
                    </m:r>
                    <m:r>
                      <a:rPr lang="cs-CZ" sz="2000" b="0" i="1" smtClean="0">
                        <a:ln>
                          <a:solidFill>
                            <a:srgbClr val="7030A0"/>
                          </a:solidFill>
                        </a:ln>
                        <a:latin typeface="Cambria Math"/>
                      </a:rPr>
                      <m:t>í</m:t>
                    </m:r>
                    <m:r>
                      <a:rPr lang="cs-CZ" sz="2000" b="0" i="1" smtClean="0">
                        <a:ln>
                          <a:solidFill>
                            <a:srgbClr val="7030A0"/>
                          </a:solidFill>
                        </a:ln>
                        <a:latin typeface="Cambria Math"/>
                      </a:rPr>
                      <m:t>𝑟𝑎</m:t>
                    </m:r>
                    <m:r>
                      <a:rPr lang="cs-CZ" sz="2000" b="0" i="1" smtClean="0">
                        <a:ln>
                          <a:solidFill>
                            <a:srgbClr val="7030A0"/>
                          </a:solidFill>
                        </a:ln>
                        <a:latin typeface="Cambria Math"/>
                      </a:rPr>
                      <m:t> </m:t>
                    </m:r>
                    <m:r>
                      <a:rPr lang="cs-CZ" sz="2000" b="0" i="1" smtClean="0">
                        <a:ln>
                          <a:solidFill>
                            <a:srgbClr val="7030A0"/>
                          </a:solidFill>
                        </a:ln>
                        <a:latin typeface="Cambria Math"/>
                      </a:rPr>
                      <m:t>𝑖𝑛𝑓𝑙𝑎𝑐𝑒</m:t>
                    </m:r>
                    <m:r>
                      <a:rPr lang="cs-CZ" sz="2000" i="1" smtClean="0">
                        <a:ln>
                          <a:solidFill>
                            <a:srgbClr val="7030A0"/>
                          </a:solidFill>
                        </a:ln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𝑐𝑒𝑛𝑜𝑣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á 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h𝑙𝑎𝑑𝑖𝑛𝑎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 </m:t>
                        </m:r>
                        <m:d>
                          <m:dPr>
                            <m:ctrlPr>
                              <a:rPr lang="cs-CZ" sz="2000" b="0" i="1" smtClean="0">
                                <a:ln>
                                  <a:solidFill>
                                    <a:srgbClr val="7030A0"/>
                                  </a:solidFill>
                                </a:ln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n>
                                  <a:solidFill>
                                    <a:srgbClr val="7030A0"/>
                                  </a:solidFill>
                                </a:ln>
                                <a:latin typeface="Cambria Math"/>
                              </a:rPr>
                              <m:t>𝑡</m:t>
                            </m:r>
                          </m:e>
                        </m:d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−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𝑐𝑒𝑛𝑜𝑣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á 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h𝑙𝑎𝑑𝑖𝑛𝑎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 (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𝑡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−1)</m:t>
                        </m:r>
                      </m:num>
                      <m:den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𝑐𝑒𝑛𝑜𝑣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á 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h𝑙𝑎𝑑𝑖𝑛𝑎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 (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𝑡</m:t>
                        </m:r>
                        <m:r>
                          <a:rPr lang="cs-CZ" sz="2000" b="0" i="1" smtClean="0">
                            <a:ln>
                              <a:solidFill>
                                <a:srgbClr val="7030A0"/>
                              </a:solidFill>
                            </a:ln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sz="2000" dirty="0" smtClean="0">
                    <a:ln>
                      <a:solidFill>
                        <a:srgbClr val="7030A0"/>
                      </a:solidFill>
                    </a:ln>
                  </a:rPr>
                  <a:t> * 100 (%)</a:t>
                </a:r>
              </a:p>
              <a:p>
                <a:endParaRPr lang="cs-CZ" dirty="0">
                  <a:ln>
                    <a:solidFill>
                      <a:srgbClr val="7030A0"/>
                    </a:solidFill>
                  </a:ln>
                </a:endParaRPr>
              </a:p>
              <a:p>
                <a:endParaRPr lang="cs-CZ" dirty="0" smtClean="0">
                  <a:ln>
                    <a:solidFill>
                      <a:srgbClr val="7030A0"/>
                    </a:solidFill>
                  </a:ln>
                </a:endParaRPr>
              </a:p>
              <a:p>
                <a:endParaRPr lang="cs-CZ" dirty="0">
                  <a:ln>
                    <a:solidFill>
                      <a:srgbClr val="7030A0"/>
                    </a:solidFill>
                  </a:ln>
                </a:endParaRPr>
              </a:p>
              <a:p>
                <a:r>
                  <a:rPr lang="cs-CZ" dirty="0" smtClean="0">
                    <a:ln>
                      <a:solidFill>
                        <a:srgbClr val="7030A0"/>
                      </a:solidFill>
                    </a:ln>
                  </a:rPr>
                  <a:t>t…….je určité období (např. měsíc, rok)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987574"/>
                <a:ext cx="7416824" cy="2529731"/>
              </a:xfrm>
              <a:prstGeom prst="rect">
                <a:avLst/>
              </a:prstGeom>
              <a:blipFill rotWithShape="1">
                <a:blip r:embed="rId2"/>
                <a:stretch>
                  <a:fillRect l="-573" t="-716" b="-23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086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87574"/>
            <a:ext cx="74168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u="sng" dirty="0" smtClean="0"/>
              <a:t>Nejčastěji používané indexy k vyjádření vývoje cenové hladiny jsou: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b="1" dirty="0" smtClean="0"/>
              <a:t>Index spotřebitelských cen (CPI)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Cenová hladina je průměrem cen spotřebních výrobků a služeb (hovoříme o </a:t>
            </a:r>
            <a:r>
              <a:rPr lang="cs-CZ" b="1" i="1" dirty="0" smtClean="0"/>
              <a:t>spotřebním koši</a:t>
            </a:r>
            <a:r>
              <a:rPr lang="cs-CZ" dirty="0" smtClean="0"/>
              <a:t>, ve kterém má každá skupina spotřebovávaných výrobků a služeb určitou váhu)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U daných druhů zboží se sleduje na celém území státu v pravidelných intervalech pohyb cen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Zjištěné údaje se statistickými metodami zpracovávají, měsíčně zveřejňují včetně popisu spotřebního koše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cs-CZ" dirty="0"/>
          </a:p>
          <a:p>
            <a:pPr algn="just"/>
            <a:r>
              <a:rPr lang="cs-CZ" b="1" u="sng" dirty="0" smtClean="0"/>
              <a:t>Úkol:</a:t>
            </a:r>
            <a:r>
              <a:rPr lang="cs-CZ" dirty="0" smtClean="0"/>
              <a:t> </a:t>
            </a:r>
            <a:r>
              <a:rPr lang="cs-CZ" b="1" dirty="0" smtClean="0"/>
              <a:t>Najděte s pomocí tabletu statistický rozbor spotřebního koše </a:t>
            </a:r>
          </a:p>
          <a:p>
            <a:pPr algn="just"/>
            <a:r>
              <a:rPr lang="cs-CZ" b="1" dirty="0"/>
              <a:t> </a:t>
            </a:r>
            <a:r>
              <a:rPr lang="cs-CZ" b="1" dirty="0" smtClean="0"/>
              <a:t>          za předcházející měsíc a vyjádřete pomocí grafu.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9061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203598"/>
            <a:ext cx="70567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Index cen výrobců (PPI)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Sleduje se pro různá odvětví a obory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Např. index cen průmyslových výrobců, zemědělských výrobců, stavebních prací apod.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r>
              <a:rPr lang="cs-CZ" b="1" dirty="0" smtClean="0"/>
              <a:t>3. Deflátor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Cenový deflátor HDP se vypočítá jako poměr HDP v běžných cenách k HDP ve stálých cenách určitého roku (tento ukazatel je přesnější než CPI)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b="1" i="1" dirty="0" smtClean="0"/>
              <a:t>Nevýhoda</a:t>
            </a:r>
            <a:r>
              <a:rPr lang="cs-CZ" dirty="0" smtClean="0"/>
              <a:t> – můžeme ho spočítat pouze zpětně, až když statistický úřad vyjádřil HDP za předcházející rok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18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2031" y="1059582"/>
            <a:ext cx="73448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Typy inflace podle velikosti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Inflace mírná (plíživá)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Jednociferná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Lidé nepřestávají věřit penězům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Ekonomika běžně funguje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Tempo růstu odpovídá tempu růstu výroby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r>
              <a:rPr lang="cs-CZ" b="1" dirty="0" smtClean="0"/>
              <a:t>2. Inflace pádivá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Dvojciferná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Lidé přestávají věřit domácí měně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Preferují stabilnější cizí měnu nebo jiné trvalejší hodnoty (zlato, nemovitosti atd.)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Chod ekonomiky je narušován, ekonomická výkonnost klesá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06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87574"/>
            <a:ext cx="7416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b="1" dirty="0" smtClean="0"/>
              <a:t>Hyperinflace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Trojciferná a větší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Ceny se zvyšují natolik rychle, že peníze přestávají plnit svou funkci uchovatele hodnot a zprostředkovatele směny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Lidé preferují naturální směnu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Ekonomický systém se úplně rozpadá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Nastává chaos a anarchie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Typické pro období válečných konfliktů, politických převratů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Hyperinflace je způsobena špatnou hospodářskou politikou státu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 (např. r 1992 Rusko mělo inflaci 2 508 %, Ukrajina 2 730 %,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 r. 2008 Zimbabwe 2,2 mil. %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32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915566"/>
            <a:ext cx="7200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INFLACE V ČR</a:t>
            </a:r>
          </a:p>
          <a:p>
            <a:r>
              <a:rPr lang="cs-CZ" dirty="0" smtClean="0"/>
              <a:t>V ČR byla po revoluci inflace </a:t>
            </a:r>
            <a:r>
              <a:rPr lang="cs-CZ" b="1" i="1" dirty="0" smtClean="0"/>
              <a:t>nejvyšší v roce 1991 (58%), </a:t>
            </a:r>
            <a:r>
              <a:rPr lang="cs-CZ" dirty="0" smtClean="0"/>
              <a:t>v dalších letech se pohybovala okolo 3 %, první polovina roku 2003 byla lehce záporná = deflace, ale ČR se v této době dostala do recese a zdražování za této situace je pro firmy problematické.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Firmy sáhly až na dno svých rezerv a </a:t>
            </a:r>
            <a:r>
              <a:rPr lang="cs-CZ" dirty="0" smtClean="0"/>
              <a:t>aplikovaly </a:t>
            </a:r>
            <a:r>
              <a:rPr lang="cs-CZ" dirty="0" smtClean="0"/>
              <a:t>strategii přežití – zlevním, nevydělám, ale prodám a nezkrachuji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V roce 2009 byl pokles míry inflace na 1 % díky hospodářské krizi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V roce 2010 – průměrná míra inflace 1,5 %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V roce 2012 = 3,2 %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ČNB na podzim 2013 prováděla protideflační politiku s využitím devizových intervencí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11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87574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u="sng" dirty="0" smtClean="0"/>
              <a:t>Důsledky inflace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b="1" dirty="0" smtClean="0"/>
              <a:t>Vliv inflace na reálné důchody a bohatství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Pokles reálných mezd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Pokles HDP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Pokles hodnoty transferových plateb (starobní důchody, podpora 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 v nezaměstnanosti – vlivem  inflace je stát musí valorizovat</a:t>
            </a:r>
          </a:p>
          <a:p>
            <a:pPr algn="just"/>
            <a:endParaRPr lang="cs-CZ" dirty="0"/>
          </a:p>
          <a:p>
            <a:pPr algn="just"/>
            <a:r>
              <a:rPr lang="cs-CZ" b="1" dirty="0" smtClean="0"/>
              <a:t>2.</a:t>
            </a:r>
            <a:r>
              <a:rPr lang="cs-CZ" dirty="0" smtClean="0"/>
              <a:t> </a:t>
            </a:r>
            <a:r>
              <a:rPr lang="cs-CZ" b="1" dirty="0" smtClean="0"/>
              <a:t>Zatížení ekonomických subjektů dodatečnými náklady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Ekonomické subjekty se snaží minimalizovat držbu peněz a peníze vhodně investovat, banky začnou mít postupně nedostatek zásob peněz =› zvyšují úroky, čímž se zvyšují jejich náklady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Náklady spojené se změnou ceníku prodejních automatů, taxametrů…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01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987574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Vliv inflace na ekonomickou aktivitu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Inflace vytváří nejisté prostředí pro ekonomickou aktivitu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Zaměstnanci i podnikatelé jsou </a:t>
            </a:r>
            <a:r>
              <a:rPr lang="cs-CZ" dirty="0" err="1" smtClean="0"/>
              <a:t>destimulováni</a:t>
            </a:r>
            <a:r>
              <a:rPr lang="cs-CZ" dirty="0" smtClean="0"/>
              <a:t> od své aktivity a od tvorby úspor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Inflace může vést k posílení spotřebních výdajů na úkor úspor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cs-CZ" dirty="0" smtClean="0"/>
              <a:t>Inflace vnáší nejistotu do investičních plánů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endParaRPr lang="cs-CZ" dirty="0"/>
          </a:p>
        </p:txBody>
      </p:sp>
      <p:pic>
        <p:nvPicPr>
          <p:cNvPr id="1028" name="Picture 4" descr="C:\Users\bartesova\Desktop\mira-inflace-rocni-klouzavy-prumer-id654600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15766"/>
            <a:ext cx="51125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19672" y="4371950"/>
            <a:ext cx="13681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Obr. 3  Míra inflace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920182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15566"/>
            <a:ext cx="74888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Nízká a stabilní inflace podporuje ekonomický růst a pomáhá ekonomice čelit nepříznivým šokům. S očekávanou nízkou  a stabilní inflací již lidé neodkládají investice a nákupy, čímž podporují vyšší výrobu.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 Firmy udržují vysokou zaměstnanost a platy zaměstnanců rostou, stejně jako jejich životní úroveň.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České firmy jsou navíc díky stabilnímu ekonomickému prostředí konkurenceschopné v globálním měřítku.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57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31590"/>
            <a:ext cx="69127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SHRNUTÍ</a:t>
            </a:r>
          </a:p>
          <a:p>
            <a:endParaRPr lang="cs-CZ" b="1" u="sng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Definuj inflaci.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Jaké jsou příčiny vzniku inflace?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Vyjmenuj a stručně popiš typy inflace podle velikosti.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Jaké jsou důsledky inflace?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9653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cs-CZ" altLang="cs-CZ" sz="1100" dirty="0" smtClean="0">
                <a:latin typeface="Arial" charset="0"/>
              </a:rPr>
              <a:t>Dvořáková</a:t>
            </a:r>
            <a:r>
              <a:rPr lang="cs-CZ" altLang="cs-CZ" sz="1100" dirty="0">
                <a:latin typeface="Arial" charset="0"/>
              </a:rPr>
              <a:t>, Z. a kol.: Slovník pojmů k řízení lidských zdrojů. </a:t>
            </a: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 smtClean="0">
                <a:latin typeface="Arial" charset="0"/>
              </a:rPr>
              <a:t>1</a:t>
            </a:r>
            <a:r>
              <a:rPr lang="cs-CZ" altLang="cs-CZ" sz="1100" dirty="0">
                <a:latin typeface="Arial" charset="0"/>
              </a:rPr>
              <a:t>. vydání, Praha: C. H. Beck, 2004, ISBN 80-7179-468-6</a:t>
            </a:r>
          </a:p>
          <a:p>
            <a:pPr>
              <a:spcBef>
                <a:spcPct val="0"/>
              </a:spcBef>
              <a:buNone/>
            </a:pPr>
            <a:endParaRPr lang="cs-CZ" altLang="cs-CZ" sz="1100" dirty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>
                <a:latin typeface="Arial" charset="0"/>
              </a:rPr>
              <a:t>Švarcová, J. a kol.: Ekonomie -  stručný </a:t>
            </a:r>
            <a:r>
              <a:rPr lang="cs-CZ" altLang="cs-CZ" sz="1100" dirty="0" err="1">
                <a:latin typeface="Arial" charset="0"/>
              </a:rPr>
              <a:t>přehled.,Zlín</a:t>
            </a:r>
            <a:r>
              <a:rPr lang="cs-CZ" altLang="cs-CZ" sz="1100" dirty="0">
                <a:latin typeface="Arial" charset="0"/>
              </a:rPr>
              <a:t>: CEED 2010, </a:t>
            </a: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 smtClean="0">
                <a:latin typeface="Arial" charset="0"/>
              </a:rPr>
              <a:t>ISBN </a:t>
            </a:r>
            <a:r>
              <a:rPr lang="cs-CZ" altLang="cs-CZ" sz="1100" dirty="0">
                <a:latin typeface="Arial" charset="0"/>
              </a:rPr>
              <a:t>978-80-87301-00-5</a:t>
            </a:r>
          </a:p>
          <a:p>
            <a:pPr>
              <a:spcBef>
                <a:spcPct val="0"/>
              </a:spcBef>
              <a:buNone/>
            </a:pPr>
            <a:endParaRPr lang="cs-CZ" altLang="cs-CZ" sz="1100" dirty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>
                <a:latin typeface="Arial" charset="0"/>
              </a:rPr>
              <a:t>Zlámal, J., Mendl, Z.: Ekonomie nejen k maturitě.,</a:t>
            </a:r>
          </a:p>
          <a:p>
            <a:pPr>
              <a:spcBef>
                <a:spcPct val="0"/>
              </a:spcBef>
              <a:buNone/>
            </a:pPr>
            <a:r>
              <a:rPr lang="cs-CZ" altLang="cs-CZ" sz="1100" dirty="0">
                <a:latin typeface="Arial" charset="0"/>
              </a:rPr>
              <a:t>Kralice na Hané: </a:t>
            </a:r>
            <a:r>
              <a:rPr lang="cs-CZ" altLang="cs-CZ" sz="1100" dirty="0" err="1">
                <a:latin typeface="Arial" charset="0"/>
              </a:rPr>
              <a:t>Computer</a:t>
            </a:r>
            <a:r>
              <a:rPr lang="cs-CZ" altLang="cs-CZ" sz="1100" dirty="0">
                <a:latin typeface="Arial" charset="0"/>
              </a:rPr>
              <a:t> Media, s.r.o., 2007, ISBN 80-86686-76-0</a:t>
            </a:r>
          </a:p>
          <a:p>
            <a:pPr>
              <a:spcBef>
                <a:spcPct val="0"/>
              </a:spcBef>
              <a:buNone/>
            </a:pPr>
            <a:endParaRPr lang="cs-CZ" altLang="cs-CZ" sz="1100" dirty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 err="1">
                <a:latin typeface="Arial" charset="0"/>
              </a:rPr>
              <a:t>Klínský</a:t>
            </a:r>
            <a:r>
              <a:rPr lang="cs-CZ" altLang="cs-CZ" sz="1100" dirty="0">
                <a:latin typeface="Arial" charset="0"/>
              </a:rPr>
              <a:t>, P., </a:t>
            </a:r>
            <a:r>
              <a:rPr lang="cs-CZ" altLang="cs-CZ" sz="1100" dirty="0" err="1">
                <a:latin typeface="Arial" charset="0"/>
              </a:rPr>
              <a:t>Münch</a:t>
            </a:r>
            <a:r>
              <a:rPr lang="cs-CZ" altLang="cs-CZ" sz="1100" dirty="0">
                <a:latin typeface="Arial" charset="0"/>
              </a:rPr>
              <a:t>, O., Chromá, D.: Ekonomika – ekonomická </a:t>
            </a: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 smtClean="0">
                <a:latin typeface="Arial" charset="0"/>
              </a:rPr>
              <a:t>a </a:t>
            </a:r>
            <a:r>
              <a:rPr lang="cs-CZ" altLang="cs-CZ" sz="1100" dirty="0">
                <a:latin typeface="Arial" charset="0"/>
              </a:rPr>
              <a:t>finanční gramotnost pro střední školy., Praha: </a:t>
            </a:r>
            <a:r>
              <a:rPr lang="cs-CZ" altLang="cs-CZ" sz="1100" dirty="0" err="1">
                <a:latin typeface="Arial" charset="0"/>
              </a:rPr>
              <a:t>Eduko</a:t>
            </a:r>
            <a:r>
              <a:rPr lang="cs-CZ" altLang="cs-CZ" sz="1100" dirty="0">
                <a:latin typeface="Arial" charset="0"/>
              </a:rPr>
              <a:t> s. r. o., 2010, </a:t>
            </a: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 smtClean="0">
                <a:latin typeface="Arial" charset="0"/>
              </a:rPr>
              <a:t>ISBN 978-80-87204-21-4</a:t>
            </a:r>
          </a:p>
          <a:p>
            <a:pPr>
              <a:spcBef>
                <a:spcPct val="0"/>
              </a:spcBef>
              <a:buNone/>
            </a:pPr>
            <a:endParaRPr lang="cs-CZ" altLang="cs-CZ" sz="1100" dirty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>
                <a:latin typeface="Arial" charset="0"/>
                <a:hlinkClick r:id="rId2"/>
              </a:rPr>
              <a:t>http://www.obrazky.cz/?</a:t>
            </a:r>
            <a:r>
              <a:rPr lang="cs-CZ" altLang="cs-CZ" sz="1100" dirty="0" smtClean="0">
                <a:latin typeface="Arial" charset="0"/>
                <a:hlinkClick r:id="rId2"/>
              </a:rPr>
              <a:t>q=inflace&amp;sourceid=szn-HP</a:t>
            </a: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>
                <a:latin typeface="Arial" charset="0"/>
              </a:rPr>
              <a:t>http://www.kurzy.cz/cnb/ekonomika/mira-inflace-rocni-klouzavy-prumer/</a:t>
            </a: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endParaRPr lang="cs-CZ" altLang="cs-CZ" sz="1100" dirty="0" smtClean="0">
              <a:latin typeface="Arial" charset="0"/>
            </a:endParaRPr>
          </a:p>
          <a:p>
            <a:pPr>
              <a:spcBef>
                <a:spcPct val="0"/>
              </a:spcBef>
              <a:buNone/>
            </a:pPr>
            <a:r>
              <a:rPr lang="cs-CZ" altLang="cs-CZ" sz="1100" dirty="0" smtClean="0">
                <a:latin typeface="Arial" charset="0"/>
              </a:rPr>
              <a:t>Archiv autora</a:t>
            </a:r>
            <a:endParaRPr lang="cs-CZ" altLang="cs-CZ" sz="1100" dirty="0">
              <a:latin typeface="Arial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elements/1.1/"/>
    <ds:schemaRef ds:uri="d19d6491-b662-4d98-996c-1e38fe9d0183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1298</Words>
  <Application>Microsoft Office PowerPoint</Application>
  <PresentationFormat>Předvádění na obrazovce (16:9)</PresentationFormat>
  <Paragraphs>162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Bartesová Jana</cp:lastModifiedBy>
  <cp:revision>43</cp:revision>
  <dcterms:created xsi:type="dcterms:W3CDTF">2014-10-07T08:27:59Z</dcterms:created>
  <dcterms:modified xsi:type="dcterms:W3CDTF">2015-05-18T06:16:37Z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