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310" r:id="rId5"/>
    <p:sldId id="344" r:id="rId6"/>
    <p:sldId id="345" r:id="rId7"/>
    <p:sldId id="336" r:id="rId8"/>
    <p:sldId id="337" r:id="rId9"/>
    <p:sldId id="338" r:id="rId10"/>
    <p:sldId id="339" r:id="rId11"/>
    <p:sldId id="340" r:id="rId12"/>
    <p:sldId id="341" r:id="rId13"/>
    <p:sldId id="342" r:id="rId14"/>
    <p:sldId id="343" r:id="rId15"/>
    <p:sldId id="324" r:id="rId16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105" d="100"/>
          <a:sy n="105" d="100"/>
        </p:scale>
        <p:origin x="-78" y="-5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9.6.2015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9.6.2015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0EDA11-1A3C-4261-9303-40A76EBDB08B}" type="datetimeFigureOut">
              <a:rPr lang="cs-CZ"/>
              <a:pPr>
                <a:defRPr/>
              </a:pPr>
              <a:t>9.6.2015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33D34-8D5A-41B7-9F39-3B13DED403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20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zakony.kurzy.cz/117-1995-zakon-o-statni-socialni-podpore/paragraf-31/" TargetMode="Externa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Státní sociální podpora</a:t>
            </a:r>
          </a:p>
        </p:txBody>
      </p:sp>
      <p:sp>
        <p:nvSpPr>
          <p:cNvPr id="4" name="Obdélník 3"/>
          <p:cNvSpPr/>
          <p:nvPr/>
        </p:nvSpPr>
        <p:spPr>
          <a:xfrm>
            <a:off x="2286000" y="224858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dirty="0" smtClean="0"/>
              <a:t>zákon č. 117/1995 Sb., o státní sociální podpoře, ve znění pozdějších předpisů. 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Manažerská akademie – střední odborná škola, s. r. o. Jihlava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Zdeňka Kalábová</a:t>
            </a:r>
          </a:p>
          <a:p>
            <a:pPr algn="l"/>
            <a:r>
              <a:rPr lang="cs-CZ" dirty="0" smtClean="0"/>
              <a:t>Předmět: Daňový a sociální systém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Aplikace sociální politiky v praxi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="" xmlns:p14="http://schemas.microsoft.com/office/powerpoint/2010/main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tablety</a:t>
            </a:r>
            <a:endParaRPr lang="cs-CZ" sz="1800" i="1" dirty="0"/>
          </a:p>
          <a:p>
            <a:r>
              <a:rPr lang="cs-CZ" sz="1800" dirty="0" smtClean="0"/>
              <a:t>Přílohy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Didaktická příprava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Cílem je, aby se žáci </a:t>
            </a:r>
          </a:p>
          <a:p>
            <a:pPr>
              <a:buNone/>
            </a:pPr>
            <a:r>
              <a:rPr lang="cs-CZ" sz="1800" i="1" dirty="0" smtClean="0"/>
              <a:t>-      naučili orientovat v oblasti sociální politiky státu,</a:t>
            </a:r>
          </a:p>
          <a:p>
            <a:pPr>
              <a:buFontTx/>
              <a:buChar char="-"/>
            </a:pPr>
            <a:r>
              <a:rPr lang="cs-CZ" sz="1800" i="1" dirty="0" smtClean="0"/>
              <a:t>uměli vyhodnotit poskytované informace nabízené na webových stránkách</a:t>
            </a:r>
          </a:p>
          <a:p>
            <a:pPr>
              <a:buFontTx/>
              <a:buChar char="-"/>
            </a:pPr>
            <a:r>
              <a:rPr lang="cs-CZ" sz="1800" i="1" dirty="0" smtClean="0"/>
              <a:t>uměli si konkrétně </a:t>
            </a:r>
            <a:r>
              <a:rPr lang="cs-CZ" sz="1800" i="1" dirty="0" smtClean="0"/>
              <a:t>zjistit, </a:t>
            </a:r>
            <a:r>
              <a:rPr lang="cs-CZ" sz="1800" i="1" dirty="0" smtClean="0"/>
              <a:t>zda mají nárok na určitou dávku státní sociální podpory</a:t>
            </a:r>
          </a:p>
          <a:p>
            <a:pPr>
              <a:buFontTx/>
              <a:buChar char="-"/>
            </a:pPr>
            <a:endParaRPr lang="cs-CZ" sz="1800" i="1" dirty="0" smtClean="0"/>
          </a:p>
          <a:p>
            <a:pPr>
              <a:buFontTx/>
              <a:buChar char="-"/>
            </a:pPr>
            <a:endParaRPr lang="cs-CZ" sz="1800" i="1" dirty="0" smtClean="0"/>
          </a:p>
          <a:p>
            <a:pPr>
              <a:buNone/>
            </a:pPr>
            <a:endParaRPr lang="cs-CZ" sz="1800" i="1" dirty="0" smtClean="0"/>
          </a:p>
          <a:p>
            <a:pPr>
              <a:buNone/>
            </a:pP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2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Dávky státní sociální podpory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přídavek na dítě</a:t>
            </a:r>
          </a:p>
          <a:p>
            <a:pPr eaLnBrk="1" hangingPunct="1"/>
            <a:r>
              <a:rPr lang="cs-CZ" smtClean="0"/>
              <a:t>rodičovský příspěvek</a:t>
            </a:r>
          </a:p>
          <a:p>
            <a:pPr eaLnBrk="1" hangingPunct="1"/>
            <a:r>
              <a:rPr lang="cs-CZ" smtClean="0"/>
              <a:t>příspěvek na bydlení</a:t>
            </a:r>
          </a:p>
          <a:p>
            <a:pPr eaLnBrk="1" hangingPunct="1"/>
            <a:r>
              <a:rPr lang="cs-CZ" smtClean="0"/>
              <a:t>porodné</a:t>
            </a:r>
          </a:p>
          <a:p>
            <a:pPr eaLnBrk="1" hangingPunct="1"/>
            <a:r>
              <a:rPr lang="cs-CZ" smtClean="0"/>
              <a:t>pohřebné</a:t>
            </a:r>
          </a:p>
          <a:p>
            <a:pPr eaLnBrk="1" hangingPunct="1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Přídavek na dítě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Přídavek na dítě je základní dlouhodobou dávkou poskytovanou rodinám s dětmi. Nárok mají rodiny s příjmem </a:t>
            </a:r>
            <a:r>
              <a:rPr lang="cs-CZ" b="1" dirty="0" smtClean="0"/>
              <a:t>do </a:t>
            </a:r>
            <a:r>
              <a:rPr lang="cs-CZ" b="1" dirty="0" smtClean="0"/>
              <a:t>2,4 násobku </a:t>
            </a:r>
            <a:r>
              <a:rPr lang="cs-CZ" b="1" dirty="0" smtClean="0"/>
              <a:t>životního minima</a:t>
            </a:r>
            <a:r>
              <a:rPr lang="cs-CZ" dirty="0" smtClean="0"/>
              <a:t>. Pro nárok na dávku se posuzuje příjem za předchozí kalendářní rok, za příjem se považuje i rodičovský příspěvek.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Přídavek na dítě je poskytován ve třech výších podle věku dítěte.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Věk nezaopatřeného dítěte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Přídavek na dítě v Kč měsíčně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do 6 let 500 Kč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6 – 15 let 610 Kč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15 – 26 let 700 Kč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Rodičovský příspěvek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cs-CZ" sz="2200" smtClean="0"/>
              <a:t>Nárok na rodičovský příspěvek má rodič, který po celý kalendářní měsíc osobně, celodenně a řádně pečuje o dítě, které je nejmladší v rodině, a to až do vyčerpání celkové částky 220 000 Kč, nejdéle do 4 let věku dítěte. Maximální výše příspěvku činí 11 500 Kč. </a:t>
            </a:r>
          </a:p>
          <a:p>
            <a:pPr eaLnBrk="1" hangingPunct="1">
              <a:lnSpc>
                <a:spcPct val="80000"/>
              </a:lnSpc>
            </a:pPr>
            <a:endParaRPr lang="cs-CZ" sz="2200" smtClean="0"/>
          </a:p>
          <a:p>
            <a:pPr eaLnBrk="1" hangingPunct="1">
              <a:lnSpc>
                <a:spcPct val="80000"/>
              </a:lnSpc>
            </a:pPr>
            <a:r>
              <a:rPr lang="cs-CZ" sz="2200" smtClean="0"/>
              <a:t>Podmínkou nároku: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2200" smtClean="0"/>
              <a:t>- že dítě mladší 2 let nenavštěvuje jesle víc jak 46 hodin měsíčně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2200" smtClean="0"/>
              <a:t>- u dítěte, které dovršilo 2 roky věku, není docházka do zařízení omezena.</a:t>
            </a:r>
          </a:p>
          <a:p>
            <a:pPr eaLnBrk="1" hangingPunct="1">
              <a:lnSpc>
                <a:spcPct val="80000"/>
              </a:lnSpc>
            </a:pPr>
            <a:r>
              <a:rPr lang="cs-CZ" sz="2200" u="sng" smtClean="0"/>
              <a:t>Příjmy rodiče nejsou sledovány</a:t>
            </a:r>
            <a:r>
              <a:rPr lang="cs-CZ" sz="2200" smtClean="0"/>
              <a:t>. Rodič může při nároku na výplatu rodičovského příspěvku zlepšovat sociální situaci rodiny výdělečnou činností, ale musí v této době zajistit péči o dítě jinou zletilou osobou.</a:t>
            </a:r>
          </a:p>
          <a:p>
            <a:pPr eaLnBrk="1" hangingPunct="1">
              <a:lnSpc>
                <a:spcPct val="80000"/>
              </a:lnSpc>
            </a:pPr>
            <a:r>
              <a:rPr lang="pl-PL" sz="2200" b="1" smtClean="0">
                <a:hlinkClick r:id="rId2" tooltip="Paragraf 31 odst. 3 - Splnění podmínky osobní celodenní péče o dítě"/>
              </a:rPr>
              <a:t>dle § 31 odst. 3 zákona o sociální podpoře</a:t>
            </a:r>
            <a:r>
              <a:rPr lang="pl-PL" sz="2200" b="1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Poznámka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pokud před porodem dítěte nejste zaměstnaná a jste vedena na úřadu práce, nemáte nárok na peněžitou pomoc v mateřství a dnem porodu nastupujete na nejméně výhodnou čtyřletou variantu rodičovského příspěvku, kdy budete prvních devět měsíců dítěte dostávat 7 600 Kč, dále pak až do čtyř let věku dítěte 3 800 Kč.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468313" y="195263"/>
            <a:ext cx="8229600" cy="857250"/>
          </a:xfrm>
        </p:spPr>
        <p:txBody>
          <a:bodyPr/>
          <a:lstStyle/>
          <a:p>
            <a:pPr eaLnBrk="1" hangingPunct="1"/>
            <a:r>
              <a:rPr lang="cs-CZ" smtClean="0"/>
              <a:t>Porodné</a:t>
            </a:r>
            <a:r>
              <a:rPr lang="cs-CZ" smtClean="0">
                <a:latin typeface="Arial" charset="0"/>
              </a:rPr>
              <a:t> od 1. 1. 2015</a:t>
            </a: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cs-CZ" sz="2700" smtClean="0"/>
              <a:t>Náleží rodině s nízkými příjmy </a:t>
            </a:r>
          </a:p>
          <a:p>
            <a:pPr eaLnBrk="1" hangingPunct="1">
              <a:lnSpc>
                <a:spcPct val="80000"/>
              </a:lnSpc>
            </a:pPr>
            <a:r>
              <a:rPr lang="cs-CZ" sz="2700" smtClean="0"/>
              <a:t>Jednorázový příspěvek na náklady související s narozením prvního </a:t>
            </a:r>
            <a:r>
              <a:rPr lang="cs-CZ" sz="2700" smtClean="0">
                <a:latin typeface="Arial" charset="0"/>
              </a:rPr>
              <a:t>a druhého </a:t>
            </a:r>
            <a:r>
              <a:rPr lang="cs-CZ" sz="2700" smtClean="0"/>
              <a:t>dítěte.</a:t>
            </a:r>
          </a:p>
          <a:p>
            <a:pPr eaLnBrk="1" hangingPunct="1">
              <a:lnSpc>
                <a:spcPct val="80000"/>
              </a:lnSpc>
            </a:pPr>
            <a:r>
              <a:rPr lang="cs-CZ" sz="2700" smtClean="0"/>
              <a:t>Nárok je vázán na stanovenou hranici příjmů v rodině, která v kalendářním čtvrtletí předcházejícím narození dítěte musí být nižší než 2,</a:t>
            </a:r>
            <a:r>
              <a:rPr lang="cs-CZ" sz="2700" smtClean="0">
                <a:latin typeface="Arial" charset="0"/>
              </a:rPr>
              <a:t>7</a:t>
            </a:r>
            <a:r>
              <a:rPr lang="cs-CZ" sz="2700" smtClean="0"/>
              <a:t>násobek životního minima rodiny. </a:t>
            </a:r>
          </a:p>
          <a:p>
            <a:pPr eaLnBrk="1" hangingPunct="1">
              <a:lnSpc>
                <a:spcPct val="80000"/>
              </a:lnSpc>
            </a:pPr>
            <a:r>
              <a:rPr lang="cs-CZ" sz="2700" smtClean="0"/>
              <a:t>Výše porodného činí 13 000 Kč na první živě narozené dítě</a:t>
            </a:r>
            <a:r>
              <a:rPr lang="cs-CZ" sz="2700" smtClean="0">
                <a:latin typeface="Arial" charset="0"/>
              </a:rPr>
              <a:t> a 10 000 Kč na druhé dítě.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Příspěvek na bydlení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stát přispívá na náklady na bydlení rodinám a jednotlivcům s nízkými příjmy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výplata příspěvku na bydlení je časově omezena na 84 měsíce v období posledních 10 kalendářních let.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 získání příspěvku porovnáváme: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30 % příjmů rodiny (Praha 35 %)  s normativními náklady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pokud je tento 30 %  příjem nižší než normativní náklady má rodina nárok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Pohřebné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Na pohřebné má nárok osoba, která vypravila pohřeb nezaopatřenému dítěti</a:t>
            </a:r>
          </a:p>
          <a:p>
            <a:pPr eaLnBrk="1" hangingPunct="1"/>
            <a:r>
              <a:rPr lang="cs-CZ" smtClean="0"/>
              <a:t> nebo </a:t>
            </a:r>
            <a:r>
              <a:rPr lang="cs-CZ" smtClean="0">
                <a:latin typeface="Arial" charset="0"/>
              </a:rPr>
              <a:t>dítě, které vypravilo pohřeb rodiči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Výše pohřebného je stanovena pevnou částkou 5 000 Kč (podmínkou je trvalý pobyt zemřelého na území ČR)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Podávání žádostí o dávky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u="sng" smtClean="0"/>
              <a:t>Žádosti vyřizují krajské pobočky Úřadu práce </a:t>
            </a:r>
            <a:r>
              <a:rPr lang="cs-CZ" smtClean="0"/>
              <a:t>podle místa trvalého bydliště oprávněné osoby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Odvolacím orgánem je Ministerstvo práce a sociálních věcí.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Archiv vlastní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  <ds:schemaRef ds:uri="d19d6491-b662-4d98-996c-1e38fe9d0183"/>
  </ds:schemaRefs>
</ds:datastoreItem>
</file>

<file path=customXml/itemProps3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</TotalTime>
  <Words>249</Words>
  <Application>Microsoft Office PowerPoint</Application>
  <PresentationFormat>Předvádění na obrazovce (16:9)</PresentationFormat>
  <Paragraphs>70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boxed_powerpoint_16x9_2012-08</vt:lpstr>
      <vt:lpstr>  Dotkněte se inovací CZ.1.07/1.3.00/51.0024  </vt:lpstr>
      <vt:lpstr>Snímek 2</vt:lpstr>
      <vt:lpstr>Metodický pokyn</vt:lpstr>
      <vt:lpstr>Dávky státní sociální podpory</vt:lpstr>
      <vt:lpstr>Přídavek na dítě </vt:lpstr>
      <vt:lpstr>Rodičovský příspěvek </vt:lpstr>
      <vt:lpstr>Poznámka</vt:lpstr>
      <vt:lpstr>Porodné od 1. 1. 2015</vt:lpstr>
      <vt:lpstr>Příspěvek na bydlení </vt:lpstr>
      <vt:lpstr>Pohřebné </vt:lpstr>
      <vt:lpstr>Podávání žádostí o dávky 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26</cp:revision>
  <dcterms:created xsi:type="dcterms:W3CDTF">2014-10-07T08:27:59Z</dcterms:created>
  <dcterms:modified xsi:type="dcterms:W3CDTF">2015-06-09T15:42:52Z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