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3"/>
  </p:notesMasterIdLst>
  <p:sldIdLst>
    <p:sldId id="310" r:id="rId5"/>
    <p:sldId id="326" r:id="rId6"/>
    <p:sldId id="325" r:id="rId7"/>
    <p:sldId id="327" r:id="rId8"/>
    <p:sldId id="331" r:id="rId9"/>
    <p:sldId id="332" r:id="rId10"/>
    <p:sldId id="333" r:id="rId11"/>
    <p:sldId id="324" r:id="rId12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100" d="100"/>
          <a:sy n="100" d="100"/>
        </p:scale>
        <p:origin x="-228" y="-67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9.6.2015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9.6.2015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00198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997575" y="167879"/>
            <a:ext cx="2133600" cy="273844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D613BC-EF28-4AAA-953C-F480FAB6BA94}" type="datetimeFigureOut">
              <a:rPr lang="cs-CZ"/>
              <a:pPr>
                <a:defRPr/>
              </a:pPr>
              <a:t>9.6.2015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641851" y="4388644"/>
            <a:ext cx="3502025" cy="273844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6D7180-D300-4AF9-A189-02BF6430B9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37176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4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20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5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5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6" cstate="print">
                <a:extLst>
                  <a:ext uri="{28A0092B-C50C-407E-A947-70E740481C1C}">
                    <a14:useLocalDpi xmlns=""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Účetní závěrka</a:t>
            </a:r>
          </a:p>
          <a:p>
            <a:r>
              <a:rPr lang="cs-CZ" sz="3600" b="1" dirty="0" smtClean="0"/>
              <a:t>(Sbírka listin)</a:t>
            </a:r>
          </a:p>
        </p:txBody>
      </p:sp>
    </p:spTree>
    <p:extLst>
      <p:ext uri="{BB962C8B-B14F-4D97-AF65-F5344CB8AC3E}">
        <p14:creationId xmlns="" xmlns:p14="http://schemas.microsoft.com/office/powerpoint/2010/main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302558"/>
            <a:ext cx="8280920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	Manažerská akademie – střední odborná </a:t>
            </a:r>
            <a:r>
              <a:rPr lang="cs-CZ" dirty="0" err="1" smtClean="0"/>
              <a:t>škola,s.r.o</a:t>
            </a:r>
            <a:r>
              <a:rPr lang="cs-CZ" dirty="0" smtClean="0"/>
              <a:t>., Jihlava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	Ing. Lenka Nováková</a:t>
            </a:r>
          </a:p>
          <a:p>
            <a:pPr algn="l"/>
            <a:r>
              <a:rPr lang="cs-CZ" dirty="0" smtClean="0"/>
              <a:t>Předmět:	Účetnictví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</a:t>
            </a:r>
          </a:p>
          <a:p>
            <a:pPr algn="l"/>
            <a:r>
              <a:rPr lang="cs-CZ" dirty="0" smtClean="0"/>
              <a:t>Orientace v účetní závěrce reálné firmy a vyhledávání údajů v rozvaze, výkazu zisku a ztrát a v příloze. </a:t>
            </a:r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</a:t>
            </a:r>
            <a:r>
              <a:rPr lang="cs-CZ" sz="1800" i="1" dirty="0" err="1" smtClean="0"/>
              <a:t>tabletem</a:t>
            </a:r>
            <a:r>
              <a:rPr lang="cs-CZ" sz="1800" i="1" dirty="0" smtClean="0"/>
              <a:t>. Studenti si budou vyhledávat potřebné informace v účetní závěrce, čímž si </a:t>
            </a:r>
            <a:r>
              <a:rPr lang="cs-CZ" sz="1800" i="1" dirty="0"/>
              <a:t> </a:t>
            </a:r>
            <a:r>
              <a:rPr lang="cs-CZ" sz="1800" i="1" dirty="0" smtClean="0"/>
              <a:t>zopakují členění majetku a zdrojů krytí a naučí se pracovat s jednotlivými účetními výkazy účetní závěrky.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Zlepšení orientace ve skutečné podobě účetní závěrky tj. výkaz zisků a ztrát, rozvaha a příloha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www.justice.cz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Na </a:t>
            </a:r>
            <a:r>
              <a:rPr lang="cs-CZ" b="1" dirty="0" smtClean="0"/>
              <a:t>tabletu</a:t>
            </a:r>
            <a:r>
              <a:rPr lang="cs-CZ" dirty="0" smtClean="0"/>
              <a:t> v internetovém </a:t>
            </a:r>
            <a:r>
              <a:rPr lang="cs-CZ" dirty="0" smtClean="0"/>
              <a:t>vyhledávači </a:t>
            </a:r>
            <a:r>
              <a:rPr lang="cs-CZ" dirty="0" smtClean="0"/>
              <a:t>najděte stránky: </a:t>
            </a:r>
            <a:r>
              <a:rPr lang="cs-CZ" b="1" dirty="0" smtClean="0"/>
              <a:t>www.justice.cz</a:t>
            </a:r>
          </a:p>
          <a:p>
            <a:r>
              <a:rPr lang="cs-CZ" dirty="0" smtClean="0"/>
              <a:t>Vyhledejte </a:t>
            </a:r>
            <a:r>
              <a:rPr lang="cs-CZ" dirty="0"/>
              <a:t>firmu ZDAR a.s., Žďár nad </a:t>
            </a:r>
            <a:r>
              <a:rPr lang="cs-CZ" dirty="0" smtClean="0"/>
              <a:t>Sázavou, IČ </a:t>
            </a:r>
            <a:r>
              <a:rPr lang="cs-CZ" dirty="0"/>
              <a:t>: 46965815</a:t>
            </a:r>
          </a:p>
          <a:p>
            <a:r>
              <a:rPr lang="cs-CZ" dirty="0"/>
              <a:t>Zvolte odkaz „Sbírka listin“</a:t>
            </a:r>
          </a:p>
          <a:p>
            <a:r>
              <a:rPr lang="cs-CZ" dirty="0"/>
              <a:t>Vyberte si  výroční zprávu za </a:t>
            </a:r>
            <a:r>
              <a:rPr lang="cs-CZ" u="sng" dirty="0"/>
              <a:t>nejaktuálnější rok </a:t>
            </a:r>
            <a:r>
              <a:rPr lang="cs-CZ" u="sng" dirty="0" smtClean="0"/>
              <a:t>,</a:t>
            </a:r>
            <a:r>
              <a:rPr lang="cs-CZ" dirty="0" smtClean="0"/>
              <a:t> která je uložená v PDF </a:t>
            </a:r>
            <a:r>
              <a:rPr lang="cs-CZ" dirty="0"/>
              <a:t>podoba </a:t>
            </a:r>
          </a:p>
          <a:p>
            <a:r>
              <a:rPr lang="cs-CZ" dirty="0"/>
              <a:t>Zkuste se zorientovat ve výroční zprávě a vyhledat odpovědi na následující otázky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37923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1080120"/>
          </a:xfrm>
        </p:spPr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Ve výkazu ROZVAHA (v tis. Kč)  </a:t>
            </a:r>
            <a:b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najděte hodnoty níže uvedených položek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6386" name="Zástupný symbol pro obsah 2"/>
          <p:cNvSpPr>
            <a:spLocks noGrp="1"/>
          </p:cNvSpPr>
          <p:nvPr>
            <p:ph sz="half" idx="2"/>
          </p:nvPr>
        </p:nvSpPr>
        <p:spPr>
          <a:xfrm>
            <a:off x="457200" y="2139702"/>
            <a:ext cx="4040188" cy="2736304"/>
          </a:xfrm>
        </p:spPr>
        <p:txBody>
          <a:bodyPr>
            <a:normAutofit/>
          </a:bodyPr>
          <a:lstStyle/>
          <a:p>
            <a:pPr eaLnBrk="1" hangingPunct="1"/>
            <a:r>
              <a:rPr lang="cs-CZ" dirty="0" smtClean="0"/>
              <a:t>Odpisy softwaru</a:t>
            </a:r>
          </a:p>
          <a:p>
            <a:pPr eaLnBrk="1" hangingPunct="1"/>
            <a:r>
              <a:rPr lang="cs-CZ" dirty="0" smtClean="0"/>
              <a:t>Odpisy budov</a:t>
            </a:r>
          </a:p>
          <a:p>
            <a:pPr eaLnBrk="1" hangingPunct="1"/>
            <a:r>
              <a:rPr lang="cs-CZ" dirty="0" smtClean="0"/>
              <a:t>Peníze v hotovosti</a:t>
            </a:r>
          </a:p>
          <a:p>
            <a:pPr eaLnBrk="1" hangingPunct="1"/>
            <a:r>
              <a:rPr lang="cs-CZ" dirty="0" smtClean="0"/>
              <a:t>Peníze na běžném účtu</a:t>
            </a:r>
          </a:p>
          <a:p>
            <a:pPr eaLnBrk="1" hangingPunct="1"/>
            <a:r>
              <a:rPr lang="cs-CZ" dirty="0" smtClean="0"/>
              <a:t>Celkový stav zásob (netto)</a:t>
            </a:r>
          </a:p>
          <a:p>
            <a:pPr eaLnBrk="1" hangingPunct="1"/>
            <a:endParaRPr lang="cs-CZ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>
          <a:xfrm>
            <a:off x="4645026" y="2139702"/>
            <a:ext cx="4041775" cy="2664296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Neuhrazené zdravotní a sociální pojištění</a:t>
            </a:r>
          </a:p>
          <a:p>
            <a:r>
              <a:rPr lang="cs-CZ" dirty="0"/>
              <a:t>Dlouhodobý  bankovní úvěr</a:t>
            </a:r>
          </a:p>
          <a:p>
            <a:r>
              <a:rPr lang="cs-CZ" dirty="0"/>
              <a:t>Dlouhodobý bankovní úvěr (minulé období)</a:t>
            </a:r>
          </a:p>
          <a:p>
            <a:r>
              <a:rPr lang="cs-CZ" dirty="0"/>
              <a:t>Krátkodobý bankovní úvěr</a:t>
            </a:r>
          </a:p>
          <a:p>
            <a:r>
              <a:rPr lang="cs-CZ" dirty="0"/>
              <a:t>Časové rozlišení pasivních účtů</a:t>
            </a:r>
          </a:p>
          <a:p>
            <a:r>
              <a:rPr lang="cs-CZ" dirty="0"/>
              <a:t>Zákonný rezervní fond</a:t>
            </a:r>
          </a:p>
          <a:p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95555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1152128"/>
          </a:xfrm>
        </p:spPr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Ve výkazu VÝKAZ ZISKŮ A ZTRÁT (v tis. Kč) najděte hodnoty níže uvedených položek </a:t>
            </a: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dirty="0" smtClean="0"/>
              <a:t>Odpisy </a:t>
            </a:r>
          </a:p>
          <a:p>
            <a:pPr eaLnBrk="1" hangingPunct="1"/>
            <a:r>
              <a:rPr lang="cs-CZ" dirty="0" smtClean="0"/>
              <a:t>Tržby z prodeje zboží</a:t>
            </a:r>
          </a:p>
          <a:p>
            <a:pPr eaLnBrk="1" hangingPunct="1"/>
            <a:r>
              <a:rPr lang="cs-CZ" dirty="0" smtClean="0"/>
              <a:t>Náklady na energii a materiál</a:t>
            </a:r>
          </a:p>
          <a:p>
            <a:pPr eaLnBrk="1" hangingPunct="1"/>
            <a:r>
              <a:rPr lang="cs-CZ" dirty="0" smtClean="0"/>
              <a:t>Mzdové náklady</a:t>
            </a:r>
          </a:p>
          <a:p>
            <a:pPr eaLnBrk="1" hangingPunct="1"/>
            <a:r>
              <a:rPr lang="cs-CZ" dirty="0" smtClean="0"/>
              <a:t>Nákladové úroky 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/>
              <a:t>Nákladové úroky minulé období</a:t>
            </a:r>
          </a:p>
          <a:p>
            <a:r>
              <a:rPr lang="cs-CZ" dirty="0"/>
              <a:t>Výsledek hospodaření</a:t>
            </a:r>
          </a:p>
          <a:p>
            <a:r>
              <a:rPr lang="cs-CZ" dirty="0"/>
              <a:t>Výsledek hospodaření minulé období</a:t>
            </a:r>
          </a:p>
          <a:p>
            <a:r>
              <a:rPr lang="cs-CZ" dirty="0"/>
              <a:t>Daně a poplatky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35007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771550"/>
            <a:ext cx="7456487" cy="647700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Ve výkazu PŘÍLOHA  najděte odpovědi na níže uvedené otázky</a:t>
            </a:r>
            <a:endParaRPr lang="cs-CZ" sz="2400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684214" y="1329929"/>
            <a:ext cx="7704137" cy="3546077"/>
          </a:xfrm>
        </p:spPr>
        <p:txBody>
          <a:bodyPr>
            <a:normAutofit/>
          </a:bodyPr>
          <a:lstStyle/>
          <a:p>
            <a:pPr eaLnBrk="1" hangingPunct="1"/>
            <a:r>
              <a:rPr lang="cs-CZ" dirty="0" smtClean="0"/>
              <a:t>Vznik společnosti</a:t>
            </a:r>
          </a:p>
          <a:p>
            <a:pPr eaLnBrk="1" hangingPunct="1"/>
            <a:r>
              <a:rPr lang="cs-CZ" dirty="0" smtClean="0"/>
              <a:t>Jaká jsou organizační složky podniku</a:t>
            </a:r>
          </a:p>
          <a:p>
            <a:pPr eaLnBrk="1" hangingPunct="1"/>
            <a:r>
              <a:rPr lang="cs-CZ" dirty="0" smtClean="0"/>
              <a:t>Způsob odpisování dlouhodobého majetku</a:t>
            </a:r>
          </a:p>
          <a:p>
            <a:pPr eaLnBrk="1" hangingPunct="1"/>
            <a:r>
              <a:rPr lang="cs-CZ" dirty="0" smtClean="0"/>
              <a:t>Jaký způsob firma používání při přepočtu údajů v cizích měnách na měnu českou</a:t>
            </a:r>
          </a:p>
          <a:p>
            <a:pPr eaLnBrk="1" hangingPunct="1"/>
            <a:r>
              <a:rPr lang="cs-CZ" dirty="0" smtClean="0"/>
              <a:t>Získané dotace</a:t>
            </a:r>
          </a:p>
          <a:p>
            <a:pPr eaLnBrk="1" hangingPunct="1"/>
            <a:r>
              <a:rPr lang="cs-CZ" dirty="0" smtClean="0"/>
              <a:t>Odchylky od účetních metod</a:t>
            </a:r>
          </a:p>
        </p:txBody>
      </p:sp>
    </p:spTree>
    <p:extLst>
      <p:ext uri="{BB962C8B-B14F-4D97-AF65-F5344CB8AC3E}">
        <p14:creationId xmlns="" xmlns:p14="http://schemas.microsoft.com/office/powerpoint/2010/main" val="1969191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cs-CZ" dirty="0" smtClean="0"/>
              <a:t>www.justice.cz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d19d6491-b662-4d98-996c-1e38fe9d0183"/>
    <ds:schemaRef ds:uri="http://www.w3.org/XML/1998/namespace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149</TotalTime>
  <Words>265</Words>
  <Application>Microsoft Office PowerPoint</Application>
  <PresentationFormat>Předvádění na obrazovce (16:9)</PresentationFormat>
  <Paragraphs>58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boxed_powerpoint_16x9_2012-08</vt:lpstr>
      <vt:lpstr>  Dotkněte se inovací CZ.1.07/1.3.00/51.0024  </vt:lpstr>
      <vt:lpstr>Snímek 2</vt:lpstr>
      <vt:lpstr>Metodický pokyn</vt:lpstr>
      <vt:lpstr>www.justice.cz</vt:lpstr>
      <vt:lpstr>Ve výkazu ROZVAHA (v tis. Kč)   najděte hodnoty níže uvedených položek</vt:lpstr>
      <vt:lpstr>Ve výkazu VÝKAZ ZISKŮ A ZTRÁT (v tis. Kč) najděte hodnoty níže uvedených položek </vt:lpstr>
      <vt:lpstr>Ve výkazu PŘÍLOHA  najděte odpovědi na níže uvedené otázky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21</cp:revision>
  <dcterms:created xsi:type="dcterms:W3CDTF">2014-10-07T08:27:59Z</dcterms:created>
  <dcterms:modified xsi:type="dcterms:W3CDTF">2015-06-09T13:46:09Z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