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8" r:id="rId5"/>
    <p:sldId id="289" r:id="rId6"/>
    <p:sldId id="290" r:id="rId7"/>
    <p:sldId id="291" r:id="rId8"/>
    <p:sldId id="295" r:id="rId9"/>
    <p:sldId id="296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7E3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6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5.png"/><Relationship Id="rId7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comments" Target="../comments/comment7.xml"/><Relationship Id="rId5" Type="http://schemas.openxmlformats.org/officeDocument/2006/relationships/image" Target="../media/image11.png"/><Relationship Id="rId10" Type="http://schemas.microsoft.com/office/2007/relationships/hdphoto" Target="../media/hdphoto9.wdp"/><Relationship Id="rId4" Type="http://schemas.microsoft.com/office/2007/relationships/hdphoto" Target="../media/hdphoto1.wdp"/><Relationship Id="rId9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Pohádka „O koťátku, které </a:t>
            </a: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apomnělo 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mňoukat“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2876551" y="4916383"/>
            <a:ext cx="5828310" cy="16769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00" t="23313" r="30853" b="24410"/>
          <a:stretch/>
        </p:blipFill>
        <p:spPr>
          <a:xfrm>
            <a:off x="7620000" y="2695074"/>
            <a:ext cx="2983832" cy="319238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0" y="0"/>
            <a:ext cx="12192000" cy="1989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Bylo jednou jedno koťátko, jednoho dne se mu stala nepříjemná událost – zapomnělo mluvit kočičí řečí. Chtělo si říci o misku s mlékem a nevědělo </a:t>
            </a:r>
            <a:r>
              <a:rPr lang="cs-CZ" dirty="0" smtClean="0">
                <a:solidFill>
                  <a:schemeClr val="tx1"/>
                </a:solidFill>
              </a:rPr>
              <a:t>jak.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313463" y="4916384"/>
            <a:ext cx="5697187" cy="1596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00" t="23313" r="30853" b="24410"/>
          <a:stretch/>
        </p:blipFill>
        <p:spPr>
          <a:xfrm>
            <a:off x="8704860" y="3320194"/>
            <a:ext cx="2983832" cy="319238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1" y="0"/>
            <a:ext cx="12192001" cy="1989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Hladové koťátko chodilo po dvorku a potkalo dva koníčky. Proč </a:t>
            </a:r>
            <a:r>
              <a:rPr lang="cs-CZ" dirty="0" smtClean="0">
                <a:solidFill>
                  <a:schemeClr val="tx1"/>
                </a:solidFill>
              </a:rPr>
              <a:t>pláčeš - ptají </a:t>
            </a:r>
            <a:r>
              <a:rPr lang="cs-CZ" dirty="0" smtClean="0">
                <a:solidFill>
                  <a:schemeClr val="tx1"/>
                </a:solidFill>
              </a:rPr>
              <a:t>se koťátka. Když jim kotě povědělo své trápení, jen se </a:t>
            </a:r>
            <a:r>
              <a:rPr lang="cs-CZ" dirty="0" smtClean="0">
                <a:solidFill>
                  <a:schemeClr val="tx1"/>
                </a:solidFill>
              </a:rPr>
              <a:t>zařehtali. </a:t>
            </a:r>
            <a:r>
              <a:rPr lang="cs-CZ" dirty="0" smtClean="0">
                <a:solidFill>
                  <a:schemeClr val="tx1"/>
                </a:solidFill>
              </a:rPr>
              <a:t>To je přeci jednoduché – stačí říct IHAHA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Ale kdepak, nestačí – kočičí řeč je jiná.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4432" b="90000" l="14066" r="89940">
                        <a14:backgroundMark x1="24041" y1="43409" x2="24041" y2="43409"/>
                        <a14:backgroundMark x1="47059" y1="62614" x2="61125" y2="59318"/>
                        <a14:backgroundMark x1="23444" y1="37386" x2="33333" y2="53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92" t="11943" r="18998" b="7391"/>
          <a:stretch/>
        </p:blipFill>
        <p:spPr>
          <a:xfrm flipH="1">
            <a:off x="685800" y="1638300"/>
            <a:ext cx="4972050" cy="47815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4432" b="90000" l="14066" r="89940">
                        <a14:backgroundMark x1="24041" y1="43409" x2="24041" y2="43409"/>
                        <a14:backgroundMark x1="47059" y1="62614" x2="61125" y2="59318"/>
                        <a14:backgroundMark x1="23444" y1="37386" x2="33333" y2="53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19" t="14243" r="23004" b="4127"/>
          <a:stretch/>
        </p:blipFill>
        <p:spPr>
          <a:xfrm flipH="1">
            <a:off x="2853496" y="2247899"/>
            <a:ext cx="4724400" cy="4838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3241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2971801" y="4916384"/>
            <a:ext cx="5733060" cy="18082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00" t="23313" r="30853" b="24410"/>
          <a:stretch/>
        </p:blipFill>
        <p:spPr>
          <a:xfrm>
            <a:off x="8704860" y="3320194"/>
            <a:ext cx="2983832" cy="319238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1" y="0"/>
            <a:ext cx="12192001" cy="1989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Hladové koťátko chodilo po dvorku a potkalo kravičku. Proč </a:t>
            </a:r>
            <a:r>
              <a:rPr lang="cs-CZ" dirty="0" smtClean="0">
                <a:solidFill>
                  <a:schemeClr val="tx1"/>
                </a:solidFill>
              </a:rPr>
              <a:t>pláčeš - </a:t>
            </a:r>
            <a:r>
              <a:rPr lang="cs-CZ" dirty="0" smtClean="0">
                <a:solidFill>
                  <a:schemeClr val="tx1"/>
                </a:solidFill>
              </a:rPr>
              <a:t>ptá se kravička. Když jí kotě povědělo své trápení, jen se ušklíbla . To je přeci jednoduché – stačí říct </a:t>
            </a:r>
            <a:r>
              <a:rPr lang="cs-CZ" dirty="0" smtClean="0">
                <a:solidFill>
                  <a:schemeClr val="tx1"/>
                </a:solidFill>
              </a:rPr>
              <a:t>BÚ,BÚ,BÚ.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Ale kdepak, nestačí – kočičí řeč je jiná.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Zástupný symbol pro obsah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2751" b="90201" l="8592" r="82640">
                        <a14:backgroundMark x1="30292" y1="54073" x2="30292" y2="54073"/>
                        <a14:backgroundMark x1="17626" y1="55372" x2="39415" y2="69658"/>
                        <a14:backgroundMark x1="57042" y1="70956" x2="62976" y2="693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71" t="30050" r="18276" b="10259"/>
          <a:stretch/>
        </p:blipFill>
        <p:spPr>
          <a:xfrm flipH="1">
            <a:off x="1371600" y="2265261"/>
            <a:ext cx="5791200" cy="4028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5558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2819401" y="4916384"/>
            <a:ext cx="5885460" cy="1596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00" t="23313" r="30853" b="24410"/>
          <a:stretch/>
        </p:blipFill>
        <p:spPr>
          <a:xfrm>
            <a:off x="8704860" y="3320194"/>
            <a:ext cx="2983832" cy="319238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1" y="0"/>
            <a:ext cx="12192001" cy="1989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Hladové koťátko chodilo po dvorku a potkalo kozlíka. Proč pláčeš </a:t>
            </a:r>
            <a:r>
              <a:rPr lang="cs-CZ" dirty="0" smtClean="0">
                <a:solidFill>
                  <a:schemeClr val="tx1"/>
                </a:solidFill>
              </a:rPr>
              <a:t>- ptá </a:t>
            </a:r>
            <a:r>
              <a:rPr lang="cs-CZ" dirty="0" smtClean="0">
                <a:solidFill>
                  <a:schemeClr val="tx1"/>
                </a:solidFill>
              </a:rPr>
              <a:t>se kozlík. Když mu kotě povědělo své trápení, jen se </a:t>
            </a:r>
            <a:r>
              <a:rPr lang="cs-CZ" dirty="0" smtClean="0">
                <a:solidFill>
                  <a:schemeClr val="tx1"/>
                </a:solidFill>
              </a:rPr>
              <a:t>zasmál. </a:t>
            </a:r>
            <a:r>
              <a:rPr lang="cs-CZ" dirty="0" smtClean="0">
                <a:solidFill>
                  <a:schemeClr val="tx1"/>
                </a:solidFill>
              </a:rPr>
              <a:t>To je přeci jednoduché – stačí říct MÉ</a:t>
            </a:r>
            <a:r>
              <a:rPr lang="cs-CZ" dirty="0" smtClean="0">
                <a:solidFill>
                  <a:schemeClr val="tx1"/>
                </a:solidFill>
              </a:rPr>
              <a:t>. MÉ, </a:t>
            </a:r>
            <a:r>
              <a:rPr lang="cs-CZ" dirty="0" err="1" smtClean="0">
                <a:solidFill>
                  <a:schemeClr val="tx1"/>
                </a:solidFill>
              </a:rPr>
              <a:t>MÉ.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Ale kdepak, nestačí – kočičí řeč je jiná.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391" b="81250" l="29932" r="75000">
                        <a14:foregroundMark x1="64697" y1="63932" x2="64697" y2="68359"/>
                        <a14:backgroundMark x1="51855" y1="66016" x2="62988" y2="65495"/>
                        <a14:backgroundMark x1="72070" y1="54622" x2="71387" y2="58724"/>
                        <a14:backgroundMark x1="36377" y1="47656" x2="41064" y2="521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97" t="22128" r="19832" b="10416"/>
          <a:stretch/>
        </p:blipFill>
        <p:spPr>
          <a:xfrm flipH="1">
            <a:off x="1113850" y="2318330"/>
            <a:ext cx="5210749" cy="453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2272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108069" y="4916384"/>
            <a:ext cx="5596792" cy="1596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00" t="23313" r="30853" b="24410"/>
          <a:stretch/>
        </p:blipFill>
        <p:spPr>
          <a:xfrm>
            <a:off x="8704860" y="3320194"/>
            <a:ext cx="2983832" cy="319238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1" y="0"/>
            <a:ext cx="12192001" cy="1989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Hladové koťátko chodilo po dvorku a potkalo ovečky. Proč pláčeš </a:t>
            </a:r>
            <a:r>
              <a:rPr lang="cs-CZ" dirty="0" smtClean="0">
                <a:solidFill>
                  <a:schemeClr val="tx1"/>
                </a:solidFill>
              </a:rPr>
              <a:t>- ptaly </a:t>
            </a:r>
            <a:r>
              <a:rPr lang="cs-CZ" dirty="0" smtClean="0">
                <a:solidFill>
                  <a:schemeClr val="tx1"/>
                </a:solidFill>
              </a:rPr>
              <a:t>se ovečky. Když jim kotě povědělo své trápení, jen se na sebe </a:t>
            </a:r>
            <a:r>
              <a:rPr lang="cs-CZ" dirty="0" smtClean="0">
                <a:solidFill>
                  <a:schemeClr val="tx1"/>
                </a:solidFill>
              </a:rPr>
              <a:t>podívaly. </a:t>
            </a:r>
            <a:r>
              <a:rPr lang="cs-CZ" dirty="0" smtClean="0">
                <a:solidFill>
                  <a:schemeClr val="tx1"/>
                </a:solidFill>
              </a:rPr>
              <a:t>To je přeci jednoduché – stačí říct BÉ</a:t>
            </a:r>
            <a:r>
              <a:rPr lang="cs-CZ" dirty="0" smtClean="0">
                <a:solidFill>
                  <a:schemeClr val="tx1"/>
                </a:solidFill>
              </a:rPr>
              <a:t>. BÉ, </a:t>
            </a:r>
            <a:r>
              <a:rPr lang="cs-CZ" dirty="0" err="1" smtClean="0">
                <a:solidFill>
                  <a:schemeClr val="tx1"/>
                </a:solidFill>
              </a:rPr>
              <a:t>BÉ.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Ale kdepak, nestačí – kočičí řeč je jiná.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6823" b="69401" l="31543" r="65479">
                        <a14:backgroundMark x1="47070" y1="58919" x2="55225" y2="587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48" t="27183" r="32619" b="29500"/>
          <a:stretch/>
        </p:blipFill>
        <p:spPr>
          <a:xfrm flipH="1">
            <a:off x="2275073" y="3417198"/>
            <a:ext cx="2462057" cy="21835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6823" b="69401" l="31543" r="65479">
                        <a14:backgroundMark x1="47070" y1="58919" x2="55225" y2="587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48" t="27183" r="32619" b="29500"/>
          <a:stretch/>
        </p:blipFill>
        <p:spPr>
          <a:xfrm flipH="1">
            <a:off x="3313463" y="4064702"/>
            <a:ext cx="2462057" cy="218350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6823" b="69401" l="31543" r="65479">
                        <a14:backgroundMark x1="47070" y1="58919" x2="55225" y2="587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48" t="27183" r="32619" b="29500"/>
          <a:stretch/>
        </p:blipFill>
        <p:spPr>
          <a:xfrm flipH="1">
            <a:off x="1236683" y="4064702"/>
            <a:ext cx="2462057" cy="218350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6823" b="69401" l="31543" r="65479">
                        <a14:backgroundMark x1="47070" y1="58919" x2="55225" y2="587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48" t="27183" r="32619" b="29500"/>
          <a:stretch/>
        </p:blipFill>
        <p:spPr>
          <a:xfrm flipH="1">
            <a:off x="876203" y="2840903"/>
            <a:ext cx="2462057" cy="21835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6823" b="69401" l="31543" r="65479">
                        <a14:backgroundMark x1="47070" y1="58919" x2="55225" y2="587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48" t="27183" r="32619" b="29500"/>
          <a:stretch/>
        </p:blipFill>
        <p:spPr>
          <a:xfrm flipH="1">
            <a:off x="4276746" y="2703038"/>
            <a:ext cx="2462057" cy="21835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6823" b="69401" l="31543" r="65479">
                        <a14:backgroundMark x1="47070" y1="58919" x2="55225" y2="587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48" t="27183" r="32619" b="29500"/>
          <a:stretch/>
        </p:blipFill>
        <p:spPr>
          <a:xfrm flipH="1">
            <a:off x="3108068" y="2085378"/>
            <a:ext cx="2462057" cy="2183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9521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4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4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4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4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4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4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313463" y="4619202"/>
            <a:ext cx="5906737" cy="18933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00" t="23313" r="30853" b="24410"/>
          <a:stretch/>
        </p:blipFill>
        <p:spPr>
          <a:xfrm>
            <a:off x="8704860" y="3320194"/>
            <a:ext cx="2983832" cy="319238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1" y="0"/>
            <a:ext cx="12192001" cy="1989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Hladové koťátko chodilo po dvorku a potkalo kocoura. Proč pláčeš </a:t>
            </a:r>
            <a:r>
              <a:rPr lang="cs-CZ" dirty="0" smtClean="0">
                <a:solidFill>
                  <a:schemeClr val="tx1"/>
                </a:solidFill>
              </a:rPr>
              <a:t>- ptá </a:t>
            </a:r>
            <a:r>
              <a:rPr lang="cs-CZ" dirty="0" smtClean="0">
                <a:solidFill>
                  <a:schemeClr val="tx1"/>
                </a:solidFill>
              </a:rPr>
              <a:t>se kocour. Když mu kotě povědělo své trápení, jen vyprskl smíchy. To je přeci jednoduché – stačí říct MŇAÚ, </a:t>
            </a:r>
            <a:r>
              <a:rPr lang="cs-CZ" dirty="0" err="1" smtClean="0">
                <a:solidFill>
                  <a:schemeClr val="tx1"/>
                </a:solidFill>
              </a:rPr>
              <a:t>MŇAÚ.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To je ono, sláva, sláva a hned běželo za hospodyní.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2839" b="76172" l="34473" r="62305">
                        <a14:foregroundMark x1="43604" y1="64258" x2="43604" y2="64063"/>
                        <a14:foregroundMark x1="41162" y1="63542" x2="41162" y2="63542"/>
                        <a14:foregroundMark x1="42383" y1="63542" x2="42383" y2="63542"/>
                        <a14:backgroundMark x1="47705" y1="70508" x2="52783" y2="66732"/>
                        <a14:backgroundMark x1="47998" y1="69076" x2="48242" y2="67643"/>
                        <a14:backgroundMark x1="48926" y1="65885" x2="49463" y2="68359"/>
                        <a14:backgroundMark x1="36230" y1="58008" x2="36230" y2="58008"/>
                        <a14:backgroundMark x1="36377" y1="58529" x2="36377" y2="58529"/>
                        <a14:backgroundMark x1="38232" y1="55143" x2="38232" y2="551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216" t="39871" r="38018" b="21775"/>
          <a:stretch/>
        </p:blipFill>
        <p:spPr>
          <a:xfrm flipH="1">
            <a:off x="1704473" y="1867380"/>
            <a:ext cx="4220076" cy="4220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4858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2931639" y="4758885"/>
            <a:ext cx="5773221" cy="18011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00" t="23313" r="30853" b="24410"/>
          <a:stretch/>
        </p:blipFill>
        <p:spPr>
          <a:xfrm>
            <a:off x="8704860" y="3320194"/>
            <a:ext cx="2983832" cy="319238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1" y="0"/>
            <a:ext cx="12192001" cy="1989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 uslyšela hospodyně koťátko hladově zamňoukat, vzala mléko a naplnila mu celou mističku.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5076" t="32244" r="133574" b="3296"/>
          <a:stretch/>
        </p:blipFill>
        <p:spPr>
          <a:xfrm>
            <a:off x="2308302" y="2230243"/>
            <a:ext cx="1750742" cy="39363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977" b="74349" l="34180" r="70117">
                        <a14:backgroundMark x1="61133" y1="48633" x2="61133" y2="48633"/>
                        <a14:backgroundMark x1="47461" y1="64518" x2="47461" y2="64714"/>
                        <a14:backgroundMark x1="55127" y1="64714" x2="55127" y2="64714"/>
                        <a14:backgroundMark x1="66064" y1="34570" x2="66064" y2="34570"/>
                        <a14:backgroundMark x1="38818" y1="62891" x2="38818" y2="62891"/>
                        <a14:backgroundMark x1="36768" y1="49935" x2="36768" y2="49935"/>
                        <a14:backgroundMark x1="44189" y1="46094" x2="44189" y2="46094"/>
                        <a14:backgroundMark x1="49365" y1="62370" x2="49365" y2="62370"/>
                        <a14:backgroundMark x1="45947" y1="61393" x2="45947" y2="61393"/>
                        <a14:backgroundMark x1="65967" y1="59049" x2="65967" y2="59049"/>
                        <a14:backgroundMark x1="59912" y1="59440" x2="59912" y2="59440"/>
                        <a14:backgroundMark x1="61426" y1="59440" x2="61426" y2="59440"/>
                        <a14:backgroundMark x1="63086" y1="59766" x2="63086" y2="59766"/>
                        <a14:backgroundMark x1="64844" y1="59440" x2="64697" y2="59440"/>
                        <a14:backgroundMark x1="67334" y1="60482" x2="67334" y2="60482"/>
                        <a14:backgroundMark x1="68018" y1="60482" x2="68018" y2="60482"/>
                        <a14:backgroundMark x1="69092" y1="59570" x2="69092" y2="59570"/>
                        <a14:backgroundMark x1="66064" y1="60482" x2="66064" y2="60482"/>
                        <a14:backgroundMark x1="63867" y1="60156" x2="63867" y2="60156"/>
                        <a14:backgroundMark x1="60449" y1="60677" x2="60449" y2="60677"/>
                        <a14:backgroundMark x1="62402" y1="59766" x2="62402" y2="58854"/>
                        <a14:backgroundMark x1="55469" y1="64388" x2="55469" y2="643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5076" t="32244" r="133574" b="3296"/>
          <a:stretch/>
        </p:blipFill>
        <p:spPr>
          <a:xfrm>
            <a:off x="2460702" y="2382643"/>
            <a:ext cx="1750742" cy="39363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4102" b="68099" l="42090" r="58936">
                        <a14:backgroundMark x1="45068" y1="66732" x2="45068" y2="66732"/>
                        <a14:backgroundMark x1="54688" y1="65885" x2="54688" y2="65885"/>
                        <a14:backgroundMark x1="52148" y1="66927" x2="52148" y2="66927"/>
                        <a14:backgroundMark x1="43994" y1="64063" x2="44141" y2="64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842" t="51450" r="38933" b="33017"/>
          <a:stretch/>
        </p:blipFill>
        <p:spPr>
          <a:xfrm>
            <a:off x="5470744" y="5644961"/>
            <a:ext cx="1730830" cy="9688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891" b="92253" l="44238" r="688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42" t="1539" r="23582"/>
          <a:stretch/>
        </p:blipFill>
        <p:spPr>
          <a:xfrm>
            <a:off x="4380074" y="4492761"/>
            <a:ext cx="1206913" cy="23043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5495" b="91081" l="39111" r="88867">
                        <a14:backgroundMark x1="53760" y1="65430" x2="53760" y2="65430"/>
                        <a14:backgroundMark x1="41162" y1="67969" x2="41162" y2="67969"/>
                        <a14:backgroundMark x1="52393" y1="41341" x2="52393" y2="41341"/>
                        <a14:backgroundMark x1="44727" y1="40755" x2="44727" y2="40755"/>
                        <a14:backgroundMark x1="45850" y1="77279" x2="46680" y2="74349"/>
                        <a14:backgroundMark x1="52002" y1="67057" x2="52002" y2="67057"/>
                        <a14:backgroundMark x1="51855" y1="67643" x2="50928" y2="650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29" t="18934" r="41261" b="23535"/>
          <a:stretch/>
        </p:blipFill>
        <p:spPr>
          <a:xfrm>
            <a:off x="166151" y="1864537"/>
            <a:ext cx="2599336" cy="4993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080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smtClean="0"/>
              <a:t>DUM </a:t>
            </a:r>
            <a:r>
              <a:rPr lang="cs-CZ" dirty="0" smtClean="0"/>
              <a:t>slouží jako obrazový materiál k pohádce o koťátku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a podpora jazykové dovednosti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poslouchají pohádku a když v textu dojde ke změně, kliknou na obrazovku.</a:t>
            </a:r>
          </a:p>
          <a:p>
            <a:r>
              <a:rPr lang="cs-CZ" dirty="0" smtClean="0"/>
              <a:t>Po vyslechnutí pohádky se snaží sami příběh převyprávět podle obrázků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na magnetickou tabulku přiřazují z výukových kartiček správné zvířátko a zároveň dohledávají produkty, které ze zvířátek máme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Porozumět slyšenému 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r>
              <a:rPr lang="cs-CZ" dirty="0"/>
              <a:t>Vnímat, že je zajímavé dozvídat se nové věci</a:t>
            </a:r>
            <a:r>
              <a:rPr lang="cs-CZ"/>
              <a:t>, </a:t>
            </a:r>
            <a:r>
              <a:rPr lang="cs-CZ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573</Words>
  <Application>Microsoft Office PowerPoint</Application>
  <PresentationFormat>Vlastní</PresentationFormat>
  <Paragraphs>68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Pohádka „O koťátku, které zapomnělo  mňoukat“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2015-06-10T17:16:39Z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