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2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3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3141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782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4.png"/><Relationship Id="rId21" Type="http://schemas.openxmlformats.org/officeDocument/2006/relationships/image" Target="../media/image13.png"/><Relationship Id="rId7" Type="http://schemas.openxmlformats.org/officeDocument/2006/relationships/image" Target="../media/image6.png"/><Relationship Id="rId12" Type="http://schemas.microsoft.com/office/2007/relationships/hdphoto" Target="../media/hdphoto5.wdp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24" Type="http://schemas.microsoft.com/office/2007/relationships/hdphoto" Target="../media/hdphoto11.wdp"/><Relationship Id="rId32" Type="http://schemas.microsoft.com/office/2007/relationships/hdphoto" Target="../media/hdphoto15.wdp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microsoft.com/office/2007/relationships/hdphoto" Target="../media/hdphoto13.wdp"/><Relationship Id="rId10" Type="http://schemas.microsoft.com/office/2007/relationships/hdphoto" Target="../media/hdphoto4.wdp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6.png"/><Relationship Id="rId30" Type="http://schemas.microsoft.com/office/2007/relationships/hdphoto" Target="../media/hdphoto14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Přiřaď vitamíny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Zdraví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backgroundMark x1="61091" y1="70000" x2="61091" y2="70000"/>
                        <a14:backgroundMark x1="42864" y1="27697" x2="42864" y2="27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46" t="28109" r="9706" b="30880"/>
          <a:stretch/>
        </p:blipFill>
        <p:spPr>
          <a:xfrm rot="5400000">
            <a:off x="4498840" y="1789902"/>
            <a:ext cx="1648497" cy="63106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backgroundMark x1="32364" y1="78121" x2="32364" y2="78121"/>
                        <a14:backgroundMark x1="65227" y1="24121" x2="65227" y2="24121"/>
                        <a14:backgroundMark x1="22604" y1="57377" x2="33907" y2="173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540" t="28695" r="15452" b="21285"/>
          <a:stretch/>
        </p:blipFill>
        <p:spPr>
          <a:xfrm rot="5680391">
            <a:off x="2985645" y="5784726"/>
            <a:ext cx="930563" cy="63463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backgroundMark x1="18545" y1="47879" x2="18545" y2="4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205" t="10207" r="15122" b="8351"/>
          <a:stretch/>
        </p:blipFill>
        <p:spPr>
          <a:xfrm rot="5400000">
            <a:off x="7710948" y="3036481"/>
            <a:ext cx="1339400" cy="132652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backgroundMark x1="26545" y1="21273" x2="26545" y2="21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35" t="18891" r="17069" b="21259"/>
          <a:stretch/>
        </p:blipFill>
        <p:spPr>
          <a:xfrm rot="5400000">
            <a:off x="5932057" y="2618013"/>
            <a:ext cx="1120463" cy="88864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backgroundMark x1="24789" y1="82331" x2="33803" y2="37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30"/>
          <a:stretch/>
        </p:blipFill>
        <p:spPr>
          <a:xfrm rot="4972309">
            <a:off x="432784" y="3520775"/>
            <a:ext cx="1073831" cy="1106742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8" t="20330" r="4954" b="24071"/>
          <a:stretch/>
        </p:blipFill>
        <p:spPr>
          <a:xfrm rot="4335795">
            <a:off x="1726601" y="3753559"/>
            <a:ext cx="1777725" cy="825512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8327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00" t="18303" r="11245" b="9856"/>
          <a:stretch/>
        </p:blipFill>
        <p:spPr>
          <a:xfrm rot="6626612">
            <a:off x="1044398" y="5608569"/>
            <a:ext cx="1039945" cy="83561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710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02" t="25440" r="15043" b="25571"/>
          <a:stretch/>
        </p:blipFill>
        <p:spPr>
          <a:xfrm>
            <a:off x="3542839" y="3052291"/>
            <a:ext cx="1043189" cy="65682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backgroundMark x1="27470" y1="23151" x2="16386" y2="800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30" t="21059" r="28317" b="16135"/>
          <a:stretch/>
        </p:blipFill>
        <p:spPr>
          <a:xfrm>
            <a:off x="379" y="5215943"/>
            <a:ext cx="824248" cy="81136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22788" b="79697" l="14773" r="90682">
                        <a14:backgroundMark x1="20818" y1="26909" x2="20818" y2="26909"/>
                        <a14:backgroundMark x1="21091" y1="68061" x2="21091" y2="68061"/>
                        <a14:backgroundMark x1="88227" y1="74970" x2="88227" y2="74970"/>
                        <a14:backgroundMark x1="86318" y1="28727" x2="86318" y2="28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98" t="21107" r="7792" b="15935"/>
          <a:stretch/>
        </p:blipFill>
        <p:spPr>
          <a:xfrm>
            <a:off x="0" y="323339"/>
            <a:ext cx="3929400" cy="239683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24182" b="82000" l="21773" r="93091">
                        <a14:backgroundMark x1="28636" y1="28606" x2="28636" y2="28606"/>
                        <a14:backgroundMark x1="28136" y1="71091" x2="28136" y2="71091"/>
                        <a14:backgroundMark x1="84455" y1="72788" x2="84455" y2="72788"/>
                        <a14:backgroundMark x1="87273" y1="28970" x2="87273" y2="289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271" t="22859" r="6623" b="18693"/>
          <a:stretch/>
        </p:blipFill>
        <p:spPr>
          <a:xfrm>
            <a:off x="7699810" y="264016"/>
            <a:ext cx="3865418" cy="238298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29758" b="82727" l="20000" r="88864">
                        <a14:backgroundMark x1="27273" y1="34424" x2="27273" y2="34424"/>
                        <a14:backgroundMark x1="26773" y1="74667" x2="26773" y2="74667"/>
                        <a14:backgroundMark x1="79591" y1="77394" x2="79591" y2="77394"/>
                        <a14:backgroundMark x1="78591" y1="34788" x2="78591" y2="347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26" t="29235" r="13570" b="17776"/>
          <a:stretch/>
        </p:blipFill>
        <p:spPr>
          <a:xfrm>
            <a:off x="4551590" y="4211781"/>
            <a:ext cx="3657600" cy="218901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backgroundMark x1="61091" y1="70000" x2="61091" y2="70000"/>
                        <a14:backgroundMark x1="42864" y1="27697" x2="42864" y2="27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46" t="28109" r="9706" b="30880"/>
          <a:stretch/>
        </p:blipFill>
        <p:spPr>
          <a:xfrm rot="5400000">
            <a:off x="4484522" y="1770846"/>
            <a:ext cx="1648497" cy="6310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backgroundMark x1="32364" y1="78121" x2="32364" y2="78121"/>
                        <a14:backgroundMark x1="65227" y1="24121" x2="65227" y2="24121"/>
                        <a14:backgroundMark x1="22604" y1="57377" x2="33907" y2="173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540" t="28695" r="15452" b="21285"/>
          <a:stretch/>
        </p:blipFill>
        <p:spPr>
          <a:xfrm rot="5680391">
            <a:off x="2963173" y="5748633"/>
            <a:ext cx="930563" cy="63463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>
                        <a14:backgroundMark x1="24364" y1="72788" x2="24364" y2="72788"/>
                        <a14:backgroundMark x1="68727" y1="27091" x2="68727" y2="27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492" t="11717" r="21191" b="17042"/>
          <a:stretch/>
        </p:blipFill>
        <p:spPr>
          <a:xfrm rot="5922443">
            <a:off x="10773138" y="4590307"/>
            <a:ext cx="997103" cy="98081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backgroundMark x1="18545" y1="47879" x2="18545" y2="4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205" t="10207" r="15122" b="8351"/>
          <a:stretch/>
        </p:blipFill>
        <p:spPr>
          <a:xfrm rot="5400000">
            <a:off x="7691364" y="3007220"/>
            <a:ext cx="1339400" cy="132652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9000">
                        <a14:backgroundMark x1="30364" y1="13818" x2="30364" y2="13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16" t="19821" r="2818" b="24197"/>
          <a:stretch/>
        </p:blipFill>
        <p:spPr>
          <a:xfrm rot="5400000">
            <a:off x="7950943" y="4910746"/>
            <a:ext cx="2073498" cy="101743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backgroundMark x1="26545" y1="21273" x2="26545" y2="21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35" t="18891" r="17069" b="21259"/>
          <a:stretch/>
        </p:blipFill>
        <p:spPr>
          <a:xfrm rot="5400000">
            <a:off x="5894759" y="2575775"/>
            <a:ext cx="1120463" cy="88864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backgroundMark x1="24789" y1="82331" x2="33803" y2="37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30"/>
          <a:stretch/>
        </p:blipFill>
        <p:spPr>
          <a:xfrm rot="4972309">
            <a:off x="419566" y="3513397"/>
            <a:ext cx="1073831" cy="110674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8" t="20330" r="4954" b="24071"/>
          <a:stretch/>
        </p:blipFill>
        <p:spPr>
          <a:xfrm rot="4335795">
            <a:off x="1715346" y="3753560"/>
            <a:ext cx="1777725" cy="82551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8327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00" t="18303" r="11245" b="9856"/>
          <a:stretch/>
        </p:blipFill>
        <p:spPr>
          <a:xfrm rot="6626612">
            <a:off x="1028168" y="5615946"/>
            <a:ext cx="1039945" cy="83561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710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02" t="25440" r="15043" b="25571"/>
          <a:stretch/>
        </p:blipFill>
        <p:spPr>
          <a:xfrm>
            <a:off x="3537927" y="3052292"/>
            <a:ext cx="1043189" cy="65682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 xmlns="">
                  <a14:imgLayer r:embed="rId3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230" t="24572" r="12693" b="29570"/>
          <a:stretch/>
        </p:blipFill>
        <p:spPr>
          <a:xfrm flipV="1">
            <a:off x="5602307" y="114301"/>
            <a:ext cx="965915" cy="592427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backgroundMark x1="27470" y1="23151" x2="16386" y2="800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30" t="21059" r="28317" b="16135"/>
          <a:stretch/>
        </p:blipFill>
        <p:spPr>
          <a:xfrm>
            <a:off x="11068684" y="2012521"/>
            <a:ext cx="824248" cy="81136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backgroundMark x1="27470" y1="23151" x2="16386" y2="800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30" t="21059" r="28317" b="16135"/>
          <a:stretch/>
        </p:blipFill>
        <p:spPr>
          <a:xfrm>
            <a:off x="0" y="5215944"/>
            <a:ext cx="824248" cy="81136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>
                        <a14:backgroundMark x1="24364" y1="72788" x2="24364" y2="72788"/>
                        <a14:backgroundMark x1="68727" y1="27091" x2="68727" y2="27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492" t="11717" r="21191" b="17042"/>
          <a:stretch/>
        </p:blipFill>
        <p:spPr>
          <a:xfrm rot="5922443">
            <a:off x="10787153" y="4590307"/>
            <a:ext cx="997103" cy="98081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9000">
                        <a14:backgroundMark x1="30364" y1="13818" x2="30364" y2="13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16" t="19821" r="2818" b="24197"/>
          <a:stretch/>
        </p:blipFill>
        <p:spPr>
          <a:xfrm rot="5400000">
            <a:off x="7962085" y="4904111"/>
            <a:ext cx="2073498" cy="1017431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 xmlns="">
                  <a14:imgLayer r:embed="rId3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230" t="24572" r="12693" b="29570"/>
          <a:stretch/>
        </p:blipFill>
        <p:spPr>
          <a:xfrm flipV="1">
            <a:off x="5624303" y="115907"/>
            <a:ext cx="965915" cy="592427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backgroundMark x1="27470" y1="23151" x2="16386" y2="800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30" t="21059" r="28317" b="16135"/>
          <a:stretch/>
        </p:blipFill>
        <p:spPr>
          <a:xfrm>
            <a:off x="11054366" y="2005898"/>
            <a:ext cx="824248" cy="81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4.07407E-6 L 0.62656 -0.426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28" y="-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2.22222E-6 L -0.26133 -0.2807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7.40741E-7 L -0.02956 -0.5932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4" y="-29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07407E-6 L 0.46537 -0.0590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8" y="-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11111E-6 L 0.63073 -0.771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36" y="-3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15117 -0.47778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65" y="-2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07407E-6 L 0.09636 0.22639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18" y="1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51484 -0.73032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2" y="-3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0.28933 -0.20093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-0.53255 -0.68056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28" y="-3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3.7037E-6 L 0.04766 0.6419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" y="3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4.81481E-6 L 0.16015 -0.4319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8" y="-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7 L -0.36861 0.41944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38" y="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7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8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9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0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5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6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1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2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7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8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3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4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zdraví,vnímání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mají za úkol roztřídit do misek ovoce a zeleninu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Rozdělení ovoce a zeleniny</a:t>
            </a:r>
          </a:p>
          <a:p>
            <a:r>
              <a:rPr lang="cs-CZ" dirty="0" smtClean="0"/>
              <a:t>Důležitost vitamínů a jejich prospěšnost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na snímcích rozdělují do misek ovoce a zeleninu podle </a:t>
            </a:r>
            <a:r>
              <a:rPr lang="cs-CZ" dirty="0" smtClean="0"/>
              <a:t>druhů (na </a:t>
            </a:r>
            <a:r>
              <a:rPr lang="cs-CZ" dirty="0" smtClean="0"/>
              <a:t>základě </a:t>
            </a:r>
            <a:r>
              <a:rPr lang="cs-CZ" dirty="0" smtClean="0"/>
              <a:t>pokynů)</a:t>
            </a:r>
            <a:endParaRPr lang="cs-CZ" dirty="0" smtClean="0"/>
          </a:p>
          <a:p>
            <a:r>
              <a:rPr lang="cs-CZ" dirty="0" smtClean="0"/>
              <a:t>Materiál je určen pro práci na dotykových zařízeních</a:t>
            </a:r>
          </a:p>
          <a:p>
            <a:r>
              <a:rPr lang="cs-CZ" dirty="0" smtClean="0"/>
              <a:t>Díky animačním efektům se obrázky přiřazují do správných misek.</a:t>
            </a:r>
          </a:p>
          <a:p>
            <a:r>
              <a:rPr lang="cs-CZ" dirty="0" smtClean="0"/>
              <a:t>Děti mají možnost kliknout na dané obrázek pouze jednou – pokud kliknou podruhé, obrázek bude zprůhledněn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připravených pracovních listech děti pomocí pastelek třídí různé druhy ovoce a zeleniny.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Rozlišovat, co zdraví prospívá a co mu škodí</a:t>
            </a:r>
          </a:p>
          <a:p>
            <a:r>
              <a:rPr lang="cs-CZ" dirty="0" smtClean="0"/>
              <a:t>Znát základní zásady zdravého životního stylu (např. o pozitivních účincích pohybu a sportu, hygieny, zdravé výživy, činnosti a odpočinku, pobytu v přírodě, otužování) a o faktorech poškozujících zdraví včetně návykových látek</a:t>
            </a:r>
          </a:p>
          <a:p>
            <a:r>
              <a:rPr lang="cs-CZ" smtClean="0"/>
              <a:t>Mít povědomí o významu péče o čistotu a zdraví, aktivního pohybu a zdravé výživy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292</Words>
  <Application>Microsoft Office PowerPoint</Application>
  <PresentationFormat>Vlastní</PresentationFormat>
  <Paragraphs>54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Sheer Green 16x9</vt:lpstr>
      <vt:lpstr>Přiřaď vitamíny</vt:lpstr>
      <vt:lpstr>Snímek 2</vt:lpstr>
      <vt:lpstr>Použité odkazy</vt:lpstr>
      <vt:lpstr>Metodický pokyn Integrovaný blok: zdraví,vnímání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Jablka a hrušky</dc:title>
  <dc:creator/>
  <cp:lastModifiedBy/>
  <cp:revision>4</cp:revision>
  <dcterms:created xsi:type="dcterms:W3CDTF">2014-08-05T12:38:58Z</dcterms:created>
  <dcterms:modified xsi:type="dcterms:W3CDTF">2015-06-10T17:10:50Z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