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310" r:id="rId5"/>
    <p:sldId id="326" r:id="rId6"/>
    <p:sldId id="327" r:id="rId7"/>
    <p:sldId id="328" r:id="rId8"/>
    <p:sldId id="330" r:id="rId9"/>
    <p:sldId id="331" r:id="rId10"/>
    <p:sldId id="339" r:id="rId11"/>
    <p:sldId id="337" r:id="rId12"/>
    <p:sldId id="338" r:id="rId13"/>
    <p:sldId id="336" r:id="rId14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B49B7-A667-4587-B7EA-3064C6A05A1E}" type="datetime1">
              <a:rPr lang="cs-CZ"/>
              <a:pPr>
                <a:defRPr/>
              </a:pPr>
              <a:t>11.6.2015</a:t>
            </a:fld>
            <a:endParaRPr lang="cs-CZ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BF647-5ED1-4ED1-9F69-343788CC60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ream.cz/fenomen/800102-neverbalni-komunikace" TargetMode="External"/><Relationship Id="rId2" Type="http://schemas.openxmlformats.org/officeDocument/2006/relationships/hyperlink" Target="http://specialni-pedagogika.cz/?strana=statnice,ujak2008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office.microsoft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stream.cz/fenomen/800102-neverbalni-komunikac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cs-CZ" sz="3600" b="1" dirty="0" smtClean="0">
                <a:latin typeface="Arial" charset="0"/>
                <a:cs typeface="Arial" charset="0"/>
              </a:rPr>
              <a:t>Sociální interakce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endParaRPr lang="cs-CZ" sz="3600" b="1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Zdroje a literatura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ZELENÝ, S. </a:t>
            </a:r>
            <a:r>
              <a:rPr lang="cs-CZ" i="1" dirty="0" smtClean="0"/>
              <a:t>Okruhy otázek ke státní závěrečné zkoušce z Psychologie. Psychologie – Státnice 2008.</a:t>
            </a:r>
            <a:r>
              <a:rPr lang="cs-CZ" dirty="0" smtClean="0"/>
              <a:t> [online]. [cit. 2012-08-20]. Dostupné z: </a:t>
            </a:r>
            <a:r>
              <a:rPr lang="cs-CZ" dirty="0" smtClean="0">
                <a:hlinkClick r:id="rId2"/>
              </a:rPr>
              <a:t>http://specialni-pedagogika.cz/?strana=statnice,ujak2008</a:t>
            </a:r>
            <a:endParaRPr lang="cs-CZ" dirty="0" smtClean="0"/>
          </a:p>
          <a:p>
            <a:r>
              <a:rPr lang="cs-CZ" dirty="0" smtClean="0"/>
              <a:t>galerie médií MS Office</a:t>
            </a:r>
          </a:p>
          <a:p>
            <a:r>
              <a:rPr lang="pt-BR" dirty="0" smtClean="0"/>
              <a:t>VRBASOVÁ, Karol. </a:t>
            </a:r>
            <a:r>
              <a:rPr lang="pt-BR" i="1" dirty="0" smtClean="0"/>
              <a:t>Fenomén: Neverbální komunikace</a:t>
            </a:r>
            <a:r>
              <a:rPr lang="pt-BR" dirty="0" smtClean="0"/>
              <a:t> [online].</a:t>
            </a:r>
            <a:r>
              <a:rPr lang="cs-CZ" dirty="0" smtClean="0"/>
              <a:t> 2015</a:t>
            </a:r>
            <a:r>
              <a:rPr lang="pt-BR" dirty="0" smtClean="0"/>
              <a:t> [cit. 2015-06-11]. Dostupné z: </a:t>
            </a:r>
            <a:r>
              <a:rPr lang="pt-BR" dirty="0" smtClean="0">
                <a:hlinkClick r:id="rId3"/>
              </a:rPr>
              <a:t>https://</a:t>
            </a:r>
            <a:r>
              <a:rPr lang="pt-BR" dirty="0" smtClean="0">
                <a:hlinkClick r:id="rId3"/>
              </a:rPr>
              <a:t>www.stream.cz/fenomen/800102-neverbalni-komunikace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www.office.</a:t>
            </a:r>
            <a:r>
              <a:rPr lang="cs-CZ" dirty="0" err="1" smtClean="0">
                <a:hlinkClick r:id="rId4"/>
              </a:rPr>
              <a:t>microsoft.com</a:t>
            </a:r>
            <a:endParaRPr lang="cs-CZ" smtClean="0"/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BF25B6-E231-4FF6-82F8-57A147BFD0EB}" type="slidenum">
              <a:rPr lang="cs-CZ"/>
              <a:pPr>
                <a:defRPr/>
              </a:pPr>
              <a:t>10</a:t>
            </a:fld>
            <a:endParaRPr lang="cs-CZ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cs-CZ" dirty="0" smtClean="0"/>
              <a:t>Škola: Soukromá střední škola MAJA s.r.o., Viničná 463, 293 01 Mladá Boleslav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Kristýna Kábrtová</a:t>
            </a:r>
          </a:p>
          <a:p>
            <a:pPr algn="l"/>
            <a:r>
              <a:rPr lang="cs-CZ" dirty="0" smtClean="0"/>
              <a:t>Předmět: Psychologie </a:t>
            </a:r>
          </a:p>
          <a:p>
            <a:pPr algn="l"/>
            <a:endParaRPr lang="cs-CZ" dirty="0" smtClean="0"/>
          </a:p>
          <a:p>
            <a:pPr lvl="0" algn="l"/>
            <a:r>
              <a:rPr lang="cs-CZ" dirty="0" smtClean="0"/>
              <a:t>Anotace: Materiál je určen studentům SŠ oboru Předškolní a mimoškolní pedagogika jako příprava k maturitní zkoušce z psychologie. Materiál se úzce věnuje problematice sociální interakce, jejím typům. Dále se zabývá tématem sociální komunikace a projevům neverbální komunikace, které budou v rámci výukové jednotky analyzovány.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Sociální interakce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3200" b="1" dirty="0" smtClean="0">
                <a:ea typeface="Cambria Math" pitchFamily="18" charset="0"/>
                <a:cs typeface="Cambria Math" pitchFamily="18" charset="0"/>
              </a:rPr>
              <a:t>interakce </a:t>
            </a:r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= </a:t>
            </a:r>
            <a:r>
              <a:rPr lang="cs-CZ" sz="3200" i="1" dirty="0" smtClean="0">
                <a:ea typeface="Cambria Math" pitchFamily="18" charset="0"/>
                <a:cs typeface="Cambria Math" pitchFamily="18" charset="0"/>
              </a:rPr>
              <a:t>vzájemné působení dvou či více osob, které se navzájem ovlivňují</a:t>
            </a:r>
            <a:endParaRPr lang="cs-CZ" sz="3200" i="1" baseline="30000" dirty="0" smtClean="0">
              <a:ea typeface="Cambria Math" pitchFamily="18" charset="0"/>
              <a:cs typeface="Cambria Math" pitchFamily="18" charset="0"/>
            </a:endParaRP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osoby či skupiny se navzájem ovlivňují</a:t>
            </a: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chování osoby je podnětem pro chování osoby jiné</a:t>
            </a: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stimulus -&gt; response (akce -&gt; reakce)</a:t>
            </a:r>
            <a:endParaRPr lang="cs-CZ" sz="3600" dirty="0" smtClean="0">
              <a:ea typeface="Cambria Math" pitchFamily="18" charset="0"/>
              <a:cs typeface="Cambria Math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cs-CZ" sz="3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Typy sociální interakce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3200" i="1" dirty="0" smtClean="0">
                <a:ea typeface="Cambria Math" pitchFamily="18" charset="0"/>
                <a:cs typeface="Cambria Math" pitchFamily="18" charset="0"/>
              </a:rPr>
              <a:t>jedinec – </a:t>
            </a:r>
            <a:r>
              <a:rPr lang="cs-CZ" sz="3200" i="1" dirty="0" err="1" smtClean="0">
                <a:ea typeface="Cambria Math" pitchFamily="18" charset="0"/>
                <a:cs typeface="Cambria Math" pitchFamily="18" charset="0"/>
              </a:rPr>
              <a:t>jedinec</a:t>
            </a:r>
            <a:endParaRPr lang="cs-CZ" sz="3200" i="1" dirty="0" smtClean="0">
              <a:ea typeface="Cambria Math" pitchFamily="18" charset="0"/>
              <a:cs typeface="Cambria Math" pitchFamily="18" charset="0"/>
            </a:endParaRPr>
          </a:p>
          <a:p>
            <a:r>
              <a:rPr lang="cs-CZ" sz="3200" i="1" dirty="0" smtClean="0">
                <a:ea typeface="Cambria Math" pitchFamily="18" charset="0"/>
                <a:cs typeface="Cambria Math" pitchFamily="18" charset="0"/>
              </a:rPr>
              <a:t>jedinec – malá skupina</a:t>
            </a:r>
          </a:p>
          <a:p>
            <a:r>
              <a:rPr lang="cs-CZ" sz="3200" i="1" dirty="0" smtClean="0">
                <a:ea typeface="Cambria Math" pitchFamily="18" charset="0"/>
                <a:cs typeface="Cambria Math" pitchFamily="18" charset="0"/>
              </a:rPr>
              <a:t>malá skupina – malá skupina</a:t>
            </a: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U -&gt; Ž</a:t>
            </a: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U -&gt; třída</a:t>
            </a:r>
          </a:p>
          <a:p>
            <a:r>
              <a:rPr lang="cs-CZ" sz="3200" dirty="0" smtClean="0">
                <a:ea typeface="Cambria Math" pitchFamily="18" charset="0"/>
                <a:cs typeface="Cambria Math" pitchFamily="18" charset="0"/>
              </a:rPr>
              <a:t>skupiny kamarádů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Sociální 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sz="3600" dirty="0" smtClean="0"/>
              <a:t>přenos informací</a:t>
            </a:r>
          </a:p>
          <a:p>
            <a:r>
              <a:rPr lang="cs-CZ" sz="3600" dirty="0" smtClean="0"/>
              <a:t>sdělujeme si „</a:t>
            </a:r>
            <a:r>
              <a:rPr lang="cs-CZ" sz="3600" i="1" dirty="0" smtClean="0"/>
              <a:t>něco</a:t>
            </a:r>
            <a:r>
              <a:rPr lang="cs-CZ" sz="3600" dirty="0" smtClean="0"/>
              <a:t>“, „</a:t>
            </a:r>
            <a:r>
              <a:rPr lang="cs-CZ" sz="3600" i="1" dirty="0" smtClean="0"/>
              <a:t>někomu</a:t>
            </a:r>
            <a:r>
              <a:rPr lang="cs-CZ" sz="3600" dirty="0" smtClean="0"/>
              <a:t>“ a „</a:t>
            </a:r>
            <a:r>
              <a:rPr lang="cs-CZ" sz="3600" i="1" dirty="0" smtClean="0"/>
              <a:t>nějak</a:t>
            </a:r>
            <a:r>
              <a:rPr lang="cs-CZ" sz="3600" dirty="0" smtClean="0"/>
              <a:t>“</a:t>
            </a:r>
          </a:p>
          <a:p>
            <a:r>
              <a:rPr lang="cs-CZ" sz="3600" dirty="0" smtClean="0"/>
              <a:t>kromě informací si sdělujeme i:</a:t>
            </a:r>
          </a:p>
          <a:p>
            <a:pPr lvl="1"/>
            <a:r>
              <a:rPr lang="cs-CZ" sz="3400" u="sng" dirty="0" smtClean="0"/>
              <a:t>postoje</a:t>
            </a:r>
            <a:r>
              <a:rPr lang="cs-CZ" sz="3400" dirty="0" smtClean="0"/>
              <a:t> – názor na </a:t>
            </a:r>
            <a:r>
              <a:rPr lang="cs-CZ" sz="3400" b="1" dirty="0" smtClean="0"/>
              <a:t>věc</a:t>
            </a:r>
          </a:p>
          <a:p>
            <a:pPr marL="393700" lvl="1" indent="0">
              <a:buNone/>
            </a:pPr>
            <a:r>
              <a:rPr lang="cs-CZ" sz="3400" dirty="0" smtClean="0"/>
              <a:t>		  - názor na </a:t>
            </a:r>
            <a:r>
              <a:rPr lang="cs-CZ" sz="3400" b="1" dirty="0" smtClean="0"/>
              <a:t>osobu</a:t>
            </a:r>
          </a:p>
          <a:p>
            <a:pPr lvl="1"/>
            <a:r>
              <a:rPr lang="cs-CZ" sz="3400" u="sng" dirty="0" smtClean="0"/>
              <a:t>žádost o potvrzení </a:t>
            </a:r>
            <a:r>
              <a:rPr lang="cs-CZ" sz="3400" dirty="0" smtClean="0"/>
              <a:t>– zpětná vazba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/>
              <a:t>Druhy komunikace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sz="3200" i="1" dirty="0" smtClean="0"/>
              <a:t>Verbální</a:t>
            </a:r>
            <a:endParaRPr lang="cs-CZ" sz="3000" i="1" dirty="0" smtClean="0"/>
          </a:p>
          <a:p>
            <a:pPr lvl="1"/>
            <a:r>
              <a:rPr lang="cs-CZ" sz="2800" dirty="0" smtClean="0"/>
              <a:t>slovní</a:t>
            </a:r>
          </a:p>
          <a:p>
            <a:pPr lvl="1"/>
            <a:r>
              <a:rPr lang="cs-CZ" sz="2800" dirty="0" smtClean="0"/>
              <a:t>lidský znakový systém = ŘEČ</a:t>
            </a:r>
          </a:p>
          <a:p>
            <a:pPr lvl="1"/>
            <a:r>
              <a:rPr lang="cs-CZ" sz="2800" dirty="0" smtClean="0"/>
              <a:t>zvířata </a:t>
            </a:r>
            <a:r>
              <a:rPr lang="cs-CZ" sz="2800" dirty="0" smtClean="0">
                <a:sym typeface="Wingdings 2"/>
              </a:rPr>
              <a:t> lidé</a:t>
            </a:r>
            <a:endParaRPr lang="cs-CZ" sz="2800" dirty="0" smtClean="0"/>
          </a:p>
          <a:p>
            <a:r>
              <a:rPr lang="cs-CZ" sz="3000" i="1" dirty="0" smtClean="0"/>
              <a:t>Neverbální</a:t>
            </a:r>
          </a:p>
          <a:p>
            <a:pPr lvl="1"/>
            <a:r>
              <a:rPr lang="cs-CZ" sz="2800" dirty="0" smtClean="0"/>
              <a:t>specifické formy sdělování, které nevyužívají slov (mimoslovní komunikace)</a:t>
            </a:r>
          </a:p>
          <a:p>
            <a:pPr lvl="1"/>
            <a:r>
              <a:rPr lang="cs-CZ" sz="2800" dirty="0" smtClean="0"/>
              <a:t>doplňují přenos informací</a:t>
            </a:r>
          </a:p>
          <a:p>
            <a:endParaRPr lang="cs-CZ" dirty="0"/>
          </a:p>
        </p:txBody>
      </p:sp>
      <p:grpSp>
        <p:nvGrpSpPr>
          <p:cNvPr id="10" name="Skupina 9"/>
          <p:cNvGrpSpPr/>
          <p:nvPr/>
        </p:nvGrpSpPr>
        <p:grpSpPr>
          <a:xfrm>
            <a:off x="6444208" y="1203598"/>
            <a:ext cx="2016224" cy="1583596"/>
            <a:chOff x="6444208" y="987574"/>
            <a:chExt cx="2016224" cy="1583596"/>
          </a:xfrm>
        </p:grpSpPr>
        <p:pic>
          <p:nvPicPr>
            <p:cNvPr id="1027" name="Picture 3" descr="C:\Users\Kristý\AppData\Local\Microsoft\Windows\Temporary Internet Files\Content.IE5\UK59PV5S\642px-dialog_ballons_icon_svg[1]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44208" y="987574"/>
              <a:ext cx="1891191" cy="1296144"/>
            </a:xfrm>
            <a:prstGeom prst="rect">
              <a:avLst/>
            </a:prstGeom>
            <a:noFill/>
          </p:spPr>
        </p:pic>
        <p:sp>
          <p:nvSpPr>
            <p:cNvPr id="9" name="TextovéPole 8"/>
            <p:cNvSpPr txBox="1"/>
            <p:nvPr/>
          </p:nvSpPr>
          <p:spPr>
            <a:xfrm>
              <a:off x="6444208" y="2355726"/>
              <a:ext cx="201622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800" dirty="0" smtClean="0"/>
                <a:t>Zdroj: MS Office</a:t>
              </a:r>
              <a:endParaRPr lang="cs-CZ" sz="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Aktivita: pozorujte neverbální a verbální projevy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Fenomén: Neverbální komunikace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grpSp>
        <p:nvGrpSpPr>
          <p:cNvPr id="9" name="Skupina 8"/>
          <p:cNvGrpSpPr/>
          <p:nvPr/>
        </p:nvGrpSpPr>
        <p:grpSpPr>
          <a:xfrm>
            <a:off x="3851920" y="2067694"/>
            <a:ext cx="1728192" cy="2591708"/>
            <a:chOff x="3851920" y="2067694"/>
            <a:chExt cx="1728192" cy="2591708"/>
          </a:xfrm>
        </p:grpSpPr>
        <p:pic>
          <p:nvPicPr>
            <p:cNvPr id="2052" name="Picture 4" descr="C:\Program Files (x86)\Microsoft Office\MEDIA\CAGCAT10\j030295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1920" y="2067694"/>
              <a:ext cx="1664104" cy="2332856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8" name="TextovéPole 7"/>
            <p:cNvSpPr txBox="1"/>
            <p:nvPr/>
          </p:nvSpPr>
          <p:spPr>
            <a:xfrm>
              <a:off x="3851920" y="4443958"/>
              <a:ext cx="17281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800" dirty="0" smtClean="0"/>
                <a:t>Zdroj: MS Office</a:t>
              </a:r>
              <a:endParaRPr lang="cs-CZ" sz="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8229600" cy="459000"/>
          </a:xfrm>
        </p:spPr>
        <p:txBody>
          <a:bodyPr/>
          <a:lstStyle/>
          <a:p>
            <a:r>
              <a:rPr lang="cs-CZ" dirty="0" smtClean="0"/>
              <a:t>Náměty k diskuzi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607049"/>
          </a:xfrm>
        </p:spPr>
        <p:txBody>
          <a:bodyPr/>
          <a:lstStyle/>
          <a:p>
            <a:r>
              <a:rPr lang="cs-CZ" dirty="0" smtClean="0"/>
              <a:t>Typy interakce v MŠ:</a:t>
            </a:r>
          </a:p>
          <a:p>
            <a:endParaRPr lang="cs-CZ" dirty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/>
          </a:p>
          <a:p>
            <a:pPr marL="3937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82E7AF-99D1-4728-94A3-882F65F50445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391239" y="2490958"/>
            <a:ext cx="10641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Petr</a:t>
            </a:r>
            <a:endParaRPr lang="cs-CZ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555786" y="4017176"/>
            <a:ext cx="39183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Petrova maminka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040047" y="3041568"/>
            <a:ext cx="2898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paní učitelka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507683" y="4023709"/>
            <a:ext cx="303159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Radim a Olda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035594" y="2490958"/>
            <a:ext cx="21869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Karolínka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2" name="Zakřivená spojnice 23"/>
          <p:cNvCxnSpPr/>
          <p:nvPr/>
        </p:nvCxnSpPr>
        <p:spPr>
          <a:xfrm>
            <a:off x="1907704" y="1563638"/>
            <a:ext cx="787907" cy="41263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Zakřivená spojnice 26"/>
          <p:cNvCxnSpPr/>
          <p:nvPr/>
        </p:nvCxnSpPr>
        <p:spPr>
          <a:xfrm rot="10800000" flipV="1">
            <a:off x="1907704" y="1779662"/>
            <a:ext cx="951707" cy="502250"/>
          </a:xfrm>
          <a:prstGeom prst="curvedConnector3">
            <a:avLst>
              <a:gd name="adj1" fmla="val 50000"/>
            </a:avLst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Zakřivená spojnice 30"/>
          <p:cNvCxnSpPr/>
          <p:nvPr/>
        </p:nvCxnSpPr>
        <p:spPr>
          <a:xfrm>
            <a:off x="2339752" y="2139702"/>
            <a:ext cx="1023716" cy="204596"/>
          </a:xfrm>
          <a:prstGeom prst="curvedConnector3">
            <a:avLst>
              <a:gd name="adj1" fmla="val 50000"/>
            </a:avLst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Zakřivená spojnice 38"/>
          <p:cNvCxnSpPr/>
          <p:nvPr/>
        </p:nvCxnSpPr>
        <p:spPr>
          <a:xfrm rot="5400000" flipH="1" flipV="1">
            <a:off x="1860922" y="1898452"/>
            <a:ext cx="582017" cy="56404"/>
          </a:xfrm>
          <a:prstGeom prst="curvedConnector3">
            <a:avLst>
              <a:gd name="adj1" fmla="val 50000"/>
            </a:avLst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Zakřivená spojnice 44"/>
          <p:cNvCxnSpPr/>
          <p:nvPr/>
        </p:nvCxnSpPr>
        <p:spPr>
          <a:xfrm rot="5400000" flipH="1" flipV="1">
            <a:off x="1478671" y="1992671"/>
            <a:ext cx="698449" cy="128414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Zakřivená spojnice 53"/>
          <p:cNvCxnSpPr/>
          <p:nvPr/>
        </p:nvCxnSpPr>
        <p:spPr>
          <a:xfrm rot="10800000">
            <a:off x="2267744" y="1707654"/>
            <a:ext cx="1671788" cy="504056"/>
          </a:xfrm>
          <a:prstGeom prst="curvedConnector3">
            <a:avLst>
              <a:gd name="adj1" fmla="val 50000"/>
            </a:avLst>
          </a:prstGeom>
          <a:ln>
            <a:solidFill>
              <a:srgbClr val="FFC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45105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Náměty k diskuzi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ŘEŠENÍ: </a:t>
            </a:r>
            <a:r>
              <a:rPr lang="cs-CZ" i="1" dirty="0" smtClean="0"/>
              <a:t>Jaké typy interakce pozorujete v MŠ?</a:t>
            </a:r>
          </a:p>
          <a:p>
            <a:pPr lvl="1"/>
            <a:r>
              <a:rPr lang="cs-CZ" dirty="0" smtClean="0"/>
              <a:t>přiřaďte jednotlivé pojmy k sobě a najděte páry interakce:</a:t>
            </a:r>
          </a:p>
          <a:p>
            <a:pPr marL="393700" lvl="1" indent="0">
              <a:buNone/>
            </a:pPr>
            <a:endParaRPr lang="cs-CZ" dirty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/>
          </a:p>
          <a:p>
            <a:pPr marL="393700" lvl="1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82E7AF-99D1-4728-94A3-882F65F50445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447643" y="2537914"/>
            <a:ext cx="10641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Petr</a:t>
            </a:r>
            <a:endParaRPr lang="cs-CZ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874377" y="3912835"/>
            <a:ext cx="21677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maminka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359287" y="3060703"/>
            <a:ext cx="28988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paní učitelka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551804" y="3912835"/>
            <a:ext cx="303159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Radim a Olda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23626" y="2280296"/>
            <a:ext cx="21869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Karolínka</a:t>
            </a:r>
            <a:endParaRPr lang="cs-CZ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24" name="Zakřivená spojnice 23"/>
          <p:cNvCxnSpPr>
            <a:endCxn id="9" idx="1"/>
          </p:cNvCxnSpPr>
          <p:nvPr/>
        </p:nvCxnSpPr>
        <p:spPr>
          <a:xfrm>
            <a:off x="2571380" y="3002015"/>
            <a:ext cx="787907" cy="412631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Zakřivená spojnice 26"/>
          <p:cNvCxnSpPr/>
          <p:nvPr/>
        </p:nvCxnSpPr>
        <p:spPr>
          <a:xfrm rot="5400000">
            <a:off x="6755287" y="2495432"/>
            <a:ext cx="624635" cy="1116906"/>
          </a:xfrm>
          <a:prstGeom prst="curvedConnector2">
            <a:avLst/>
          </a:prstGeom>
          <a:ln>
            <a:solidFill>
              <a:srgbClr val="0070C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Zakřivená spojnice 30"/>
          <p:cNvCxnSpPr/>
          <p:nvPr/>
        </p:nvCxnSpPr>
        <p:spPr>
          <a:xfrm flipV="1">
            <a:off x="2867214" y="2679763"/>
            <a:ext cx="3288962" cy="123609"/>
          </a:xfrm>
          <a:prstGeom prst="curvedConnector3">
            <a:avLst>
              <a:gd name="adj1" fmla="val 50000"/>
            </a:avLst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Zakřivená spojnice 35"/>
          <p:cNvCxnSpPr/>
          <p:nvPr/>
        </p:nvCxnSpPr>
        <p:spPr>
          <a:xfrm rot="16200000" flipH="1">
            <a:off x="5393133" y="3432921"/>
            <a:ext cx="606218" cy="720080"/>
          </a:xfrm>
          <a:prstGeom prst="curvedConnector3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Zakřivená spojnice 38"/>
          <p:cNvCxnSpPr/>
          <p:nvPr/>
        </p:nvCxnSpPr>
        <p:spPr>
          <a:xfrm rot="5400000" flipH="1" flipV="1">
            <a:off x="874423" y="3371620"/>
            <a:ext cx="1027242" cy="288032"/>
          </a:xfrm>
          <a:prstGeom prst="curvedConnector3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Zakřivená spojnice 40"/>
          <p:cNvCxnSpPr/>
          <p:nvPr/>
        </p:nvCxnSpPr>
        <p:spPr>
          <a:xfrm rot="5400000" flipH="1" flipV="1">
            <a:off x="2927322" y="3531512"/>
            <a:ext cx="504452" cy="624666"/>
          </a:xfrm>
          <a:prstGeom prst="curvedConnector3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Zakřivená spojnice 44"/>
          <p:cNvCxnSpPr/>
          <p:nvPr/>
        </p:nvCxnSpPr>
        <p:spPr>
          <a:xfrm rot="5400000" flipH="1" flipV="1">
            <a:off x="7607420" y="3306549"/>
            <a:ext cx="1273982" cy="144018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4" name="Zakřivená spojnice 53"/>
          <p:cNvCxnSpPr/>
          <p:nvPr/>
        </p:nvCxnSpPr>
        <p:spPr>
          <a:xfrm rot="10800000">
            <a:off x="1979712" y="3007968"/>
            <a:ext cx="3477864" cy="1291974"/>
          </a:xfrm>
          <a:prstGeom prst="curvedConnector3">
            <a:avLst>
              <a:gd name="adj1" fmla="val 76679"/>
            </a:avLst>
          </a:prstGeom>
          <a:ln>
            <a:solidFill>
              <a:srgbClr val="FFC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203251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336</Words>
  <Application>Microsoft Office PowerPoint</Application>
  <PresentationFormat>Předvádění na obrazovce (16:9)</PresentationFormat>
  <Paragraphs>73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  Dotkněte se inovací CZ.1.07/1.3.00/51.0024  </vt:lpstr>
      <vt:lpstr>Snímek 2</vt:lpstr>
      <vt:lpstr>Sociální interakce</vt:lpstr>
      <vt:lpstr>Typy sociální interakce</vt:lpstr>
      <vt:lpstr>Sociální komunikace</vt:lpstr>
      <vt:lpstr>Druhy komunikace</vt:lpstr>
      <vt:lpstr>Aktivita: pozorujte neverbální a verbální projevy</vt:lpstr>
      <vt:lpstr>Náměty k diskuzi</vt:lpstr>
      <vt:lpstr>Náměty k diskuzi</vt:lpstr>
      <vt:lpstr>Zdroje a literatura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33</cp:revision>
  <dcterms:created xsi:type="dcterms:W3CDTF">2014-10-07T08:27:59Z</dcterms:created>
  <dcterms:modified xsi:type="dcterms:W3CDTF">2015-06-11T16:29:49Z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