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sldIdLst>
    <p:sldId id="310" r:id="rId5"/>
    <p:sldId id="326" r:id="rId6"/>
    <p:sldId id="327" r:id="rId7"/>
    <p:sldId id="328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 varScale="1">
        <p:scale>
          <a:sx n="105" d="100"/>
          <a:sy n="105" d="100"/>
        </p:scale>
        <p:origin x="-78" y="-58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pPr/>
              <a:t>11.6.2015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72D31-BA1C-4AC9-9613-9D2BCD5B9C2A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628717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cs-CZ" smtClean="0"/>
              <a:t>Studenti mají za úkol si během jedné minuty zapamatovat všechny předměty, které vidí na obrázcích a následně je vyjmenovat/napsat.</a:t>
            </a:r>
          </a:p>
        </p:txBody>
      </p:sp>
      <p:sp>
        <p:nvSpPr>
          <p:cNvPr id="22531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5FCF199-1CDE-4008-9760-095E250E0775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469689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72D31-BA1C-4AC9-9613-9D2BCD5B9C2A}" type="slidenum">
              <a:rPr lang="cs-CZ" smtClean="0"/>
              <a:pPr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19381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72D31-BA1C-4AC9-9613-9D2BCD5B9C2A}" type="slidenum">
              <a:rPr lang="cs-CZ" smtClean="0"/>
              <a:pPr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102803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72D31-BA1C-4AC9-9613-9D2BCD5B9C2A}" type="slidenum">
              <a:rPr lang="cs-CZ" smtClean="0"/>
              <a:pPr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133216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72D31-BA1C-4AC9-9613-9D2BCD5B9C2A}" type="slidenum">
              <a:rPr lang="cs-CZ" smtClean="0"/>
              <a:pPr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403442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72D31-BA1C-4AC9-9613-9D2BCD5B9C2A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089169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72D31-BA1C-4AC9-9613-9D2BCD5B9C2A}" type="slidenum">
              <a:rPr lang="cs-CZ" smtClean="0"/>
              <a:pPr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5630331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72D31-BA1C-4AC9-9613-9D2BCD5B9C2A}" type="slidenum">
              <a:rPr lang="cs-CZ" smtClean="0"/>
              <a:pPr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5113744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cs-CZ" smtClean="0"/>
              <a:t>Studenti mají za úkol si během jedné minuty zapamatovat všechny předměty, které vidí na obrázcích a následně je vyjmenovat/napsat.</a:t>
            </a:r>
          </a:p>
        </p:txBody>
      </p:sp>
      <p:sp>
        <p:nvSpPr>
          <p:cNvPr id="22531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5FCF199-1CDE-4008-9760-095E250E0775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070809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72D31-BA1C-4AC9-9613-9D2BCD5B9C2A}" type="slidenum">
              <a:rPr lang="cs-CZ" smtClean="0"/>
              <a:pPr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06548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pPr/>
              <a:t>11.6.2015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5800198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B49B7-A667-4587-B7EA-3064C6A05A1E}" type="datetime1">
              <a:rPr lang="cs-CZ"/>
              <a:pPr>
                <a:defRPr/>
              </a:pPr>
              <a:t>11.6.2015</a:t>
            </a:fld>
            <a:endParaRPr lang="cs-CZ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4767263"/>
            <a:ext cx="33528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BF647-5ED1-4ED1-9F69-343788CC602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12" Type="http://schemas.openxmlformats.org/officeDocument/2006/relationships/image" Target="../media/image17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wmf"/><Relationship Id="rId11" Type="http://schemas.openxmlformats.org/officeDocument/2006/relationships/image" Target="../media/image16.wmf"/><Relationship Id="rId5" Type="http://schemas.openxmlformats.org/officeDocument/2006/relationships/image" Target="../media/image10.wmf"/><Relationship Id="rId10" Type="http://schemas.openxmlformats.org/officeDocument/2006/relationships/image" Target="../media/image15.wmf"/><Relationship Id="rId4" Type="http://schemas.openxmlformats.org/officeDocument/2006/relationships/image" Target="../media/image9.wmf"/><Relationship Id="rId9" Type="http://schemas.openxmlformats.org/officeDocument/2006/relationships/image" Target="../media/image14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zpameti.cz/pamet/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12" Type="http://schemas.openxmlformats.org/officeDocument/2006/relationships/image" Target="../media/image17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wmf"/><Relationship Id="rId11" Type="http://schemas.openxmlformats.org/officeDocument/2006/relationships/image" Target="../media/image16.wmf"/><Relationship Id="rId5" Type="http://schemas.openxmlformats.org/officeDocument/2006/relationships/image" Target="../media/image10.wmf"/><Relationship Id="rId10" Type="http://schemas.openxmlformats.org/officeDocument/2006/relationships/image" Target="../media/image15.wmf"/><Relationship Id="rId4" Type="http://schemas.openxmlformats.org/officeDocument/2006/relationships/image" Target="../media/image9.wmf"/><Relationship Id="rId9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1.wav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 vert="horz" lIns="91440" tIns="45720" rIns="91440" bIns="45720" rtlCol="0" anchor="t">
            <a:norm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cs-CZ" sz="2000" b="1" dirty="0" smtClean="0">
              <a:latin typeface="Arial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cs-CZ" sz="2000" b="1" dirty="0" smtClean="0">
              <a:latin typeface="Arial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cs-CZ" sz="2000" b="1" dirty="0" smtClean="0">
                <a:latin typeface="Arial" charset="0"/>
                <a:cs typeface="Arial" charset="0"/>
              </a:rPr>
              <a:t>Poznávací procesy – paměť</a:t>
            </a:r>
          </a:p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endParaRPr lang="cs-CZ" sz="3600" b="1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1445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699542"/>
            <a:ext cx="8229600" cy="734591"/>
          </a:xfrm>
        </p:spPr>
        <p:txBody>
          <a:bodyPr/>
          <a:lstStyle/>
          <a:p>
            <a:r>
              <a:rPr lang="cs-CZ" sz="3600" dirty="0" smtClean="0"/>
              <a:t>Test paměti – </a:t>
            </a:r>
            <a:r>
              <a:rPr lang="cs-CZ" sz="3600" dirty="0" err="1" smtClean="0"/>
              <a:t>Kimova</a:t>
            </a:r>
            <a:r>
              <a:rPr lang="cs-CZ" sz="3600" dirty="0" smtClean="0"/>
              <a:t> hra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CD0140-3486-4823-92ED-1FD3DF9509E5}" type="slidenum">
              <a:rPr lang="cs-CZ"/>
              <a:pPr>
                <a:defRPr/>
              </a:pPr>
              <a:t>10</a:t>
            </a:fld>
            <a:endParaRPr lang="cs-CZ"/>
          </a:p>
        </p:txBody>
      </p:sp>
      <p:sp>
        <p:nvSpPr>
          <p:cNvPr id="21507" name="Zástupný symbol pro obsah 2"/>
          <p:cNvSpPr txBox="1">
            <a:spLocks/>
          </p:cNvSpPr>
          <p:nvPr/>
        </p:nvSpPr>
        <p:spPr bwMode="auto">
          <a:xfrm>
            <a:off x="107950" y="1437085"/>
            <a:ext cx="8229600" cy="3292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endParaRPr lang="cs-CZ" sz="2600">
              <a:latin typeface="Constantia" pitchFamily="18" charset="0"/>
            </a:endParaRP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endParaRPr lang="cs-CZ" sz="2600">
              <a:latin typeface="Constantia" pitchFamily="18" charset="0"/>
            </a:endParaRP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endParaRPr lang="cs-CZ" sz="2600">
              <a:latin typeface="Constantia" pitchFamily="18" charset="0"/>
            </a:endParaRPr>
          </a:p>
        </p:txBody>
      </p:sp>
      <p:pic>
        <p:nvPicPr>
          <p:cNvPr id="21510" name="Picture 2" descr="Q:\140061.csy\MEDIA\CAGCAT10\j0199283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7614"/>
            <a:ext cx="1766341" cy="1109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3" descr="Q:\140061.csy\MEDIA\CAGCAT10\j0293828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4334" y="1761410"/>
            <a:ext cx="1387593" cy="1021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4" descr="Q:\140061.csy\MEDIA\CAGCAT10\j0299763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68165" y="1821626"/>
            <a:ext cx="1564495" cy="90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5" descr="Q:\140061.csy\MEDIA\CAGCAT10\j0304933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1491630"/>
            <a:ext cx="1544734" cy="990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6" descr="Q:\140061.csy\MEDIA\CAGCAT10\j0305493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8304" y="2283718"/>
            <a:ext cx="1395889" cy="801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Picture 7" descr="Q:\140061.csy\MEDIA\CAGCAT10\j0230876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99992" y="2931790"/>
            <a:ext cx="1846369" cy="1299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6" name="Picture 8" descr="Q:\140061.csy\MEDIA\CAGCAT10\j0293238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55776" y="3147814"/>
            <a:ext cx="1678024" cy="866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7" name="Picture 9" descr="Q:\140061.csy\MEDIA\CAGCAT10\j0157763.wm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9552" y="2715766"/>
            <a:ext cx="1722183" cy="1214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8" name="Picture 10" descr="Q:\140061.csy\MEDIA\CAGCAT10\j0234131.wm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04248" y="3219822"/>
            <a:ext cx="1149103" cy="854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9" name="Picture 11" descr="Q:\140061.csy\MEDIA\CAGCAT10\j0300912.wm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379958" y="1026319"/>
            <a:ext cx="1198895" cy="795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ovéPole 8"/>
          <p:cNvSpPr txBox="1">
            <a:spLocks noChangeArrowheads="1"/>
          </p:cNvSpPr>
          <p:nvPr/>
        </p:nvSpPr>
        <p:spPr bwMode="auto">
          <a:xfrm>
            <a:off x="899592" y="4731990"/>
            <a:ext cx="258445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100" dirty="0">
                <a:latin typeface="Constantia" pitchFamily="18" charset="0"/>
              </a:rPr>
              <a:t>zdroj obrázků: MS Office</a:t>
            </a:r>
          </a:p>
        </p:txBody>
      </p:sp>
    </p:spTree>
  </p:cSld>
  <p:clrMapOvr>
    <a:masterClrMapping/>
  </p:clrMapOvr>
  <p:transition spd="slow" advClick="0" advTm="30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1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1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10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1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10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dirty="0" smtClean="0"/>
              <a:t>Zdroje a literatura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DOLEŽALOVÁ, L. a M. VLKOVÁ. </a:t>
            </a:r>
            <a:r>
              <a:rPr lang="cs-CZ" i="1" dirty="0" smtClean="0"/>
              <a:t>Občanský a společenskovědní základ: Psychologie</a:t>
            </a:r>
            <a:r>
              <a:rPr lang="cs-CZ" dirty="0" smtClean="0"/>
              <a:t>. Kralice na Hané: </a:t>
            </a:r>
            <a:r>
              <a:rPr lang="cs-CZ" dirty="0" err="1" smtClean="0"/>
              <a:t>Computer</a:t>
            </a:r>
            <a:r>
              <a:rPr lang="cs-CZ" dirty="0" smtClean="0"/>
              <a:t> Media, 2010. </a:t>
            </a:r>
          </a:p>
          <a:p>
            <a:r>
              <a:rPr lang="cs-CZ" dirty="0" smtClean="0"/>
              <a:t>galerie médií MS Office</a:t>
            </a:r>
          </a:p>
          <a:p>
            <a:r>
              <a:rPr lang="cs-CZ" dirty="0" smtClean="0"/>
              <a:t>Paměť. </a:t>
            </a:r>
            <a:r>
              <a:rPr lang="cs-CZ" i="1" dirty="0" smtClean="0"/>
              <a:t>Zpaměti.cz: pro lepší paměť a učení</a:t>
            </a:r>
            <a:r>
              <a:rPr lang="cs-CZ" dirty="0" smtClean="0"/>
              <a:t> [online]. 2015 [cit. 2015-06-11]. Dostupné z: http://zpameti.cz/pamet/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BF25B6-E231-4FF6-82F8-57A147BFD0EB}" type="slidenum">
              <a:rPr lang="cs-CZ"/>
              <a:pPr>
                <a:defRPr/>
              </a:pPr>
              <a:t>11</a:t>
            </a:fld>
            <a:endParaRPr lang="cs-CZ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 lnSpcReduction="10000"/>
          </a:bodyPr>
          <a:lstStyle/>
          <a:p>
            <a:pPr algn="l"/>
            <a:r>
              <a:rPr lang="cs-CZ" dirty="0" smtClean="0"/>
              <a:t>Škola: Soukromá střední škola MAJA s.r.o., Viničná 463, 293 01 Mladá Boleslav</a:t>
            </a:r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Mgr. Kristýna Kábrtová</a:t>
            </a:r>
          </a:p>
          <a:p>
            <a:pPr algn="l"/>
            <a:r>
              <a:rPr lang="cs-CZ" dirty="0" smtClean="0"/>
              <a:t>Předmět: Psychologie </a:t>
            </a:r>
          </a:p>
          <a:p>
            <a:pPr algn="l"/>
            <a:endParaRPr lang="cs-CZ" dirty="0" smtClean="0"/>
          </a:p>
          <a:p>
            <a:pPr lvl="0" algn="l"/>
            <a:r>
              <a:rPr lang="cs-CZ" dirty="0" smtClean="0"/>
              <a:t>Anotace: Materiál je určen studentům SŠ oboru Předškolní a mimoškolní pedagogika jako příprava k maturitní zkoušce z psychologie. Materiál se úzce věnuje problematice paměti a procesu zapomínání.</a:t>
            </a:r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sz="1600" dirty="0"/>
          </a:p>
          <a:p>
            <a:pPr algn="l"/>
            <a:r>
              <a:rPr lang="cs-CZ" sz="1600" dirty="0" smtClean="0"/>
              <a:t>Materiál </a:t>
            </a:r>
            <a:r>
              <a:rPr lang="cs-CZ" sz="1600" dirty="0"/>
              <a:t>je zpracován v rámci projektu </a:t>
            </a:r>
            <a:r>
              <a:rPr lang="cs-CZ" sz="1600" dirty="0" smtClean="0"/>
              <a:t>Dotkněte se inovací CZ.1.07/1.3.00/51.0024 </a:t>
            </a:r>
            <a:endParaRPr lang="cs-CZ" sz="1600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xmlns="" val="3961055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dirty="0" smtClean="0"/>
              <a:t>Paměť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62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cs-CZ" sz="3600" i="1" dirty="0"/>
              <a:t>schopnost člověka přijímat, uchovávat a znovu si vybavovat předchozí zkušenosti (zapamatování, vštípení, znovu vybavení)</a:t>
            </a:r>
            <a:endParaRPr lang="cs-CZ" sz="3600" i="1" baseline="30000" dirty="0"/>
          </a:p>
          <a:p>
            <a:pPr marL="274320" indent="-274320" fontAlgn="auto"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cs-CZ" sz="3600" dirty="0"/>
              <a:t>možnost opětovného vybavení si podnětu i po delší době</a:t>
            </a:r>
          </a:p>
          <a:p>
            <a:pPr marL="274320" indent="-274320" fontAlgn="auto">
              <a:spcBef>
                <a:spcPts val="18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cs-CZ" sz="3600" dirty="0"/>
              <a:t>dělení podle délky uchování obsahů:</a:t>
            </a:r>
          </a:p>
          <a:p>
            <a:pPr marL="1108710" lvl="1" indent="-7429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cs-CZ" sz="3400" dirty="0"/>
              <a:t>ultrakrátká (senzorická)</a:t>
            </a:r>
          </a:p>
          <a:p>
            <a:pPr marL="1108710" lvl="1" indent="-7429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cs-CZ" sz="3400" dirty="0"/>
              <a:t>krátkodobá</a:t>
            </a:r>
          </a:p>
          <a:p>
            <a:pPr marL="1108710" lvl="1" indent="-7429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cs-CZ" sz="3400" dirty="0"/>
              <a:t>střednědobá</a:t>
            </a:r>
          </a:p>
          <a:p>
            <a:pPr marL="1108710" lvl="1" indent="-7429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cs-CZ" sz="3400" dirty="0"/>
              <a:t>dlouhodobá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dirty="0" smtClean="0"/>
              <a:t>Dělení paměti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71500" indent="-571500" fontAlgn="auto">
              <a:spcAft>
                <a:spcPts val="0"/>
              </a:spcAft>
              <a:buClr>
                <a:schemeClr val="accent3"/>
              </a:buClr>
              <a:buFont typeface="+mj-lt"/>
              <a:buAutoNum type="romanUcPeriod"/>
              <a:defRPr/>
            </a:pPr>
            <a:r>
              <a:rPr lang="cs-CZ" sz="3000" dirty="0" smtClean="0"/>
              <a:t>Ultrakrátká (senzorická)</a:t>
            </a:r>
          </a:p>
          <a:p>
            <a:pPr marL="937260" lvl="1" indent="-57150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cs-CZ" sz="2800" dirty="0" smtClean="0"/>
              <a:t>spojená s vnímáním skrze smysly</a:t>
            </a:r>
          </a:p>
          <a:p>
            <a:pPr marL="937260" lvl="1" indent="-57150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cs-CZ" sz="2800" dirty="0" smtClean="0"/>
              <a:t>trvá krátký okamžik</a:t>
            </a:r>
          </a:p>
          <a:p>
            <a:pPr marL="937260" lvl="1" indent="-57150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cs-CZ" sz="2800" dirty="0" smtClean="0"/>
              <a:t>uvědomujeme si bolest</a:t>
            </a:r>
          </a:p>
          <a:p>
            <a:pPr marL="571500" indent="-571500" fontAlgn="auto">
              <a:spcAft>
                <a:spcPts val="0"/>
              </a:spcAft>
              <a:buClr>
                <a:schemeClr val="accent3"/>
              </a:buClr>
              <a:buFont typeface="+mj-lt"/>
              <a:buAutoNum type="romanUcPeriod"/>
              <a:defRPr/>
            </a:pPr>
            <a:r>
              <a:rPr lang="cs-CZ" sz="3000" dirty="0" smtClean="0"/>
              <a:t>Krátkodobá</a:t>
            </a:r>
          </a:p>
          <a:p>
            <a:pPr marL="937260" lvl="1" indent="-57150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cs-CZ" sz="2800" dirty="0" smtClean="0"/>
              <a:t>trvá vteřiny</a:t>
            </a:r>
          </a:p>
          <a:p>
            <a:pPr marL="937260" lvl="1" indent="-57150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cs-CZ" sz="2800" dirty="0" smtClean="0"/>
              <a:t>při vštěpování nových informací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dirty="0" smtClean="0"/>
              <a:t>Dělení paměti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571500" indent="-571500" fontAlgn="auto">
              <a:spcAft>
                <a:spcPts val="0"/>
              </a:spcAft>
              <a:buClr>
                <a:schemeClr val="accent3"/>
              </a:buClr>
              <a:buFont typeface="+mj-lt"/>
              <a:buAutoNum type="romanUcPeriod"/>
              <a:defRPr/>
            </a:pPr>
            <a:r>
              <a:rPr lang="cs-CZ" sz="3000" dirty="0" smtClean="0"/>
              <a:t>Střednědobá</a:t>
            </a:r>
          </a:p>
          <a:p>
            <a:pPr marL="937260" lvl="1" indent="-57150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cs-CZ" sz="2800" dirty="0" smtClean="0"/>
              <a:t>dochází k přeměně krátkodobé na dlouhodobou</a:t>
            </a:r>
          </a:p>
          <a:p>
            <a:pPr marL="937260" lvl="1" indent="-57150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cs-CZ" sz="2800" dirty="0" smtClean="0"/>
              <a:t>odměna a trest</a:t>
            </a:r>
            <a:endParaRPr lang="cs-CZ" sz="2800" dirty="0" smtClean="0">
              <a:sym typeface="Wingdings 2"/>
            </a:endParaRPr>
          </a:p>
          <a:p>
            <a:pPr marL="571500" indent="-571500" fontAlgn="auto">
              <a:spcAft>
                <a:spcPts val="0"/>
              </a:spcAft>
              <a:buClr>
                <a:schemeClr val="accent3"/>
              </a:buClr>
              <a:buFont typeface="+mj-lt"/>
              <a:buAutoNum type="romanUcPeriod"/>
              <a:defRPr/>
            </a:pPr>
            <a:r>
              <a:rPr lang="cs-CZ" sz="3000" dirty="0" smtClean="0"/>
              <a:t>Dlouhodobá</a:t>
            </a:r>
          </a:p>
          <a:p>
            <a:pPr marL="937260" lvl="1" indent="-57150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cs-CZ" sz="2800" dirty="0" smtClean="0"/>
              <a:t>přechod trvá cca 30 min</a:t>
            </a:r>
          </a:p>
          <a:p>
            <a:pPr marL="937260" lvl="1" indent="-57150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cs-CZ" sz="2800" dirty="0" smtClean="0"/>
              <a:t>podpora záměrným opakováním</a:t>
            </a:r>
          </a:p>
          <a:p>
            <a:pPr marL="937260" lvl="1" indent="-57150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cs-CZ" sz="2800" dirty="0" smtClean="0"/>
              <a:t>uchování je závislé na motivaci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dirty="0" smtClean="0"/>
              <a:t>Dělení paměti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AutoNum type="alphaLcParenR"/>
              <a:defRPr/>
            </a:pPr>
            <a:r>
              <a:rPr lang="cs-CZ" i="1" dirty="0" smtClean="0"/>
              <a:t>fylogenetická</a:t>
            </a:r>
            <a:r>
              <a:rPr lang="cs-CZ" dirty="0" smtClean="0"/>
              <a:t> – podmíněné reflexy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AutoNum type="alphaLcParenR"/>
              <a:defRPr/>
            </a:pPr>
            <a:r>
              <a:rPr lang="cs-CZ" i="1" dirty="0" smtClean="0"/>
              <a:t>ontogenetická</a:t>
            </a:r>
            <a:r>
              <a:rPr lang="cs-CZ" dirty="0" smtClean="0"/>
              <a:t> – prožitky, zkušenosti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cs-CZ" dirty="0" smtClean="0"/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cs-CZ" sz="2600" dirty="0" smtClean="0"/>
              <a:t>-&gt; dovednosti a návyky (automaticky, není nutná pozornost)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cs-CZ" dirty="0" smtClean="0"/>
              <a:t>-&gt; slovní výroky, představy (vědomě)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Ebbinghausova</a:t>
            </a:r>
            <a:r>
              <a:rPr lang="cs-CZ" dirty="0" smtClean="0"/>
              <a:t> křivka zapomínání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987824" y="1347614"/>
            <a:ext cx="3224609" cy="2880320"/>
          </a:xfrm>
        </p:spPr>
      </p:pic>
      <p:sp>
        <p:nvSpPr>
          <p:cNvPr id="7" name="TextovéPole 6"/>
          <p:cNvSpPr txBox="1"/>
          <p:nvPr/>
        </p:nvSpPr>
        <p:spPr>
          <a:xfrm>
            <a:off x="4572000" y="1635646"/>
            <a:ext cx="20162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dirty="0" smtClean="0">
                <a:hlinkClick r:id="rId4"/>
              </a:rPr>
              <a:t>http://zpameti.cz/pamet/</a:t>
            </a:r>
            <a:endParaRPr lang="cs-CZ" sz="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699542"/>
            <a:ext cx="8229600" cy="734591"/>
          </a:xfrm>
        </p:spPr>
        <p:txBody>
          <a:bodyPr/>
          <a:lstStyle/>
          <a:p>
            <a:r>
              <a:rPr lang="cs-CZ" sz="3600" dirty="0" smtClean="0"/>
              <a:t>Test paměti – </a:t>
            </a:r>
            <a:r>
              <a:rPr lang="cs-CZ" sz="3600" dirty="0" err="1" smtClean="0"/>
              <a:t>Kimova</a:t>
            </a:r>
            <a:r>
              <a:rPr lang="cs-CZ" sz="3600" dirty="0" smtClean="0"/>
              <a:t> hra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CD0140-3486-4823-92ED-1FD3DF9509E5}" type="slidenum">
              <a:rPr lang="cs-CZ"/>
              <a:pPr>
                <a:defRPr/>
              </a:pPr>
              <a:t>8</a:t>
            </a:fld>
            <a:endParaRPr lang="cs-CZ"/>
          </a:p>
        </p:txBody>
      </p:sp>
      <p:sp>
        <p:nvSpPr>
          <p:cNvPr id="21507" name="Zástupný symbol pro obsah 2"/>
          <p:cNvSpPr txBox="1">
            <a:spLocks/>
          </p:cNvSpPr>
          <p:nvPr/>
        </p:nvSpPr>
        <p:spPr bwMode="auto">
          <a:xfrm>
            <a:off x="107950" y="1437085"/>
            <a:ext cx="8229600" cy="3292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endParaRPr lang="cs-CZ" sz="2600">
              <a:latin typeface="Constantia" pitchFamily="18" charset="0"/>
            </a:endParaRP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endParaRPr lang="cs-CZ" sz="2600">
              <a:latin typeface="Constantia" pitchFamily="18" charset="0"/>
            </a:endParaRPr>
          </a:p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endParaRPr lang="cs-CZ" sz="2600">
              <a:latin typeface="Constantia" pitchFamily="18" charset="0"/>
            </a:endParaRPr>
          </a:p>
        </p:txBody>
      </p:sp>
      <p:grpSp>
        <p:nvGrpSpPr>
          <p:cNvPr id="3" name="Skupina 5"/>
          <p:cNvGrpSpPr>
            <a:grpSpLocks/>
          </p:cNvGrpSpPr>
          <p:nvPr/>
        </p:nvGrpSpPr>
        <p:grpSpPr bwMode="auto">
          <a:xfrm>
            <a:off x="395536" y="1203598"/>
            <a:ext cx="8216900" cy="3028085"/>
            <a:chOff x="477565" y="1731427"/>
            <a:chExt cx="8566535" cy="4515335"/>
          </a:xfrm>
        </p:grpSpPr>
        <p:pic>
          <p:nvPicPr>
            <p:cNvPr id="21510" name="Picture 2" descr="Q:\140061.csy\MEDIA\CAGCAT10\j0199283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7565" y="2268301"/>
              <a:ext cx="1841500" cy="1654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1" name="Picture 3" descr="Q:\140061.csy\MEDIA\CAGCAT10\j0293828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29437" y="2268301"/>
              <a:ext cx="1446636" cy="1522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2" name="Picture 4" descr="Q:\140061.csy\MEDIA\CAGCAT10\j0299763.wm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081021" y="2268301"/>
              <a:ext cx="1631065" cy="1343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3" name="Picture 5" descr="Q:\140061.csy\MEDIA\CAGCAT10\j0304933.wmf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243965" y="2058353"/>
              <a:ext cx="1610464" cy="1476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4" name="Picture 6" descr="Q:\140061.csy\MEDIA\CAGCAT10\j0305493.wmf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588815" y="3513959"/>
              <a:ext cx="1455285" cy="1194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5" name="Picture 7" descr="Q:\140061.csy\MEDIA\CAGCAT10\j0230876.wmf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681597" y="4308424"/>
              <a:ext cx="1924933" cy="1938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6" name="Picture 8" descr="Q:\140061.csy\MEDIA\CAGCAT10\j0293238.wmf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654653" y="4201049"/>
              <a:ext cx="1749425" cy="1292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7" name="Picture 9" descr="Q:\140061.csy\MEDIA\CAGCAT10\j0157763.wmf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02781" y="4308424"/>
              <a:ext cx="1795463" cy="1811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8" name="Picture 10" descr="Q:\140061.csy\MEDIA\CAGCAT10\j0234131.wmf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933756" y="4845298"/>
              <a:ext cx="1197998" cy="1273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9" name="Picture 11" descr="Q:\140061.csy\MEDIA\CAGCAT10\j0300912.wmf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759548" y="1731427"/>
              <a:ext cx="1249909" cy="118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509" name="TextovéPole 8"/>
          <p:cNvSpPr txBox="1">
            <a:spLocks noChangeArrowheads="1"/>
          </p:cNvSpPr>
          <p:nvPr/>
        </p:nvSpPr>
        <p:spPr bwMode="auto">
          <a:xfrm>
            <a:off x="971600" y="4731990"/>
            <a:ext cx="258445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100" dirty="0">
                <a:latin typeface="Constantia" pitchFamily="18" charset="0"/>
              </a:rPr>
              <a:t>zdroj obrázků: MS Office</a:t>
            </a:r>
          </a:p>
        </p:txBody>
      </p:sp>
    </p:spTree>
  </p:cSld>
  <p:clrMapOvr>
    <a:masterClrMapping/>
  </p:clrMapOvr>
  <p:transition spd="slow" advClick="0" advTm="30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Kimova hra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Zapamatovali jste si vše?</a:t>
            </a:r>
          </a:p>
          <a:p>
            <a:r>
              <a:rPr lang="cs-CZ" dirty="0"/>
              <a:t>Porovnejte svoje odpovědi</a:t>
            </a:r>
          </a:p>
          <a:p>
            <a:r>
              <a:rPr lang="cs-CZ" dirty="0"/>
              <a:t>Nyní napište na papír všechny věci, které jste viděli.</a:t>
            </a:r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91D8A4-F96B-4F39-97B0-23A97668FCD1}" type="slidenum">
              <a:rPr lang="cs-CZ"/>
              <a:pPr>
                <a:defRPr/>
              </a:pPr>
              <a:t>9</a:t>
            </a:fld>
            <a:endParaRPr lang="cs-CZ"/>
          </a:p>
        </p:txBody>
      </p:sp>
      <p:pic>
        <p:nvPicPr>
          <p:cNvPr id="6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7668344" y="1059582"/>
            <a:ext cx="304800" cy="22860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47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F33400-E7C1-402A-9D11-37931DDB1730}">
  <ds:schemaRefs>
    <ds:schemaRef ds:uri="http://purl.org/dc/elements/1.1/"/>
    <ds:schemaRef ds:uri="http://schemas.microsoft.com/office/2006/metadata/properties"/>
    <ds:schemaRef ds:uri="http://purl.org/dc/terms/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</TotalTime>
  <Words>354</Words>
  <Application>Microsoft Office PowerPoint</Application>
  <PresentationFormat>Předvádění na obrazovce (16:9)</PresentationFormat>
  <Paragraphs>78</Paragraphs>
  <Slides>11</Slides>
  <Notes>11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boxed_powerpoint_16x9_2012-08</vt:lpstr>
      <vt:lpstr>  Dotkněte se inovací CZ.1.07/1.3.00/51.0024  </vt:lpstr>
      <vt:lpstr>Snímek 2</vt:lpstr>
      <vt:lpstr>Paměť</vt:lpstr>
      <vt:lpstr>Dělení paměti</vt:lpstr>
      <vt:lpstr>Dělení paměti</vt:lpstr>
      <vt:lpstr>Dělení paměti</vt:lpstr>
      <vt:lpstr>Ebbinghausova křivka zapomínání</vt:lpstr>
      <vt:lpstr>Test paměti – Kimova hra</vt:lpstr>
      <vt:lpstr>Kimova hra</vt:lpstr>
      <vt:lpstr>Test paměti – Kimova hra</vt:lpstr>
      <vt:lpstr>Zdroje a literatura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Dum</cp:lastModifiedBy>
  <cp:revision>27</cp:revision>
  <dcterms:created xsi:type="dcterms:W3CDTF">2014-10-07T08:27:59Z</dcterms:created>
  <dcterms:modified xsi:type="dcterms:W3CDTF">2015-06-11T16:05:36Z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