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2" r:id="rId4"/>
    <p:sldId id="283" r:id="rId5"/>
    <p:sldId id="292" r:id="rId6"/>
    <p:sldId id="291" r:id="rId7"/>
    <p:sldId id="275" r:id="rId8"/>
    <p:sldId id="276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malovánky" id="{D239E0D9-6976-4104-B2B4-C2CEE9737054}">
          <p14:sldIdLst>
            <p14:sldId id="282"/>
            <p14:sldId id="283"/>
          </p14:sldIdLst>
        </p14:section>
        <p14:section name="PL" id="{F5C4982D-23A9-4C3E-A79B-84D3524D701F}">
          <p14:sldIdLst>
            <p14:sldId id="292"/>
            <p14:sldId id="291"/>
          </p14:sldIdLst>
        </p14:section>
        <p14:section name="popisy" id="{4491A3A5-2D98-4803-9565-90AB9C3B3DA8}">
          <p14:sldIdLst>
            <p14:sldId id="275"/>
            <p14:sldId id="276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D5873"/>
    <a:srgbClr val="FFABB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386" autoAdjust="0"/>
    <p:restoredTop sz="94660"/>
  </p:normalViewPr>
  <p:slideViewPr>
    <p:cSldViewPr snapToGrid="0">
      <p:cViewPr varScale="1">
        <p:scale>
          <a:sx n="72" d="100"/>
          <a:sy n="72" d="100"/>
        </p:scale>
        <p:origin x="192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13. 6. 2015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13. 6. 2015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8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6.png"/><Relationship Id="rId5" Type="http://schemas.openxmlformats.org/officeDocument/2006/relationships/image" Target="../media/image20.png"/><Relationship Id="rId10" Type="http://schemas.openxmlformats.org/officeDocument/2006/relationships/image" Target="../media/image15.png"/><Relationship Id="rId4" Type="http://schemas.openxmlformats.org/officeDocument/2006/relationships/image" Target="../media/image19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ZMRZLINY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Pracovní listy</a:t>
            </a:r>
            <a:endParaRPr lang="cs-CZ" sz="2400" b="1" i="0" cap="none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4445" y="4071830"/>
            <a:ext cx="1197142" cy="239428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6014" y="475557"/>
            <a:ext cx="1197142" cy="239428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4703" y="4033506"/>
            <a:ext cx="1560026" cy="239428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330" y="475557"/>
            <a:ext cx="1915427" cy="239428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1345" y="4071830"/>
            <a:ext cx="1915427" cy="239428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7408" y="4071830"/>
            <a:ext cx="1197142" cy="239428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4568" y="475557"/>
            <a:ext cx="1197142" cy="2394284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981" y="4071830"/>
            <a:ext cx="1197142" cy="239428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4956" y="442326"/>
            <a:ext cx="1560026" cy="2394284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6223" y="4071830"/>
            <a:ext cx="1197142" cy="2394284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0487" y="475557"/>
            <a:ext cx="1197142" cy="2394284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05402" y="475557"/>
            <a:ext cx="1197142" cy="2394284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014" y="475557"/>
            <a:ext cx="1197142" cy="2394284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5074" y="3996134"/>
            <a:ext cx="1234990" cy="2469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092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224472" y="1987486"/>
            <a:ext cx="1741858" cy="348371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928168" y="-630407"/>
            <a:ext cx="1694511" cy="338902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247709" y="4342515"/>
            <a:ext cx="1866696" cy="276547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971055" y="2504607"/>
            <a:ext cx="1841006" cy="343511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8926393" y="35417"/>
            <a:ext cx="2509331" cy="313666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263521" y="1990088"/>
            <a:ext cx="1835073" cy="3670145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88279" y="64652"/>
            <a:ext cx="1940458" cy="2978159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5935962" y="3981837"/>
            <a:ext cx="1784510" cy="3569019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377744" y="3774496"/>
            <a:ext cx="1741858" cy="3483715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6052456" y="678041"/>
            <a:ext cx="1706847" cy="3413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935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349706" y="1020560"/>
            <a:ext cx="749911" cy="149982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144815" y="4154"/>
            <a:ext cx="729530" cy="145906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782674" y="1202042"/>
            <a:ext cx="803659" cy="119060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260285" flipH="1">
            <a:off x="4331531" y="280148"/>
            <a:ext cx="959928" cy="119991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865174" y="9844"/>
            <a:ext cx="790044" cy="1580088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80620" y="769669"/>
            <a:ext cx="835415" cy="1282171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9707158" y="-6471"/>
            <a:ext cx="768280" cy="1536560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459439" y="1035798"/>
            <a:ext cx="749914" cy="1499828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5965571" y="1062503"/>
            <a:ext cx="734843" cy="146968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437137" y="4615828"/>
            <a:ext cx="749911" cy="149982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623701" y="5537343"/>
            <a:ext cx="729530" cy="145906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712220" y="5735602"/>
            <a:ext cx="803659" cy="119060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260285" flipH="1">
            <a:off x="8354431" y="5666916"/>
            <a:ext cx="959928" cy="11999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54347" y="5672934"/>
            <a:ext cx="790044" cy="15800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650128" y="4847534"/>
            <a:ext cx="835415" cy="128217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4488384" y="4720341"/>
            <a:ext cx="768280" cy="153656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156877" y="5580993"/>
            <a:ext cx="749914" cy="149982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1901458" y="4742809"/>
            <a:ext cx="734843" cy="1469686"/>
          </a:xfrm>
          <a:prstGeom prst="rect">
            <a:avLst/>
          </a:prstGeom>
        </p:spPr>
      </p:pic>
      <p:sp>
        <p:nvSpPr>
          <p:cNvPr id="47" name="TextovéPole 46"/>
          <p:cNvSpPr txBox="1"/>
          <p:nvPr/>
        </p:nvSpPr>
        <p:spPr>
          <a:xfrm rot="16200000">
            <a:off x="-2285498" y="3258453"/>
            <a:ext cx="5286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Spoj dvojice, které k sobě patří a vybarvi 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0835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2783584"/>
              </p:ext>
            </p:extLst>
          </p:nvPr>
        </p:nvGraphicFramePr>
        <p:xfrm>
          <a:off x="577516" y="659327"/>
          <a:ext cx="11168506" cy="6111042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3569941"/>
                <a:gridCol w="1371600"/>
                <a:gridCol w="4931229"/>
                <a:gridCol w="1295736"/>
              </a:tblGrid>
              <a:tr h="20370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0370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3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4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5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dirty="0" smtClean="0"/>
                        <a:t>6</a:t>
                      </a: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0370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</a:p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cs-CZ" sz="2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810" y="4904535"/>
            <a:ext cx="831075" cy="166214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392" y="2742953"/>
            <a:ext cx="962174" cy="192434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3108" y="4880793"/>
            <a:ext cx="875550" cy="1751099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9652" y="729515"/>
            <a:ext cx="975823" cy="1951645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4670" y="4967619"/>
            <a:ext cx="814370" cy="162874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1228" y="4966826"/>
            <a:ext cx="1038881" cy="15390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243" y="729515"/>
            <a:ext cx="1250338" cy="191898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1130" y="729515"/>
            <a:ext cx="1250338" cy="191898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5887" y="2829812"/>
            <a:ext cx="1225625" cy="181574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5486" y="4880793"/>
            <a:ext cx="875550" cy="175109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07292">
            <a:off x="5627158" y="2870140"/>
            <a:ext cx="1074092" cy="1648486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07292">
            <a:off x="6552580" y="2875881"/>
            <a:ext cx="1074092" cy="1648486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07292">
            <a:off x="7412145" y="2899463"/>
            <a:ext cx="1074092" cy="1648486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07292">
            <a:off x="8303934" y="2880884"/>
            <a:ext cx="1074092" cy="164848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07292">
            <a:off x="9198843" y="2912493"/>
            <a:ext cx="1074092" cy="1648486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4866">
            <a:off x="5574739" y="813456"/>
            <a:ext cx="875550" cy="1751099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4866">
            <a:off x="6338301" y="813457"/>
            <a:ext cx="875550" cy="1751099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4866">
            <a:off x="7101863" y="813455"/>
            <a:ext cx="875550" cy="1751099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4866">
            <a:off x="7857428" y="813457"/>
            <a:ext cx="875550" cy="1751099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4866">
            <a:off x="8658113" y="813457"/>
            <a:ext cx="875550" cy="1751099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4866">
            <a:off x="9433347" y="813456"/>
            <a:ext cx="875550" cy="1751099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9896" y="4986801"/>
            <a:ext cx="1038881" cy="1539082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8564" y="4986801"/>
            <a:ext cx="1038881" cy="1539082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7905" y="5012448"/>
            <a:ext cx="1038881" cy="1539082"/>
          </a:xfrm>
          <a:prstGeom prst="rect">
            <a:avLst/>
          </a:prstGeom>
        </p:spPr>
      </p:pic>
      <p:sp>
        <p:nvSpPr>
          <p:cNvPr id="51" name="TextovéPole 50"/>
          <p:cNvSpPr txBox="1"/>
          <p:nvPr/>
        </p:nvSpPr>
        <p:spPr>
          <a:xfrm>
            <a:off x="545808" y="7734"/>
            <a:ext cx="11265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2. sloupce vepiš číslici odpovídající počtu zmrzlin nebo nanuků v 1. sloupci. V posledním sloupci  zakroužkuj počet zmrzlin ze třetího sloupce. Všechny zmrzliny nakonec vybarvi.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1220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</a:t>
            </a:r>
            <a:r>
              <a:rPr lang="cs-CZ" sz="3200" b="1" dirty="0" smtClean="0"/>
              <a:t>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400234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3634675"/>
            <a:ext cx="9509760" cy="10698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Počítač připojený k tiskárně</a:t>
            </a:r>
          </a:p>
          <a:p>
            <a:r>
              <a:rPr lang="cs-CZ" dirty="0" smtClean="0"/>
              <a:t>Didaktický kufřík - KUMUČ (pastelky)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1679448"/>
          </a:xfrm>
        </p:spPr>
        <p:txBody>
          <a:bodyPr>
            <a:normAutofit/>
          </a:bodyPr>
          <a:lstStyle/>
          <a:p>
            <a:r>
              <a:rPr lang="cs-CZ" dirty="0" smtClean="0"/>
              <a:t>Obsahem materiálu jsou pracovní listy a omalovánky, které tematicky navazují na materiál „Zmrzliny – jeden kopeček nikdy nestačí“ </a:t>
            </a:r>
          </a:p>
          <a:p>
            <a:r>
              <a:rPr lang="cs-CZ" dirty="0" smtClean="0"/>
              <a:t>Na </a:t>
            </a:r>
            <a:r>
              <a:rPr lang="cs-CZ" dirty="0" smtClean="0"/>
              <a:t>letním tématu „zmrzliny“ děti procvičí logický úsudek a počítání od 1 do 10.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341120" y="3352801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Práce s interaktivním výukovým materiálem</a:t>
            </a:r>
            <a:endParaRPr lang="cs-CZ" sz="32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341120" y="4587241"/>
            <a:ext cx="9509760" cy="6722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Materiál je bez animací, je určen k tisku.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</a:t>
            </a:r>
          </a:p>
          <a:p>
            <a:r>
              <a:rPr lang="cs-CZ" dirty="0" smtClean="0"/>
              <a:t>Dosažené konkretizované výstupy – třídit předměty podle kritéria; orientovat se v číselné řadě 1-10; chápat číslo jako počet prvků; chápat, že číslovka označuje počet; chápat jednoduché souvislosti, nacházet znaky společné a rozdílné.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290</Words>
  <Application>Microsoft Office PowerPoint</Application>
  <PresentationFormat>Širokoúhlá obrazovka</PresentationFormat>
  <Paragraphs>44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Sheer Green 16x9</vt:lpstr>
      <vt:lpstr>ZMRZLINY</vt:lpstr>
      <vt:lpstr>Prezentace aplikace PowerPoint</vt:lpstr>
      <vt:lpstr>Prezentace aplikace PowerPoint</vt:lpstr>
      <vt:lpstr>Prezentace aplikace PowerPoint</vt:lpstr>
      <vt:lpstr>Prezentace aplikace PowerPoint</vt:lpstr>
      <vt:lpstr>Použitý zdroj obrázků</vt:lpstr>
      <vt:lpstr>Metodický postup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2015-06-13T10:07:16Z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