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1"/>
  </p:notesMasterIdLst>
  <p:handoutMasterIdLst>
    <p:handoutMasterId r:id="rId22"/>
  </p:handoutMasterIdLst>
  <p:sldIdLst>
    <p:sldId id="272" r:id="rId3"/>
    <p:sldId id="273" r:id="rId4"/>
    <p:sldId id="283" r:id="rId5"/>
    <p:sldId id="284" r:id="rId6"/>
    <p:sldId id="285" r:id="rId7"/>
    <p:sldId id="286" r:id="rId8"/>
    <p:sldId id="290" r:id="rId9"/>
    <p:sldId id="282" r:id="rId10"/>
    <p:sldId id="288" r:id="rId11"/>
    <p:sldId id="289" r:id="rId12"/>
    <p:sldId id="291" r:id="rId13"/>
    <p:sldId id="287" r:id="rId14"/>
    <p:sldId id="275" r:id="rId15"/>
    <p:sldId id="277" r:id="rId16"/>
    <p:sldId id="276" r:id="rId17"/>
    <p:sldId id="278" r:id="rId18"/>
    <p:sldId id="280" r:id="rId19"/>
    <p:sldId id="28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3"/>
            <p14:sldId id="284"/>
            <p14:sldId id="285"/>
            <p14:sldId id="286"/>
            <p14:sldId id="290"/>
          </p14:sldIdLst>
        </p14:section>
        <p14:section name="PL - k tisku" id="{C3D0B9E1-8724-423A-B09D-45AD447CFA6C}">
          <p14:sldIdLst>
            <p14:sldId id="282"/>
            <p14:sldId id="288"/>
            <p14:sldId id="289"/>
            <p14:sldId id="291"/>
          </p14:sldIdLst>
        </p14:section>
        <p14:section name="pracovní" id="{0A95A31E-9E7D-4FAF-81FC-4D93E39FB1AB}">
          <p14:sldIdLst>
            <p14:sldId id="287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A858"/>
    <a:srgbClr val="FFB068"/>
    <a:srgbClr val="D2541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72" d="100"/>
          <a:sy n="72" d="100"/>
        </p:scale>
        <p:origin x="318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13. 6. 2015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13. 6. 2015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5.pn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5.png"/><Relationship Id="rId7" Type="http://schemas.openxmlformats.org/officeDocument/2006/relationships/image" Target="../media/image21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9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3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29.png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DVOJICE KARTIČEK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Co k čemu patří?</a:t>
            </a:r>
            <a:endParaRPr lang="cs-CZ" sz="2400" b="1" i="0" cap="none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7895405" y="1080952"/>
            <a:ext cx="2406836" cy="1841874"/>
          </a:xfrm>
          <a:prstGeom prst="roundRect">
            <a:avLst/>
          </a:prstGeom>
          <a:solidFill>
            <a:srgbClr val="FBA858"/>
          </a:solidFill>
          <a:ln w="127000">
            <a:solidFill>
              <a:srgbClr val="D254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Kdo nebo co patří k obrázku?</a:t>
            </a:r>
            <a:endParaRPr lang="cs-CZ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11" r="48664" b="68992"/>
          <a:stretch/>
        </p:blipFill>
        <p:spPr>
          <a:xfrm rot="2155178">
            <a:off x="6560764" y="3263810"/>
            <a:ext cx="1803765" cy="197839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98" t="5630" r="4821" b="70039"/>
          <a:stretch/>
        </p:blipFill>
        <p:spPr>
          <a:xfrm>
            <a:off x="8686800" y="3986699"/>
            <a:ext cx="2906486" cy="155238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91" t="34088" r="40699" b="32130"/>
          <a:stretch/>
        </p:blipFill>
        <p:spPr>
          <a:xfrm>
            <a:off x="252594" y="1512688"/>
            <a:ext cx="1642658" cy="177730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79" t="66847" r="35785" b="2954"/>
          <a:stretch/>
        </p:blipFill>
        <p:spPr>
          <a:xfrm>
            <a:off x="1453666" y="4664314"/>
            <a:ext cx="1962341" cy="183774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999" r="76341" b="62549"/>
          <a:stretch/>
        </p:blipFill>
        <p:spPr>
          <a:xfrm>
            <a:off x="10279085" y="1909054"/>
            <a:ext cx="1640033" cy="229587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222" t="35479" r="20602" b="39363"/>
          <a:stretch/>
        </p:blipFill>
        <p:spPr>
          <a:xfrm rot="18949453">
            <a:off x="3600215" y="3420248"/>
            <a:ext cx="1469570" cy="166551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9" t="455" r="26255" b="65014"/>
          <a:stretch/>
        </p:blipFill>
        <p:spPr>
          <a:xfrm>
            <a:off x="5331820" y="1527048"/>
            <a:ext cx="1469570" cy="2286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54" t="35205" r="-807" b="15733"/>
          <a:stretch/>
        </p:blipFill>
        <p:spPr>
          <a:xfrm rot="5780101">
            <a:off x="2907477" y="1416390"/>
            <a:ext cx="1213678" cy="2519207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8882743" y="5453743"/>
            <a:ext cx="2514600" cy="5632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indent="0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b="1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…a </a:t>
            </a:r>
            <a:r>
              <a:rPr lang="cs-CZ" dirty="0"/>
              <a:t>proč?</a:t>
            </a: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48" t="66919" r="864" b="3394"/>
          <a:stretch/>
        </p:blipFill>
        <p:spPr>
          <a:xfrm>
            <a:off x="8004808" y="1063314"/>
            <a:ext cx="2188030" cy="189411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2" t="60810" r="67500" b="-734"/>
          <a:stretch/>
        </p:blipFill>
        <p:spPr>
          <a:xfrm rot="386777">
            <a:off x="468204" y="3452050"/>
            <a:ext cx="1870185" cy="1823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59259E-6 L 0.7224 -0.3442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120" y="-17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7895405" y="1080952"/>
            <a:ext cx="2406836" cy="1841874"/>
          </a:xfrm>
          <a:prstGeom prst="roundRect">
            <a:avLst/>
          </a:prstGeom>
          <a:solidFill>
            <a:srgbClr val="FBA858"/>
          </a:solidFill>
          <a:ln w="127000">
            <a:solidFill>
              <a:srgbClr val="D254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Kdo nebo co patří k obrázku?</a:t>
            </a:r>
            <a:endParaRPr lang="cs-CZ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11" r="48250" b="67303"/>
          <a:stretch/>
        </p:blipFill>
        <p:spPr>
          <a:xfrm>
            <a:off x="2371779" y="3176237"/>
            <a:ext cx="1677693" cy="19058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6" t="31393" r="76857" b="38920"/>
          <a:stretch/>
        </p:blipFill>
        <p:spPr>
          <a:xfrm flipH="1">
            <a:off x="6218667" y="2073903"/>
            <a:ext cx="1260678" cy="152331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91" t="34088" r="40699" b="32130"/>
          <a:stretch/>
        </p:blipFill>
        <p:spPr>
          <a:xfrm>
            <a:off x="383278" y="4129170"/>
            <a:ext cx="1992086" cy="21553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233" t="39226" r="-1878" b="39275"/>
          <a:stretch/>
        </p:blipFill>
        <p:spPr>
          <a:xfrm>
            <a:off x="7266215" y="3665879"/>
            <a:ext cx="2737755" cy="13716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999" r="76341" b="62549"/>
          <a:stretch/>
        </p:blipFill>
        <p:spPr>
          <a:xfrm>
            <a:off x="4362353" y="2528970"/>
            <a:ext cx="1912915" cy="267788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80" t="39425" r="40394" b="31964"/>
          <a:stretch/>
        </p:blipFill>
        <p:spPr>
          <a:xfrm>
            <a:off x="10140043" y="2641209"/>
            <a:ext cx="1894113" cy="189411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54" t="35205" r="-807" b="15733"/>
          <a:stretch/>
        </p:blipFill>
        <p:spPr>
          <a:xfrm rot="5780101">
            <a:off x="1163105" y="903299"/>
            <a:ext cx="1431354" cy="2971032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8882743" y="5453743"/>
            <a:ext cx="2514600" cy="5632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indent="0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b="1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…a </a:t>
            </a:r>
            <a:r>
              <a:rPr lang="cs-CZ" dirty="0"/>
              <a:t>proč?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385" r="69474" b="34430"/>
          <a:stretch/>
        </p:blipFill>
        <p:spPr>
          <a:xfrm>
            <a:off x="8262257" y="2073902"/>
            <a:ext cx="1830332" cy="776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266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1.11111E-6 L 0.30911 -0.3412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56" y="-1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7895405" y="1080952"/>
            <a:ext cx="2406836" cy="1841874"/>
          </a:xfrm>
          <a:prstGeom prst="roundRect">
            <a:avLst/>
          </a:prstGeom>
          <a:solidFill>
            <a:srgbClr val="FBA858"/>
          </a:solidFill>
          <a:ln w="127000">
            <a:solidFill>
              <a:srgbClr val="D254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Kdo nebo co patří k obrázku?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076" r="84419"/>
          <a:stretch/>
        </p:blipFill>
        <p:spPr>
          <a:xfrm>
            <a:off x="10932228" y="3583298"/>
            <a:ext cx="1259772" cy="23120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512" t="35828" r="-1879" b="36532"/>
          <a:stretch/>
        </p:blipFill>
        <p:spPr>
          <a:xfrm>
            <a:off x="7587833" y="3386968"/>
            <a:ext cx="2688281" cy="164962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73" t="64089" r="65436"/>
          <a:stretch/>
        </p:blipFill>
        <p:spPr>
          <a:xfrm>
            <a:off x="480056" y="3819467"/>
            <a:ext cx="1600200" cy="237735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999" r="76341" b="62549"/>
          <a:stretch/>
        </p:blipFill>
        <p:spPr>
          <a:xfrm>
            <a:off x="5830776" y="2888750"/>
            <a:ext cx="1477143" cy="20678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222" t="35479" r="20602" b="39363"/>
          <a:stretch/>
        </p:blipFill>
        <p:spPr>
          <a:xfrm rot="18938231">
            <a:off x="2681190" y="3358058"/>
            <a:ext cx="1469570" cy="166551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9" t="455" r="26255" b="65014"/>
          <a:stretch/>
        </p:blipFill>
        <p:spPr>
          <a:xfrm>
            <a:off x="1146382" y="1632741"/>
            <a:ext cx="1469570" cy="2286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9" t="-939" r="2426" b="65508"/>
          <a:stretch/>
        </p:blipFill>
        <p:spPr>
          <a:xfrm rot="5400000">
            <a:off x="3765442" y="1481739"/>
            <a:ext cx="1796142" cy="2345637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8882743" y="5453743"/>
            <a:ext cx="2514600" cy="5632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indent="0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b="1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…a </a:t>
            </a:r>
            <a:r>
              <a:rPr lang="cs-CZ" dirty="0"/>
              <a:t>proč?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98" r="4821" b="70039"/>
          <a:stretch/>
        </p:blipFill>
        <p:spPr>
          <a:xfrm>
            <a:off x="8009708" y="1200225"/>
            <a:ext cx="2266406" cy="1490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712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3.7037E-7 L 0.04714 -0.24468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57" y="-12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7895405" y="1080952"/>
            <a:ext cx="2406836" cy="1841874"/>
          </a:xfrm>
          <a:prstGeom prst="roundRect">
            <a:avLst/>
          </a:prstGeom>
          <a:solidFill>
            <a:srgbClr val="FBA858"/>
          </a:solidFill>
          <a:ln w="127000">
            <a:solidFill>
              <a:srgbClr val="D254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Kdo nebo co patří k obrázku?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520" b="70721"/>
          <a:stretch/>
        </p:blipFill>
        <p:spPr>
          <a:xfrm>
            <a:off x="103649" y="4393370"/>
            <a:ext cx="1697384" cy="186807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512" t="35828" r="-1879" b="36532"/>
          <a:stretch/>
        </p:blipFill>
        <p:spPr>
          <a:xfrm>
            <a:off x="6878378" y="3291168"/>
            <a:ext cx="2873829" cy="176348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2" t="60810" r="67500" b="-734"/>
          <a:stretch/>
        </p:blipFill>
        <p:spPr>
          <a:xfrm rot="20325802">
            <a:off x="9971722" y="3100085"/>
            <a:ext cx="1917489" cy="186955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48" t="66919" r="864" b="3394"/>
          <a:stretch/>
        </p:blipFill>
        <p:spPr>
          <a:xfrm rot="561533">
            <a:off x="5331562" y="1681557"/>
            <a:ext cx="2188030" cy="189411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73" t="64089" r="65436"/>
          <a:stretch/>
        </p:blipFill>
        <p:spPr>
          <a:xfrm>
            <a:off x="276656" y="1516256"/>
            <a:ext cx="1600200" cy="237735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41" t="67049" r="16964"/>
          <a:stretch/>
        </p:blipFill>
        <p:spPr>
          <a:xfrm>
            <a:off x="8033777" y="1264121"/>
            <a:ext cx="2130091" cy="140875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222" t="35479" r="20602" b="39363"/>
          <a:stretch/>
        </p:blipFill>
        <p:spPr>
          <a:xfrm rot="17990525">
            <a:off x="4240452" y="3322136"/>
            <a:ext cx="1523736" cy="172690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89" t="3414" r="45643" b="65015"/>
          <a:stretch/>
        </p:blipFill>
        <p:spPr>
          <a:xfrm>
            <a:off x="2089653" y="3453950"/>
            <a:ext cx="1404256" cy="2090057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8882743" y="5453743"/>
            <a:ext cx="2514600" cy="5632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indent="0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b="1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…a </a:t>
            </a:r>
            <a:r>
              <a:rPr lang="cs-CZ" dirty="0"/>
              <a:t>proč?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79" t="66847" r="35785" b="2954"/>
          <a:stretch/>
        </p:blipFill>
        <p:spPr>
          <a:xfrm>
            <a:off x="2647807" y="1811897"/>
            <a:ext cx="1542419" cy="144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225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4.44444E-6 L 0.48698 -0.08101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49" y="-4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7895405" y="1080952"/>
            <a:ext cx="2406836" cy="1841874"/>
          </a:xfrm>
          <a:prstGeom prst="roundRect">
            <a:avLst/>
          </a:prstGeom>
          <a:solidFill>
            <a:srgbClr val="FBA858"/>
          </a:solidFill>
          <a:ln w="127000">
            <a:solidFill>
              <a:srgbClr val="D254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Kdo nebo co patří k obrázku?</a:t>
            </a:r>
            <a:endParaRPr lang="cs-CZ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6" t="31393" r="76857" b="38920"/>
          <a:stretch/>
        </p:blipFill>
        <p:spPr>
          <a:xfrm>
            <a:off x="10668565" y="1975769"/>
            <a:ext cx="1567543" cy="189411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91" t="34088" r="40699" b="32130"/>
          <a:stretch/>
        </p:blipFill>
        <p:spPr>
          <a:xfrm>
            <a:off x="4462077" y="1732215"/>
            <a:ext cx="1992086" cy="215537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48" t="66919" r="864" b="3394"/>
          <a:stretch/>
        </p:blipFill>
        <p:spPr>
          <a:xfrm>
            <a:off x="6107215" y="3162986"/>
            <a:ext cx="2188030" cy="189411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385" r="69474" b="34430"/>
          <a:stretch/>
        </p:blipFill>
        <p:spPr>
          <a:xfrm>
            <a:off x="645236" y="4740464"/>
            <a:ext cx="2468087" cy="153488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80" t="39425" r="40394" b="31964"/>
          <a:stretch/>
        </p:blipFill>
        <p:spPr>
          <a:xfrm>
            <a:off x="2426200" y="2613223"/>
            <a:ext cx="1894113" cy="189411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222" t="35479" r="20602" b="39363"/>
          <a:stretch/>
        </p:blipFill>
        <p:spPr>
          <a:xfrm>
            <a:off x="9015833" y="3742157"/>
            <a:ext cx="1469570" cy="166551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9" t="455" r="26255" b="65014"/>
          <a:stretch/>
        </p:blipFill>
        <p:spPr>
          <a:xfrm>
            <a:off x="8544499" y="1152191"/>
            <a:ext cx="1108647" cy="172456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89" t="3414" r="45643" b="65015"/>
          <a:stretch/>
        </p:blipFill>
        <p:spPr>
          <a:xfrm>
            <a:off x="578028" y="1589801"/>
            <a:ext cx="1404256" cy="2090057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8882743" y="5453743"/>
            <a:ext cx="2514600" cy="5632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indent="0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b="1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…a </a:t>
            </a:r>
            <a:r>
              <a:rPr lang="cs-CZ" dirty="0"/>
              <a:t>proč?</a:t>
            </a:r>
          </a:p>
        </p:txBody>
      </p:sp>
    </p:spTree>
    <p:extLst>
      <p:ext uri="{BB962C8B-B14F-4D97-AF65-F5344CB8AC3E}">
        <p14:creationId xmlns:p14="http://schemas.microsoft.com/office/powerpoint/2010/main" val="3355275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2.22222E-6 L 0.56588 -0.03704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294" y="-1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7895405" y="1080952"/>
            <a:ext cx="2406836" cy="1841874"/>
          </a:xfrm>
          <a:prstGeom prst="roundRect">
            <a:avLst/>
          </a:prstGeom>
          <a:solidFill>
            <a:srgbClr val="FBA858"/>
          </a:solidFill>
          <a:ln w="127000">
            <a:solidFill>
              <a:srgbClr val="D254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Kdo nebo co patří k obrázku?</a:t>
            </a:r>
            <a:endParaRPr lang="cs-CZ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11" r="45867" b="67303"/>
          <a:stretch/>
        </p:blipFill>
        <p:spPr>
          <a:xfrm rot="1903297">
            <a:off x="8067175" y="984700"/>
            <a:ext cx="2024742" cy="20861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98" r="4821" b="70039"/>
          <a:stretch/>
        </p:blipFill>
        <p:spPr>
          <a:xfrm>
            <a:off x="2263995" y="3090852"/>
            <a:ext cx="2906486" cy="191161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6" t="31393" r="76857" b="38920"/>
          <a:stretch/>
        </p:blipFill>
        <p:spPr>
          <a:xfrm rot="1831876">
            <a:off x="5292590" y="3624290"/>
            <a:ext cx="1567543" cy="189411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512" t="35828" r="-1879" b="36532"/>
          <a:stretch/>
        </p:blipFill>
        <p:spPr>
          <a:xfrm>
            <a:off x="7423940" y="3315576"/>
            <a:ext cx="2873829" cy="176348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79" t="66847" r="35785" b="2954"/>
          <a:stretch/>
        </p:blipFill>
        <p:spPr>
          <a:xfrm rot="21284901">
            <a:off x="4991647" y="1434199"/>
            <a:ext cx="2057399" cy="192677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80" t="39425" r="40394" b="31964"/>
          <a:stretch/>
        </p:blipFill>
        <p:spPr>
          <a:xfrm>
            <a:off x="637902" y="4673934"/>
            <a:ext cx="1894113" cy="189411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89" t="3414" r="45643" b="65015"/>
          <a:stretch/>
        </p:blipFill>
        <p:spPr>
          <a:xfrm>
            <a:off x="97122" y="2493727"/>
            <a:ext cx="1404256" cy="209005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9" t="-2505" r="2426" b="65508"/>
          <a:stretch/>
        </p:blipFill>
        <p:spPr>
          <a:xfrm rot="5400000">
            <a:off x="1761197" y="1185549"/>
            <a:ext cx="1796142" cy="2449286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8882743" y="5453743"/>
            <a:ext cx="2514600" cy="5632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indent="0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b="1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…a </a:t>
            </a:r>
            <a:r>
              <a:rPr lang="cs-CZ" dirty="0"/>
              <a:t>proč?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8" t="2996" r="78520" b="70721"/>
          <a:stretch/>
        </p:blipFill>
        <p:spPr>
          <a:xfrm>
            <a:off x="10591799" y="3638550"/>
            <a:ext cx="1425701" cy="1676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03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2.22222E-6 L -0.1552 -0.32963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60" y="-16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15" t="63636" r="65542"/>
          <a:stretch/>
        </p:blipFill>
        <p:spPr>
          <a:xfrm>
            <a:off x="3698904" y="3715678"/>
            <a:ext cx="1660889" cy="240731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82" t="40944" r="39691" b="31431"/>
          <a:stretch/>
        </p:blipFill>
        <p:spPr>
          <a:xfrm>
            <a:off x="6688550" y="812558"/>
            <a:ext cx="1894114" cy="182880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92" t="35249" b="15498"/>
          <a:stretch/>
        </p:blipFill>
        <p:spPr>
          <a:xfrm rot="1135136">
            <a:off x="9946910" y="454564"/>
            <a:ext cx="1167860" cy="25447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24" t="5219" r="44422" b="63651"/>
          <a:stretch/>
        </p:blipFill>
        <p:spPr>
          <a:xfrm>
            <a:off x="777464" y="3888914"/>
            <a:ext cx="1491915" cy="206084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46" t="34895" r="19921" b="37480"/>
          <a:stretch/>
        </p:blipFill>
        <p:spPr>
          <a:xfrm rot="20237324">
            <a:off x="6700611" y="4024702"/>
            <a:ext cx="1684421" cy="182880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636" r="83772"/>
          <a:stretch/>
        </p:blipFill>
        <p:spPr>
          <a:xfrm>
            <a:off x="3938282" y="523304"/>
            <a:ext cx="1312083" cy="240731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53" r="25278" b="63651"/>
          <a:stretch/>
        </p:blipFill>
        <p:spPr>
          <a:xfrm>
            <a:off x="669633" y="658800"/>
            <a:ext cx="1582124" cy="240631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18" b="64751"/>
          <a:stretch/>
        </p:blipFill>
        <p:spPr>
          <a:xfrm>
            <a:off x="9689387" y="3823249"/>
            <a:ext cx="1971236" cy="2333486"/>
          </a:xfrm>
          <a:prstGeom prst="rect">
            <a:avLst/>
          </a:prstGeom>
        </p:spPr>
      </p:pic>
      <p:sp>
        <p:nvSpPr>
          <p:cNvPr id="31" name="Obdélník 30"/>
          <p:cNvSpPr>
            <a:spLocks/>
          </p:cNvSpPr>
          <p:nvPr/>
        </p:nvSpPr>
        <p:spPr>
          <a:xfrm>
            <a:off x="154277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>
            <a:spLocks/>
          </p:cNvSpPr>
          <p:nvPr/>
        </p:nvSpPr>
        <p:spPr>
          <a:xfrm>
            <a:off x="154277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>
            <a:spLocks/>
          </p:cNvSpPr>
          <p:nvPr/>
        </p:nvSpPr>
        <p:spPr>
          <a:xfrm>
            <a:off x="3189394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>
            <a:spLocks/>
          </p:cNvSpPr>
          <p:nvPr/>
        </p:nvSpPr>
        <p:spPr>
          <a:xfrm>
            <a:off x="3189394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>
            <a:spLocks/>
          </p:cNvSpPr>
          <p:nvPr/>
        </p:nvSpPr>
        <p:spPr>
          <a:xfrm>
            <a:off x="6252238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>
            <a:spLocks/>
          </p:cNvSpPr>
          <p:nvPr/>
        </p:nvSpPr>
        <p:spPr>
          <a:xfrm>
            <a:off x="6252238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>
            <a:spLocks/>
          </p:cNvSpPr>
          <p:nvPr/>
        </p:nvSpPr>
        <p:spPr>
          <a:xfrm>
            <a:off x="9325005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>
            <a:spLocks/>
          </p:cNvSpPr>
          <p:nvPr/>
        </p:nvSpPr>
        <p:spPr>
          <a:xfrm>
            <a:off x="9325005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65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974" b="70313"/>
          <a:stretch/>
        </p:blipFill>
        <p:spPr>
          <a:xfrm>
            <a:off x="6656843" y="931614"/>
            <a:ext cx="1740528" cy="189411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044" b="63495"/>
          <a:stretch/>
        </p:blipFill>
        <p:spPr>
          <a:xfrm>
            <a:off x="3549243" y="555744"/>
            <a:ext cx="1936865" cy="241662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99" r="46979" b="67754"/>
          <a:stretch/>
        </p:blipFill>
        <p:spPr>
          <a:xfrm>
            <a:off x="6626511" y="4050059"/>
            <a:ext cx="2024744" cy="20574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74" b="67754"/>
          <a:stretch/>
        </p:blipFill>
        <p:spPr>
          <a:xfrm rot="19534404">
            <a:off x="-239075" y="580603"/>
            <a:ext cx="3581798" cy="20574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58" t="37365" b="37555"/>
          <a:stretch/>
        </p:blipFill>
        <p:spPr>
          <a:xfrm rot="18900000">
            <a:off x="124653" y="4133467"/>
            <a:ext cx="2634741" cy="16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17" t="67051" r="34168" b="-833"/>
          <a:stretch/>
        </p:blipFill>
        <p:spPr>
          <a:xfrm>
            <a:off x="9439745" y="881744"/>
            <a:ext cx="2253342" cy="21553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424" r="68774" b="35377"/>
          <a:stretch/>
        </p:blipFill>
        <p:spPr>
          <a:xfrm>
            <a:off x="3374554" y="4512773"/>
            <a:ext cx="2524693" cy="146957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344" t="67090" r="18284"/>
          <a:stretch/>
        </p:blipFill>
        <p:spPr>
          <a:xfrm rot="16200000">
            <a:off x="9286601" y="3972833"/>
            <a:ext cx="2705993" cy="1900310"/>
          </a:xfrm>
          <a:prstGeom prst="rect">
            <a:avLst/>
          </a:prstGeom>
        </p:spPr>
      </p:pic>
      <p:sp>
        <p:nvSpPr>
          <p:cNvPr id="31" name="Obdélník 30"/>
          <p:cNvSpPr>
            <a:spLocks/>
          </p:cNvSpPr>
          <p:nvPr/>
        </p:nvSpPr>
        <p:spPr>
          <a:xfrm>
            <a:off x="154277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>
            <a:spLocks/>
          </p:cNvSpPr>
          <p:nvPr/>
        </p:nvSpPr>
        <p:spPr>
          <a:xfrm>
            <a:off x="154277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>
            <a:spLocks/>
          </p:cNvSpPr>
          <p:nvPr/>
        </p:nvSpPr>
        <p:spPr>
          <a:xfrm>
            <a:off x="3189394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>
            <a:spLocks/>
          </p:cNvSpPr>
          <p:nvPr/>
        </p:nvSpPr>
        <p:spPr>
          <a:xfrm>
            <a:off x="3189394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>
            <a:spLocks/>
          </p:cNvSpPr>
          <p:nvPr/>
        </p:nvSpPr>
        <p:spPr>
          <a:xfrm>
            <a:off x="6252238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>
            <a:spLocks/>
          </p:cNvSpPr>
          <p:nvPr/>
        </p:nvSpPr>
        <p:spPr>
          <a:xfrm>
            <a:off x="6252238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>
            <a:spLocks/>
          </p:cNvSpPr>
          <p:nvPr/>
        </p:nvSpPr>
        <p:spPr>
          <a:xfrm>
            <a:off x="9325005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>
            <a:spLocks/>
          </p:cNvSpPr>
          <p:nvPr/>
        </p:nvSpPr>
        <p:spPr>
          <a:xfrm>
            <a:off x="9325005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94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687" r="73428" b="38067"/>
          <a:stretch/>
        </p:blipFill>
        <p:spPr>
          <a:xfrm>
            <a:off x="3489515" y="758423"/>
            <a:ext cx="2099757" cy="20574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24" t="33270" r="41194" b="32948"/>
          <a:stretch/>
        </p:blipFill>
        <p:spPr>
          <a:xfrm>
            <a:off x="3576007" y="3742124"/>
            <a:ext cx="1926772" cy="215537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031" t="66540"/>
          <a:stretch/>
        </p:blipFill>
        <p:spPr>
          <a:xfrm>
            <a:off x="483036" y="4050059"/>
            <a:ext cx="2210198" cy="213488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885" r="68056"/>
          <a:stretch/>
        </p:blipFill>
        <p:spPr>
          <a:xfrm>
            <a:off x="548111" y="943767"/>
            <a:ext cx="1912331" cy="1938942"/>
          </a:xfrm>
          <a:prstGeom prst="rect">
            <a:avLst/>
          </a:prstGeom>
        </p:spPr>
      </p:pic>
      <p:sp>
        <p:nvSpPr>
          <p:cNvPr id="31" name="Obdélník 30"/>
          <p:cNvSpPr>
            <a:spLocks/>
          </p:cNvSpPr>
          <p:nvPr/>
        </p:nvSpPr>
        <p:spPr>
          <a:xfrm>
            <a:off x="154277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>
            <a:spLocks/>
          </p:cNvSpPr>
          <p:nvPr/>
        </p:nvSpPr>
        <p:spPr>
          <a:xfrm>
            <a:off x="154277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>
            <a:spLocks/>
          </p:cNvSpPr>
          <p:nvPr/>
        </p:nvSpPr>
        <p:spPr>
          <a:xfrm>
            <a:off x="3189394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>
            <a:spLocks/>
          </p:cNvSpPr>
          <p:nvPr/>
        </p:nvSpPr>
        <p:spPr>
          <a:xfrm>
            <a:off x="3189394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>
            <a:spLocks/>
          </p:cNvSpPr>
          <p:nvPr/>
        </p:nvSpPr>
        <p:spPr>
          <a:xfrm>
            <a:off x="6252238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>
            <a:spLocks/>
          </p:cNvSpPr>
          <p:nvPr/>
        </p:nvSpPr>
        <p:spPr>
          <a:xfrm>
            <a:off x="6252238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>
            <a:spLocks/>
          </p:cNvSpPr>
          <p:nvPr/>
        </p:nvSpPr>
        <p:spPr>
          <a:xfrm>
            <a:off x="9325005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>
            <a:spLocks/>
          </p:cNvSpPr>
          <p:nvPr/>
        </p:nvSpPr>
        <p:spPr>
          <a:xfrm>
            <a:off x="9325005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7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  <p:sp>
        <p:nvSpPr>
          <p:cNvPr id="31" name="Obdélník 30"/>
          <p:cNvSpPr>
            <a:spLocks/>
          </p:cNvSpPr>
          <p:nvPr/>
        </p:nvSpPr>
        <p:spPr>
          <a:xfrm>
            <a:off x="154277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>
            <a:spLocks/>
          </p:cNvSpPr>
          <p:nvPr/>
        </p:nvSpPr>
        <p:spPr>
          <a:xfrm>
            <a:off x="154277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>
            <a:spLocks/>
          </p:cNvSpPr>
          <p:nvPr/>
        </p:nvSpPr>
        <p:spPr>
          <a:xfrm>
            <a:off x="3189394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>
            <a:spLocks/>
          </p:cNvSpPr>
          <p:nvPr/>
        </p:nvSpPr>
        <p:spPr>
          <a:xfrm>
            <a:off x="3189394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>
            <a:spLocks/>
          </p:cNvSpPr>
          <p:nvPr/>
        </p:nvSpPr>
        <p:spPr>
          <a:xfrm>
            <a:off x="6252238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>
            <a:spLocks/>
          </p:cNvSpPr>
          <p:nvPr/>
        </p:nvSpPr>
        <p:spPr>
          <a:xfrm>
            <a:off x="6252238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>
            <a:spLocks/>
          </p:cNvSpPr>
          <p:nvPr/>
        </p:nvSpPr>
        <p:spPr>
          <a:xfrm>
            <a:off x="9325005" y="287745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>
            <a:spLocks/>
          </p:cNvSpPr>
          <p:nvPr/>
        </p:nvSpPr>
        <p:spPr>
          <a:xfrm>
            <a:off x="9325005" y="3470312"/>
            <a:ext cx="2700000" cy="2880000"/>
          </a:xfrm>
          <a:prstGeom prst="rect">
            <a:avLst/>
          </a:prstGeom>
          <a:noFill/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12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7895405" y="1080952"/>
            <a:ext cx="2406836" cy="1841874"/>
          </a:xfrm>
          <a:prstGeom prst="roundRect">
            <a:avLst/>
          </a:prstGeom>
          <a:solidFill>
            <a:srgbClr val="FBA858"/>
          </a:solidFill>
          <a:ln w="127000">
            <a:solidFill>
              <a:srgbClr val="D254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Kdo nebo co patří k obrázku?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520" b="70721"/>
          <a:stretch/>
        </p:blipFill>
        <p:spPr>
          <a:xfrm>
            <a:off x="4957050" y="9708989"/>
            <a:ext cx="1697384" cy="186807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076" r="84419"/>
          <a:stretch/>
        </p:blipFill>
        <p:spPr>
          <a:xfrm>
            <a:off x="-3831292" y="8503874"/>
            <a:ext cx="1259772" cy="2312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11" r="45867" b="67303"/>
          <a:stretch/>
        </p:blipFill>
        <p:spPr>
          <a:xfrm>
            <a:off x="4629692" y="7622807"/>
            <a:ext cx="2024742" cy="20861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98" r="4821" b="70039"/>
          <a:stretch/>
        </p:blipFill>
        <p:spPr>
          <a:xfrm>
            <a:off x="6917869" y="9241968"/>
            <a:ext cx="2906486" cy="191161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6" t="31393" r="76857" b="38920"/>
          <a:stretch/>
        </p:blipFill>
        <p:spPr>
          <a:xfrm>
            <a:off x="3036264" y="9722227"/>
            <a:ext cx="1567543" cy="189411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91" t="34088" r="40699" b="32130"/>
          <a:stretch/>
        </p:blipFill>
        <p:spPr>
          <a:xfrm>
            <a:off x="2531470" y="7315198"/>
            <a:ext cx="1992086" cy="21553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512" t="35828" r="-1879" b="36532"/>
          <a:stretch/>
        </p:blipFill>
        <p:spPr>
          <a:xfrm>
            <a:off x="6917869" y="7784156"/>
            <a:ext cx="2873829" cy="176348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2" t="60810" r="67500" b="-734"/>
          <a:stretch/>
        </p:blipFill>
        <p:spPr>
          <a:xfrm>
            <a:off x="10530840" y="8895981"/>
            <a:ext cx="2210635" cy="215537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79" t="66847" r="35785" b="2954"/>
          <a:stretch/>
        </p:blipFill>
        <p:spPr>
          <a:xfrm>
            <a:off x="-777243" y="9679640"/>
            <a:ext cx="2057399" cy="192677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48" t="66919" r="864" b="3394"/>
          <a:stretch/>
        </p:blipFill>
        <p:spPr>
          <a:xfrm>
            <a:off x="10003970" y="7445827"/>
            <a:ext cx="2188030" cy="189411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73" t="64089" r="65436"/>
          <a:stretch/>
        </p:blipFill>
        <p:spPr>
          <a:xfrm>
            <a:off x="-3831292" y="6126522"/>
            <a:ext cx="1600200" cy="237735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999" r="76341" b="62549"/>
          <a:stretch/>
        </p:blipFill>
        <p:spPr>
          <a:xfrm>
            <a:off x="9809910" y="-4383896"/>
            <a:ext cx="1912915" cy="267788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385" r="69474" b="34430"/>
          <a:stretch/>
        </p:blipFill>
        <p:spPr>
          <a:xfrm>
            <a:off x="9296796" y="-1706010"/>
            <a:ext cx="2468087" cy="153488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80" t="39425" r="40394" b="31964"/>
          <a:stretch/>
        </p:blipFill>
        <p:spPr>
          <a:xfrm>
            <a:off x="6442162" y="-4404145"/>
            <a:ext cx="1894113" cy="189411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41" t="67049" r="16964"/>
          <a:stretch/>
        </p:blipFill>
        <p:spPr>
          <a:xfrm>
            <a:off x="-849935" y="7843569"/>
            <a:ext cx="3298370" cy="218140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222" t="35479" r="20602" b="39363"/>
          <a:stretch/>
        </p:blipFill>
        <p:spPr>
          <a:xfrm>
            <a:off x="6654434" y="-2127681"/>
            <a:ext cx="1469570" cy="166551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9" t="455" r="26255" b="65014"/>
          <a:stretch/>
        </p:blipFill>
        <p:spPr>
          <a:xfrm>
            <a:off x="2941206" y="-4187953"/>
            <a:ext cx="1469570" cy="2286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89" t="3414" r="45643" b="65015"/>
          <a:stretch/>
        </p:blipFill>
        <p:spPr>
          <a:xfrm>
            <a:off x="4128349" y="-2547522"/>
            <a:ext cx="1404256" cy="209005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9" t="-2505" r="2426" b="65508"/>
          <a:stretch/>
        </p:blipFill>
        <p:spPr>
          <a:xfrm rot="5400000">
            <a:off x="-2019065" y="-4402779"/>
            <a:ext cx="1796142" cy="244928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54" t="35205" r="-807" b="15733"/>
          <a:stretch/>
        </p:blipFill>
        <p:spPr>
          <a:xfrm rot="5780101">
            <a:off x="-1821544" y="-2947259"/>
            <a:ext cx="1564801" cy="3248026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8882743" y="5453743"/>
            <a:ext cx="2514600" cy="5632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indent="0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b="1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…a </a:t>
            </a:r>
            <a:r>
              <a:rPr lang="cs-CZ" dirty="0"/>
              <a:t>proč?</a:t>
            </a: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48" t="66919" r="864" b="3394"/>
          <a:stretch/>
        </p:blipFill>
        <p:spPr>
          <a:xfrm>
            <a:off x="8004808" y="1063314"/>
            <a:ext cx="2188030" cy="189411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2" t="60810" r="67500" b="-734"/>
          <a:stretch/>
        </p:blipFill>
        <p:spPr>
          <a:xfrm>
            <a:off x="661285" y="4438703"/>
            <a:ext cx="1870185" cy="1823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02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Vlastní tvorba 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pixabay.com</a:t>
            </a:r>
            <a:r>
              <a:rPr lang="cs-CZ" dirty="0" smtClean="0"/>
              <a:t> (pozadí)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(nůžky, pastelky)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se objevuje celkem 10 dvojic obrázků, děti mají určit kdo nebo co k čemu patří. Svoje řešení zdůvodňují, tím si ověří správnost volby. Zpětnou vazbu dětem poskytnou animace, které jsou vázány na jednotlivé obrázky.</a:t>
            </a:r>
          </a:p>
          <a:p>
            <a:r>
              <a:rPr lang="cs-CZ" dirty="0" smtClean="0"/>
              <a:t>Součástí materiálu jsou tři pracovní listy s kartičkami obrázků (v černobílé verzi). Děti tak mohou řešit rébusy jednotlivě. Případně si mohou hru rozšířit o vlastní nápady.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předmětů reagují na dotyk – správná odpověď na otázku po dotyku odputuje k rámečku. Špatné odpovědi po dotyku zmizí.</a:t>
            </a:r>
          </a:p>
          <a:p>
            <a:r>
              <a:rPr lang="cs-CZ" dirty="0" smtClean="0"/>
              <a:t>Pracovní listy jsou určeny k tisku, nemají žádné animace a při prezentaci se nezobrazují.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</a:t>
            </a:r>
          </a:p>
          <a:p>
            <a:r>
              <a:rPr lang="cs-CZ" dirty="0" smtClean="0"/>
              <a:t>Dosažené konkretizované výstupy – řešit jednoduché rébusy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385</Words>
  <Application>Microsoft Office PowerPoint</Application>
  <PresentationFormat>Širokoúhlá obrazovka</PresentationFormat>
  <Paragraphs>61</Paragraphs>
  <Slides>18</Slides>
  <Notes>1</Notes>
  <HiddenSlides>5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Arial</vt:lpstr>
      <vt:lpstr>Century Gothic</vt:lpstr>
      <vt:lpstr>Sheer Green 16x9</vt:lpstr>
      <vt:lpstr>DVOJICE KARTIČEK</vt:lpstr>
      <vt:lpstr>Kdo nebo co patří k obrázku?</vt:lpstr>
      <vt:lpstr>Kdo nebo co patří k obrázku?</vt:lpstr>
      <vt:lpstr>Kdo nebo co patří k obrázku?</vt:lpstr>
      <vt:lpstr>Kdo nebo co patří k obrázku?</vt:lpstr>
      <vt:lpstr>Kdo nebo co patří k obrázku?</vt:lpstr>
      <vt:lpstr>Kdo nebo co patří k obrázku?</vt:lpstr>
      <vt:lpstr>Prezentace aplikace PowerPoint</vt:lpstr>
      <vt:lpstr>Prezentace aplikace PowerPoint</vt:lpstr>
      <vt:lpstr>Prezentace aplikace PowerPoint</vt:lpstr>
      <vt:lpstr>Prezentace aplikace PowerPoint</vt:lpstr>
      <vt:lpstr>Kdo nebo co patří k obrázku?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2015-06-13T09:05:33Z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