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73" r:id="rId4"/>
    <p:sldId id="282" r:id="rId5"/>
    <p:sldId id="283" r:id="rId6"/>
    <p:sldId id="284" r:id="rId7"/>
    <p:sldId id="286" r:id="rId8"/>
    <p:sldId id="291" r:id="rId9"/>
    <p:sldId id="290" r:id="rId10"/>
    <p:sldId id="285" r:id="rId11"/>
    <p:sldId id="275" r:id="rId12"/>
    <p:sldId id="277" r:id="rId13"/>
    <p:sldId id="276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nepatří" id="{B6707796-E6B6-457E-A385-D5A3BB8693D5}">
          <p14:sldIdLst>
            <p14:sldId id="273"/>
            <p14:sldId id="282"/>
            <p14:sldId id="283"/>
            <p14:sldId id="284"/>
            <p14:sldId id="286"/>
          </p14:sldIdLst>
        </p14:section>
        <p14:section name="patří" id="{00D2982A-51D7-466A-966B-DF4537107172}">
          <p14:sldIdLst>
            <p14:sldId id="291"/>
            <p14:sldId id="290"/>
            <p14:sldId id="285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78940B"/>
    <a:srgbClr val="26242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11087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1217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11" Type="http://schemas.openxmlformats.org/officeDocument/2006/relationships/image" Target="../media/image41.png"/><Relationship Id="rId5" Type="http://schemas.openxmlformats.org/officeDocument/2006/relationships/image" Target="../media/image35.png"/><Relationship Id="rId10" Type="http://schemas.openxmlformats.org/officeDocument/2006/relationships/image" Target="../media/image40.png"/><Relationship Id="rId4" Type="http://schemas.openxmlformats.org/officeDocument/2006/relationships/image" Target="../media/image34.png"/><Relationship Id="rId9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image" Target="../media/image32.jpeg"/><Relationship Id="rId7" Type="http://schemas.openxmlformats.org/officeDocument/2006/relationships/image" Target="../media/image45.png"/><Relationship Id="rId12" Type="http://schemas.openxmlformats.org/officeDocument/2006/relationships/image" Target="../media/image4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4.png"/><Relationship Id="rId11" Type="http://schemas.openxmlformats.org/officeDocument/2006/relationships/image" Target="../media/image35.png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3.png"/><Relationship Id="rId11" Type="http://schemas.openxmlformats.org/officeDocument/2006/relationships/image" Target="../media/image58.png"/><Relationship Id="rId5" Type="http://schemas.openxmlformats.org/officeDocument/2006/relationships/image" Target="../media/image52.png"/><Relationship Id="rId10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ŘADY ZVÍŘAT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KDO TAM (NE)PATŘÍ?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89916" y="2508168"/>
            <a:ext cx="2531166" cy="226618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16581" y="3642538"/>
            <a:ext cx="3217187" cy="19805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48935" y="2921034"/>
            <a:ext cx="1803889" cy="20148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1851" y="2292200"/>
            <a:ext cx="1755471" cy="23406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72678" y="3539384"/>
            <a:ext cx="1062527" cy="180376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527644" y="4244628"/>
            <a:ext cx="18915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BOBR MEZI PSY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650149">
            <a:off x="8885341" y="3335260"/>
            <a:ext cx="2413422" cy="21532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8626" y="3690202"/>
            <a:ext cx="2241396" cy="199974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037758">
            <a:off x="4753147" y="3340273"/>
            <a:ext cx="2605182" cy="21736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534884">
            <a:off x="6821415" y="725015"/>
            <a:ext cx="2708739" cy="170565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55404">
            <a:off x="1587356" y="1177499"/>
            <a:ext cx="2606040" cy="174278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9040492" y="4213020"/>
            <a:ext cx="21031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VOSA MEZI MOTÝLY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7130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87772" y="3645321"/>
            <a:ext cx="1652416" cy="253001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118784" y="3788405"/>
            <a:ext cx="1737934" cy="24772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94300" y="634143"/>
            <a:ext cx="2856420" cy="30417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41078" y="1202030"/>
            <a:ext cx="2843030" cy="28973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957" y="2441514"/>
            <a:ext cx="2714847" cy="246881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79682" y="3996733"/>
            <a:ext cx="2211354" cy="251379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2473451" y="4549967"/>
            <a:ext cx="2623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PRASE NENÍ HLODAVEC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6345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275380" y="1915577"/>
            <a:ext cx="2513076" cy="360620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356160" y="3389315"/>
            <a:ext cx="2070202" cy="153647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426362" y="1334818"/>
            <a:ext cx="2620326" cy="366159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09834" y="2497652"/>
            <a:ext cx="2342670" cy="20974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21723" y="1395898"/>
            <a:ext cx="1246359" cy="22035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43398" y="1154462"/>
            <a:ext cx="1282110" cy="2564219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-68270" y="1543545"/>
            <a:ext cx="30567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262429"/>
                </a:solidFill>
              </a:rPr>
              <a:t>PAPOUŠEK NENÍ VODNÍ PTÁK</a:t>
            </a:r>
            <a:endParaRPr lang="cs-CZ" sz="2800" b="1" dirty="0">
              <a:solidFill>
                <a:srgbClr val="26242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7656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24343" y="2094833"/>
            <a:ext cx="1653074" cy="246612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74300">
            <a:off x="4174460" y="3477610"/>
            <a:ext cx="2865073" cy="20100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010879" y="2094833"/>
            <a:ext cx="1998118" cy="20043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120" y="1793146"/>
            <a:ext cx="2000482" cy="3498112"/>
          </a:xfrm>
          <a:prstGeom prst="rect">
            <a:avLst/>
          </a:prstGeom>
        </p:spPr>
      </p:pic>
      <p:pic>
        <p:nvPicPr>
          <p:cNvPr id="1026" name="Picture 2" descr="&amp;Zcaron;irafa, Savec, Zví&amp;rcaron;e, Býlo&amp;zcaron;ravec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838" y="963890"/>
            <a:ext cx="2163683" cy="4327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9181981" y="3327895"/>
            <a:ext cx="3109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KŮŇ NENÍ V ČR EXOTICKÝ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9537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575852" y="1666205"/>
            <a:ext cx="1220298" cy="303465"/>
          </a:xfrm>
          <a:prstGeom prst="roundRect">
            <a:avLst/>
          </a:prstGeom>
          <a:solidFill>
            <a:srgbClr val="7894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86954" y="1034242"/>
            <a:ext cx="2527852" cy="126392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71788" y="1317505"/>
            <a:ext cx="1961325" cy="9806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21986">
            <a:off x="270750" y="793880"/>
            <a:ext cx="2350422" cy="14396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2402" y="941234"/>
            <a:ext cx="1797812" cy="173320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5559" y="3947160"/>
            <a:ext cx="1532388" cy="21793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64605" y="4707881"/>
            <a:ext cx="2221425" cy="143351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973887" y="4806866"/>
            <a:ext cx="1753985" cy="120586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9907" y="3674000"/>
            <a:ext cx="2134490" cy="24525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267671" y="4950700"/>
            <a:ext cx="2117444" cy="1062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379050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4.44444E-6 L 0.39284 -0.528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635" y="-2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34079" y="934999"/>
            <a:ext cx="1556085" cy="15342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70115" y="914436"/>
            <a:ext cx="1700462" cy="16792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50528" y="848537"/>
            <a:ext cx="2481890" cy="181100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2083" y="4241451"/>
            <a:ext cx="1614487" cy="226594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55108" y="4144168"/>
            <a:ext cx="1990563" cy="2028599"/>
          </a:xfrm>
          <a:prstGeom prst="rect">
            <a:avLst/>
          </a:prstGeom>
        </p:spPr>
      </p:pic>
      <p:pic>
        <p:nvPicPr>
          <p:cNvPr id="3074" name="Picture 2" descr="Slon, Divoká, Zví&amp;rcaron;e, Savec, Kufr, B&amp;ecaron;&amp;zcaron;í, Kl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2418" y="485895"/>
            <a:ext cx="2972636" cy="1983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04101" y="4259695"/>
            <a:ext cx="2207440" cy="1862528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668572" y="1666205"/>
            <a:ext cx="1220298" cy="303465"/>
          </a:xfrm>
          <a:prstGeom prst="roundRect">
            <a:avLst/>
          </a:prstGeom>
          <a:solidFill>
            <a:srgbClr val="7894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340431" y="4551391"/>
            <a:ext cx="2564623" cy="15708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9971" y="4858035"/>
            <a:ext cx="1997729" cy="1264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21280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2.96296E-6 L -0.57032 -0.5407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516" y="-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7711051" y="1666205"/>
            <a:ext cx="1220298" cy="303465"/>
          </a:xfrm>
          <a:prstGeom prst="roundRect">
            <a:avLst/>
          </a:prstGeom>
          <a:solidFill>
            <a:srgbClr val="78940B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73693" y="999517"/>
            <a:ext cx="1362651" cy="209638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780" y="956931"/>
            <a:ext cx="2285102" cy="218155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736139" y="1636689"/>
            <a:ext cx="2738326" cy="1501800"/>
          </a:xfrm>
          <a:prstGeom prst="rect">
            <a:avLst/>
          </a:prstGeom>
        </p:spPr>
      </p:pic>
      <p:pic>
        <p:nvPicPr>
          <p:cNvPr id="2050" name="Picture 2" descr="&amp;Ccaron;erná, Š&amp;tcaron;astný, Obli&amp;ccaron;ej, Pavouk, Zví&amp;rcaron;e, Úsm&amp;ecaron;v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9487656" y="1666205"/>
            <a:ext cx="2516309" cy="193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30422">
            <a:off x="9599738" y="4717774"/>
            <a:ext cx="2230494" cy="16310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5223039"/>
            <a:ext cx="2201488" cy="11007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56661" y="5035679"/>
            <a:ext cx="1585892" cy="172908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6139" y="4637757"/>
            <a:ext cx="1432471" cy="175292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0495" y="4444409"/>
            <a:ext cx="1886395" cy="1947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0749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3.7037E-6 L 0.42409 -0.5469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98" y="-2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rozdělený na dvě části. </a:t>
            </a:r>
          </a:p>
          <a:p>
            <a:r>
              <a:rPr lang="cs-CZ" dirty="0" smtClean="0"/>
              <a:t>V první děti určují, které zvíře do skupiny nepatří a proč. Odpověď dětem potvrdí dotyk na zvíře, které do skupiny nepatří.</a:t>
            </a:r>
          </a:p>
          <a:p>
            <a:r>
              <a:rPr lang="cs-CZ" dirty="0" smtClean="0"/>
              <a:t>Ve druhé části děti určují, které zvíře ze spodní řady patří k těm nad nimi a proč. Na prvním snímku jsou v první řadě vodní živočichové, na druhém jsou zvířata seřazena podle velikosti a na posledním jsou seřazeny podle počtu nohou.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první části po dotyku zvíře, které do skupiny </a:t>
            </a:r>
            <a:r>
              <a:rPr lang="cs-CZ" dirty="0" smtClean="0"/>
              <a:t>nepatří, </a:t>
            </a:r>
            <a:r>
              <a:rPr lang="cs-CZ" dirty="0" smtClean="0"/>
              <a:t>zmizí a objeví se odpověď. Obrázky ostatních zvířat probliknou.</a:t>
            </a:r>
          </a:p>
          <a:p>
            <a:r>
              <a:rPr lang="cs-CZ" dirty="0" smtClean="0"/>
              <a:t>Ve druhé části správná odpověď odputuje na místo určené zeleným obdélníkem. Špatné odpovědi po dotyku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řešit rébusy; porovnat a uspořádat prvky dle stanoveného kritéria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335</Words>
  <Application>Microsoft Office PowerPoint</Application>
  <PresentationFormat>Vlastní</PresentationFormat>
  <Paragraphs>50</Paragraphs>
  <Slides>15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ŘADY ZVÍŘAT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2015-06-13T10:38:42Z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