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5" r:id="rId5"/>
    <p:sldId id="286" r:id="rId6"/>
    <p:sldId id="287" r:id="rId7"/>
    <p:sldId id="275" r:id="rId8"/>
    <p:sldId id="277" r:id="rId9"/>
    <p:sldId id="276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5"/>
            <p14:sldId id="286"/>
          </p14:sldIdLst>
        </p14:section>
        <p14:section name="Pracovní list" id="{D2B90037-BC79-4FE2-AB8E-B7CE26E01D31}">
          <p14:sldIdLst>
            <p14:sldId id="287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42527"/>
    <a:srgbClr val="693B33"/>
    <a:srgbClr val="FCDD9A"/>
    <a:srgbClr val="1D0809"/>
    <a:srgbClr val="E0B3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32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12. 6. 2015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12. 6. 2015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9.png"/><Relationship Id="rId10" Type="http://schemas.openxmlformats.org/officeDocument/2006/relationships/image" Target="../media/image15.png"/><Relationship Id="rId4" Type="http://schemas.openxmlformats.org/officeDocument/2006/relationships/image" Target="../media/image6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cribbler.cz/jidlo-vareni-recepty/vanocni-ozdoby-z-testovin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preborovskaduha.rajce.idnes.cz/Knihovna-_Tvoreni_z_testovin_21.2.2011/#100_4116.jpg" TargetMode="External"/><Relationship Id="rId5" Type="http://schemas.openxmlformats.org/officeDocument/2006/relationships/hyperlink" Target="http://svc-lipnik.rajce.idnes.cz/Tvoreni_z_testovin/#IMG_5164.jpg" TargetMode="External"/><Relationship Id="rId4" Type="http://schemas.openxmlformats.org/officeDocument/2006/relationships/hyperlink" Target="http://rafa.cz/img/cms/t%C4%9Bstoviny%20a%20temperov%C3%A9%20barvy2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Princeznička na bále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tvoření s těstovinami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128210" y="21441"/>
            <a:ext cx="653437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600" b="1" dirty="0">
                <a:solidFill>
                  <a:srgbClr val="542527"/>
                </a:solidFill>
              </a:rPr>
              <a:t>	 </a:t>
            </a:r>
            <a:r>
              <a:rPr lang="cs-CZ" sz="3600" b="1" dirty="0" smtClean="0">
                <a:solidFill>
                  <a:srgbClr val="542527"/>
                </a:solidFill>
              </a:rPr>
              <a:t>   NA BÁLE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>
                <a:solidFill>
                  <a:srgbClr val="542527"/>
                </a:solidFill>
              </a:rPr>
              <a:t>POZTRÁCELA          .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>
                <a:solidFill>
                  <a:srgbClr val="542527"/>
                </a:solidFill>
              </a:rPr>
              <a:t>JEJÍ TÁTA, MOCNÝ          ,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>
                <a:solidFill>
                  <a:srgbClr val="542527"/>
                </a:solidFill>
              </a:rPr>
              <a:t>	  SI ZAVOLAL.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>
                <a:solidFill>
                  <a:srgbClr val="542527"/>
                </a:solidFill>
              </a:rPr>
              <a:t>„HONZÍKU, MÁŠ NAMÁLE,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>
                <a:solidFill>
                  <a:srgbClr val="542527"/>
                </a:solidFill>
              </a:rPr>
              <a:t>PŘINES NÁM TY             !“</a:t>
            </a:r>
          </a:p>
        </p:txBody>
      </p:sp>
      <p:pic>
        <p:nvPicPr>
          <p:cNvPr id="1026" name="Picture 2" descr="Královna, Princezna, R&amp;uring;&amp;zcaron;ový, Roztomilý, Málo, Krásný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95"/>
          <a:stretch/>
        </p:blipFill>
        <p:spPr bwMode="auto">
          <a:xfrm>
            <a:off x="3548090" y="21441"/>
            <a:ext cx="1047973" cy="14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rál, Koruna, Vousy, Insignie, Moc, &amp;Zcaron;ezlo, Cape, Šat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202" y="2127502"/>
            <a:ext cx="1286428" cy="14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&amp;Ccaron;lov&amp;ecaron;k, Chlapec, Osoba, Samec, Myšlen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56830" y="3247612"/>
            <a:ext cx="807735" cy="161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hlapec, Dít&amp;ecaron;, Školní V&amp;ecaron;k, Teen, Same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90" y="3372591"/>
            <a:ext cx="657802" cy="124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erlou Náhrdelník, Srdce, Drahokam, Šperku, Perl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551" y="1069443"/>
            <a:ext cx="1309783" cy="105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0" descr="Perlou Náhrdelník, Srdce, Drahokam, Šperku, Perl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863" y="5643347"/>
            <a:ext cx="1309783" cy="105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128210" y="21441"/>
            <a:ext cx="653437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lnSpc>
                <a:spcPct val="200000"/>
              </a:lnSpc>
              <a:defRPr sz="3600" b="1">
                <a:solidFill>
                  <a:srgbClr val="542527"/>
                </a:solidFill>
              </a:defRPr>
            </a:lvl1pPr>
          </a:lstStyle>
          <a:p>
            <a:r>
              <a:rPr lang="cs-CZ" dirty="0"/>
              <a:t>        BĚŽEL ZA          ,</a:t>
            </a:r>
          </a:p>
          <a:p>
            <a:r>
              <a:rPr lang="cs-CZ" dirty="0"/>
              <a:t>NAKOPAL TAM                      .         VYSYPAL JE PŘED          .</a:t>
            </a:r>
          </a:p>
          <a:p>
            <a:r>
              <a:rPr lang="cs-CZ" dirty="0"/>
              <a:t>„NESU VÁM TY           .“</a:t>
            </a:r>
          </a:p>
          <a:p>
            <a:r>
              <a:rPr lang="cs-CZ" dirty="0"/>
              <a:t>VĚTŠÍ UŽ TAM NEMĚLI,</a:t>
            </a:r>
          </a:p>
          <a:p>
            <a:r>
              <a:rPr lang="cs-CZ" dirty="0"/>
              <a:t>SNĚDLI JE UŽ V NEDĚLI.</a:t>
            </a:r>
          </a:p>
        </p:txBody>
      </p:sp>
      <p:pic>
        <p:nvPicPr>
          <p:cNvPr id="2050" name="Picture 2" descr="Hora, Kopec, Kámen, Špi&amp;ccaron;ka, Holá, Nadmo&amp;rcaron;ská Výš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703" y="167440"/>
            <a:ext cx="1609615" cy="1353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Král, Koruna, Vousy, Insignie, Moc, &amp;Zcaron;ezlo, Cape, Šat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310" y="2177815"/>
            <a:ext cx="1286428" cy="14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Perlou Náhrdelník, Srdce, Drahokam, Šperku, Perl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564" y="3610560"/>
            <a:ext cx="1309783" cy="105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hlapec, Dít&amp;ecaron;, Školní V&amp;ecaron;k, Teen, Same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818" y="21441"/>
            <a:ext cx="808529" cy="153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6626849" y="1520523"/>
            <a:ext cx="2520398" cy="730968"/>
            <a:chOff x="9014342" y="1465358"/>
            <a:chExt cx="3452397" cy="1001267"/>
          </a:xfrm>
        </p:grpSpPr>
        <p:pic>
          <p:nvPicPr>
            <p:cNvPr id="16" name="Picture 6" descr="Brambor, Hlíza, Zeleniny, Potraviny, Zdravá, Surového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10482432" y="1505128"/>
              <a:ext cx="635822" cy="102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Brambor, Hlíza, Zeleniny, Potraviny, Zdravá, Surového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034970">
              <a:off x="9813008" y="1272055"/>
              <a:ext cx="635822" cy="1022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6" descr="Brambor, Hlíza, Zeleniny, Potraviny, Zdravá, Surového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505733" flipH="1">
              <a:off x="9170392" y="1552384"/>
              <a:ext cx="513288" cy="8253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6" descr="Brambor, Hlíza, Zeleniny, Potraviny, Zdravá, Surového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427105">
              <a:off x="10131931" y="1651368"/>
              <a:ext cx="473495" cy="7613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6" descr="Brambor, Hlíza, Zeleniny, Potraviny, Zdravá, Surového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058852">
              <a:off x="9566622" y="1904633"/>
              <a:ext cx="418815" cy="673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6" descr="Brambor, Hlíza, Zeleniny, Potraviny, Zdravá, Surového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505733" flipH="1">
              <a:off x="11463424" y="1797287"/>
              <a:ext cx="513288" cy="8253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6" descr="Brambor, Hlíza, Zeleniny, Potraviny, Zdravá, Surového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147500">
              <a:off x="11920596" y="1752362"/>
              <a:ext cx="418815" cy="673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2574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71074" y="2358190"/>
            <a:ext cx="2294021" cy="1200329"/>
          </a:xfrm>
          <a:prstGeom prst="rect">
            <a:avLst/>
          </a:prstGeom>
          <a:solidFill>
            <a:srgbClr val="FCDD9A"/>
          </a:solidFill>
          <a:ln w="38100">
            <a:solidFill>
              <a:srgbClr val="693B33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http://scribbler.cz/jidlo-vareni-recepty/vanocni-ozdoby-z-testovin</a:t>
            </a:r>
            <a:r>
              <a:rPr lang="cs-CZ" dirty="0" smtClean="0">
                <a:hlinkClick r:id="rId3"/>
              </a:rPr>
              <a:t>/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8779" y="1331495"/>
            <a:ext cx="1013861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542527"/>
                </a:solidFill>
              </a:rPr>
              <a:t>Inspirace na tvoření s těstovinami</a:t>
            </a:r>
          </a:p>
          <a:p>
            <a:r>
              <a:rPr lang="cs-CZ" sz="2000" b="1" dirty="0" smtClean="0">
                <a:solidFill>
                  <a:srgbClr val="542527"/>
                </a:solidFill>
              </a:rPr>
              <a:t>1. Vánoční ozdoby     2. korálky                    3. drak		          4. zápichy</a:t>
            </a:r>
            <a:endParaRPr lang="cs-CZ" sz="2000" b="1" dirty="0">
              <a:solidFill>
                <a:srgbClr val="542527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34063" y="2358190"/>
            <a:ext cx="2294021" cy="1477328"/>
          </a:xfrm>
          <a:prstGeom prst="rect">
            <a:avLst/>
          </a:prstGeom>
          <a:solidFill>
            <a:srgbClr val="FCDD9A"/>
          </a:solidFill>
          <a:ln w="38100">
            <a:solidFill>
              <a:srgbClr val="693B33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rafa.cz/img/cms/t%C4%9Bstoviny%20a%20temperov%C3%A9%20barvy2.jpg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97052" y="2360151"/>
            <a:ext cx="2294021" cy="1200329"/>
          </a:xfrm>
          <a:prstGeom prst="rect">
            <a:avLst/>
          </a:prstGeom>
          <a:solidFill>
            <a:srgbClr val="FCDD9A"/>
          </a:solidFill>
          <a:ln w="38100">
            <a:solidFill>
              <a:srgbClr val="693B33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hlinkClick r:id="rId5"/>
              </a:rPr>
              <a:t>http://svc-lipnik.rajce.idnes.cz/Tvoreni_z_testovin/#</a:t>
            </a:r>
            <a:r>
              <a:rPr lang="cs-CZ" dirty="0" smtClean="0">
                <a:hlinkClick r:id="rId5"/>
              </a:rPr>
              <a:t>IMG_5164.jpg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160041" y="2358189"/>
            <a:ext cx="2294021" cy="1754326"/>
          </a:xfrm>
          <a:prstGeom prst="rect">
            <a:avLst/>
          </a:prstGeom>
          <a:solidFill>
            <a:srgbClr val="FCDD9A"/>
          </a:solidFill>
          <a:ln w="38100">
            <a:solidFill>
              <a:srgbClr val="693B33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hlinkClick r:id="rId6"/>
              </a:rPr>
              <a:t>http://preborovskaduha.rajce.idnes.cz/Knihovna-_Tvoreni_z_testovin_21.2.2011/#</a:t>
            </a:r>
            <a:r>
              <a:rPr lang="cs-CZ" dirty="0" smtClean="0">
                <a:hlinkClick r:id="rId6"/>
              </a:rPr>
              <a:t>100_4116.jpg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86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1026" name="Picture 2" descr="Hlava, Š&amp;tcaron;astný, D&amp;ecaron;v&amp;ccaron;e, Obli&amp;ccaron;ej, Úsm&amp;ecaron;v, Bíl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365" y="2000143"/>
            <a:ext cx="3526088" cy="396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ešat&amp;ecaron;t, &amp;Ccaron;lov&amp;ecaron;k, Obli&amp;ccaron;ej, Hlava, Alopecie, Chyb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838" y="2000143"/>
            <a:ext cx="3301584" cy="336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768" y="336884"/>
            <a:ext cx="798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Dokresli princeznu a krále – nosy, koruny, šperky (korále)…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58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textů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Text „První pohádka“ (snímek č.2 a č.3) – </a:t>
            </a:r>
            <a:r>
              <a:rPr lang="cs-CZ" b="1" dirty="0"/>
              <a:t>HRUBÍN, František</a:t>
            </a:r>
            <a:r>
              <a:rPr lang="cs-CZ" dirty="0"/>
              <a:t>. </a:t>
            </a:r>
            <a:r>
              <a:rPr lang="cs-CZ" i="1" dirty="0"/>
              <a:t>Dvakrát sedm pohádek</a:t>
            </a:r>
            <a:r>
              <a:rPr lang="cs-CZ" dirty="0"/>
              <a:t>. Praha: Albatros nakladatelství, a.s., 2007, ISBN 978-80-00-01879-9.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Počítač připojený k internetu</a:t>
            </a:r>
            <a:endParaRPr lang="cs-CZ" dirty="0"/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(těstoviny, provázek, nůžky, barvy, lepidlo, tavná pistole,…)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vyroben jako úvod pro tvoření s těstovinami. </a:t>
            </a:r>
          </a:p>
          <a:p>
            <a:r>
              <a:rPr lang="cs-CZ" dirty="0" smtClean="0"/>
              <a:t>Na prvních dvou snímcích si děti zopakují známou rýmovanou pohádku od Františka Hrubína pomocí obrázkového čtení.</a:t>
            </a:r>
          </a:p>
          <a:p>
            <a:r>
              <a:rPr lang="cs-CZ" dirty="0" smtClean="0"/>
              <a:t>Na dalším snímku jsou 4 odkazy na inspirativní obrázky na internetu. Ty mohou děti využít při vlastním tvoření.</a:t>
            </a:r>
            <a:endParaRPr lang="cs-CZ" dirty="0"/>
          </a:p>
          <a:p>
            <a:r>
              <a:rPr lang="cs-CZ" dirty="0" smtClean="0"/>
              <a:t>Pracovní list je určený k tisku – děti dokreslí obličeje princezny a krále, vybarví je. Dokreslovat mohou i při prezentaci „perem“ – nástroj prezentace.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Snímky s básničkou a pracovní list jsou bez animací</a:t>
            </a:r>
          </a:p>
          <a:p>
            <a:r>
              <a:rPr lang="cs-CZ" dirty="0" smtClean="0"/>
              <a:t>Na snímku s inspiracemi jsou aktivní 4 dlaždice. Po dotyku se otevře okno s příslušným obrázkem na internetu.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- tvořivost, vynalézavost, fantazie</a:t>
            </a:r>
          </a:p>
          <a:p>
            <a:r>
              <a:rPr lang="cs-CZ" dirty="0" smtClean="0"/>
              <a:t>Dosažené konkretizované výstupy – experimentovat s výtvarně netradičními materiály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396</Words>
  <Application>Microsoft Office PowerPoint</Application>
  <PresentationFormat>Širokoúhlá obrazovka</PresentationFormat>
  <Paragraphs>61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Princeznička na bále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 a textů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2015-06-12T17:30:02Z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