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docProps/custom.xml" ContentType="application/vnd.openxmlformats-officedocument.custom-properties+xml"/>
  <Default Extension="wdp" ContentType="image/vnd.ms-photo"/>
  <Override PartName="/ppt/commentAuthors.xml" ContentType="application/vnd.openxmlformats-officedocument.presentationml.commentAuthors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3648" r:id="rId2"/>
  </p:sldMasterIdLst>
  <p:notesMasterIdLst>
    <p:notesMasterId r:id="rId17"/>
  </p:notesMasterIdLst>
  <p:handoutMasterIdLst>
    <p:handoutMasterId r:id="rId18"/>
  </p:handoutMasterIdLst>
  <p:sldIdLst>
    <p:sldId id="272" r:id="rId3"/>
    <p:sldId id="289" r:id="rId4"/>
    <p:sldId id="284" r:id="rId5"/>
    <p:sldId id="285" r:id="rId6"/>
    <p:sldId id="286" r:id="rId7"/>
    <p:sldId id="290" r:id="rId8"/>
    <p:sldId id="287" r:id="rId9"/>
    <p:sldId id="291" r:id="rId10"/>
    <p:sldId id="275" r:id="rId11"/>
    <p:sldId id="277" r:id="rId12"/>
    <p:sldId id="276" r:id="rId13"/>
    <p:sldId id="292" r:id="rId14"/>
    <p:sldId id="280" r:id="rId15"/>
    <p:sldId id="281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 xmlns="">
        <p14:section name="úvod" id="{425EB4FB-E821-4B32-8ECA-EFEAA5D3F6A1}">
          <p14:sldIdLst>
            <p14:sldId id="272"/>
          </p14:sldIdLst>
        </p14:section>
        <p14:section name="obsah" id="{B6707796-E6B6-457E-A385-D5A3BB8693D5}">
          <p14:sldIdLst>
            <p14:sldId id="289"/>
            <p14:sldId id="284"/>
            <p14:sldId id="285"/>
            <p14:sldId id="286"/>
            <p14:sldId id="290"/>
            <p14:sldId id="287"/>
          </p14:sldIdLst>
        </p14:section>
        <p14:section name="PL-omalovánky k tisku" id="{70F768B1-7E52-47F2-BB0A-C18498ADF52F}">
          <p14:sldIdLst>
            <p14:sldId id="291"/>
          </p14:sldIdLst>
        </p14:section>
        <p14:section name="popisy" id="{4491A3A5-2D98-4803-9565-90AB9C3B3DA8}">
          <p14:sldIdLst>
            <p14:sldId id="275"/>
            <p14:sldId id="277"/>
            <p14:sldId id="276"/>
            <p14:sldId id="292"/>
            <p14:sldId id="280"/>
            <p14:sldId id="281"/>
          </p14:sldIdLst>
        </p14:section>
      </p14:sectionLst>
    </p:ext>
    <p:ext uri="{EFAFB233-063F-42B5-8137-9DF3F51BA10A}">
      <p15:sldGuideLst xmlns:p15="http://schemas.microsoft.com/office/powerpoint/2012/main" xmlns="">
        <p15:guide id="1" pos="3840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Autor" initials="A" lastIdx="1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B301B821-A1FF-4177-AEE7-76D212191A0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414" autoAdjust="0"/>
    <p:restoredTop sz="94660"/>
  </p:normalViewPr>
  <p:slideViewPr>
    <p:cSldViewPr snapToGrid="0">
      <p:cViewPr varScale="1">
        <p:scale>
          <a:sx n="77" d="100"/>
          <a:sy n="77" d="100"/>
        </p:scale>
        <p:origin x="-96" y="-630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4" d="100"/>
          <a:sy n="94" d="100"/>
        </p:scale>
        <p:origin x="1932" y="108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commentAuthors" Target="commentAuthor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EA5F0D-C1DC-412F-A146-DDB3A74B588F}" type="datetimeFigureOut">
              <a:rPr lang="cs-CZ" smtClean="0"/>
              <a:pPr/>
              <a:t>13.6.2015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AE14B8-3CC9-472D-9BC5-A84D80684DE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57782754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CDE508-72C8-4AB5-AA9C-1584D31690E0}" type="datetimeFigureOut">
              <a:rPr lang="cs-CZ" smtClean="0"/>
              <a:pPr/>
              <a:t>13.6.2015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B667E1-E601-4AAF-B95C-B25720D70A60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71113671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9604109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Úvodní snímek"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4"/>
          <p:cNvGrpSpPr/>
          <p:nvPr/>
        </p:nvGrpSpPr>
        <p:grpSpPr>
          <a:xfrm>
            <a:off x="0" y="0"/>
            <a:ext cx="12188825" cy="713232"/>
            <a:chOff x="0" y="0"/>
            <a:chExt cx="12188825" cy="713232"/>
          </a:xfrm>
        </p:grpSpPr>
        <p:sp>
          <p:nvSpPr>
            <p:cNvPr id="7" name="Obdélník 6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0" y="0"/>
            <a:ext cx="713232" cy="6858000"/>
            <a:chOff x="0" y="0"/>
            <a:chExt cx="713232" cy="6858000"/>
          </a:xfrm>
        </p:grpSpPr>
        <p:sp>
          <p:nvSpPr>
            <p:cNvPr id="12" name="Obdélník 11"/>
            <p:cNvSpPr/>
            <p:nvPr/>
          </p:nvSpPr>
          <p:spPr>
            <a:xfrm flipH="1">
              <a:off x="7315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H="1">
              <a:off x="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>
            <a:off x="11476762" y="0"/>
            <a:ext cx="746886" cy="6858000"/>
            <a:chOff x="11476762" y="0"/>
            <a:chExt cx="746886" cy="6858000"/>
          </a:xfrm>
        </p:grpSpPr>
        <p:sp>
          <p:nvSpPr>
            <p:cNvPr id="15" name="Obdélník 14"/>
            <p:cNvSpPr/>
            <p:nvPr/>
          </p:nvSpPr>
          <p:spPr>
            <a:xfrm flipH="1">
              <a:off x="1147676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H="1">
              <a:off x="1202093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flipV="1">
            <a:off x="0" y="6144768"/>
            <a:ext cx="12188825" cy="713232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95400" y="805068"/>
            <a:ext cx="9601200" cy="1904337"/>
          </a:xfrm>
        </p:spPr>
        <p:txBody>
          <a:bodyPr anchor="b">
            <a:noAutofit/>
          </a:bodyPr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95400" y="2755129"/>
            <a:ext cx="9601200" cy="91440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2400" cap="all" baseline="0"/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cs-CZ" smtClean="0"/>
              <a:t>Kliknutím lze upravit styl předlohy.</a:t>
            </a:r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80721" y="3633352"/>
            <a:ext cx="2627382" cy="1253613"/>
          </a:xfrm>
          <a:prstGeom prst="rect">
            <a:avLst/>
          </a:prstGeom>
        </p:spPr>
      </p:pic>
      <p:sp>
        <p:nvSpPr>
          <p:cNvPr id="22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2802772" y="6291470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382882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120" y="1673352"/>
            <a:ext cx="9509760" cy="352481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1593422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16736" y="0"/>
            <a:ext cx="12188825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95400" y="1188720"/>
            <a:ext cx="9601200" cy="1375576"/>
          </a:xfrm>
        </p:spPr>
        <p:txBody>
          <a:bodyPr anchor="b">
            <a:normAutofit/>
          </a:bodyPr>
          <a:lstStyle>
            <a:lvl1pPr algn="ctr">
              <a:defRPr sz="5400" b="0">
                <a:solidFill>
                  <a:schemeClr val="tx1">
                    <a:lumMod val="75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295400" y="2618762"/>
            <a:ext cx="9601200" cy="914400"/>
          </a:xfrm>
        </p:spPr>
        <p:txBody>
          <a:bodyPr anchor="t"/>
          <a:lstStyle>
            <a:lvl1pPr marL="0" indent="0" algn="ctr">
              <a:spcBef>
                <a:spcPts val="0"/>
              </a:spcBef>
              <a:buNone/>
              <a:defRPr sz="200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pic>
        <p:nvPicPr>
          <p:cNvPr id="14" name="Obrázek 1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97457" y="3587628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158437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34112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27888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6EF73-9DB8-4763-865F-2F88181A473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230561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134112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27888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27888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8" name="Zástupný symbol pro zápatí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057080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842011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59003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>
            <a:off x="0" y="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48640" y="1005840"/>
            <a:ext cx="7223760" cy="416250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962108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359466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iál 1Zástupný symbol pro obrázek 2"/>
          <p:cNvSpPr>
            <a:spLocks noGrp="1"/>
          </p:cNvSpPr>
          <p:nvPr>
            <p:ph type="pic" idx="1"/>
          </p:nvPr>
        </p:nvSpPr>
        <p:spPr>
          <a:xfrm>
            <a:off x="548640" y="548640"/>
            <a:ext cx="6675120" cy="5760720"/>
          </a:xfrm>
          <a:noFill/>
        </p:spPr>
        <p:txBody>
          <a:bodyPr/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164592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>
          <a:xfrm>
            <a:off x="582783" y="6387435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grpSp>
        <p:nvGrpSpPr>
          <p:cNvPr id="8" name="Skupina 6"/>
          <p:cNvGrpSpPr/>
          <p:nvPr/>
        </p:nvGrpSpPr>
        <p:grpSpPr>
          <a:xfrm>
            <a:off x="0" y="0"/>
            <a:ext cx="7772400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 flipV="1">
            <a:off x="0" y="6309360"/>
            <a:ext cx="7772400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 rot="5400000" flipV="1">
            <a:off x="-3154680" y="3154680"/>
            <a:ext cx="6858000" cy="548640"/>
            <a:chOff x="0" y="0"/>
            <a:chExt cx="12188825" cy="713232"/>
          </a:xfrm>
        </p:grpSpPr>
        <p:sp>
          <p:nvSpPr>
            <p:cNvPr id="15" name="Obdélník 14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rot="16200000" flipH="1" flipV="1">
            <a:off x="4069079" y="3154681"/>
            <a:ext cx="6858000" cy="548640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pic>
        <p:nvPicPr>
          <p:cNvPr id="20" name="Obrázek 1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66199" y="5207144"/>
            <a:ext cx="5040000" cy="1101335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717346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2.gif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e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20000"/>
                <a:lumOff val="80000"/>
                <a:alpha val="56000"/>
              </a:schemeClr>
            </a:gs>
            <a:gs pos="79000">
              <a:schemeClr val="bg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 bwMode="auto"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 bwMode="auto"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 bwMode="auto"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1341120" y="438912"/>
            <a:ext cx="9509760" cy="108813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dirty="0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73352"/>
            <a:ext cx="9509760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875776" y="6391656"/>
            <a:ext cx="96012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3"/>
          </p:nvPr>
        </p:nvSpPr>
        <p:spPr>
          <a:xfrm>
            <a:off x="1341120" y="6391656"/>
            <a:ext cx="7159752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 cap="all" baseline="0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10210800" y="6391656"/>
            <a:ext cx="64008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 userDrawn="1"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637609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0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 dt="0"/>
  <p:txStyles>
    <p:titleStyle>
      <a:lvl1pPr marL="0" indent="0" algn="l" defTabSz="914400" rtl="0" eaLnBrk="1" latinLnBrk="0" hangingPunct="1">
        <a:lnSpc>
          <a:spcPct val="90000"/>
        </a:lnSpc>
        <a:spcBef>
          <a:spcPct val="0"/>
        </a:spcBef>
        <a:buFont typeface="Arial" pitchFamily="34" charset="0"/>
        <a:buNone/>
        <a:defRPr sz="3400" kern="1200">
          <a:solidFill>
            <a:schemeClr val="tx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90000"/>
        </a:lnSpc>
        <a:spcBef>
          <a:spcPts val="1800"/>
        </a:spcBef>
        <a:buSzPct val="80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94360" indent="-228600" algn="l" defTabSz="914400" rtl="0" eaLnBrk="1" latinLnBrk="0" hangingPunct="1">
        <a:lnSpc>
          <a:spcPct val="90000"/>
        </a:lnSpc>
        <a:spcBef>
          <a:spcPts val="1000"/>
        </a:spcBef>
        <a:buSzPct val="8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7452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9456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5146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8346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3" pos="3840" userDrawn="1">
          <p15:clr>
            <a:srgbClr val="F26B43"/>
          </p15:clr>
        </p15:guide>
        <p15:guide id="5" orient="horz" pos="216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6.png"/><Relationship Id="rId7" Type="http://schemas.microsoft.com/office/2007/relationships/hdphoto" Target="../media/hdphoto1.wdp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7.png"/><Relationship Id="rId5" Type="http://schemas.openxmlformats.org/officeDocument/2006/relationships/image" Target="../media/image15.png"/><Relationship Id="rId4" Type="http://schemas.openxmlformats.org/officeDocument/2006/relationships/image" Target="../media/image11.png"/><Relationship Id="rId9" Type="http://schemas.openxmlformats.org/officeDocument/2006/relationships/image" Target="../media/image19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13" Type="http://schemas.openxmlformats.org/officeDocument/2006/relationships/image" Target="../media/image27.png"/><Relationship Id="rId3" Type="http://schemas.openxmlformats.org/officeDocument/2006/relationships/image" Target="../media/image4.jpeg"/><Relationship Id="rId7" Type="http://schemas.openxmlformats.org/officeDocument/2006/relationships/image" Target="../media/image16.png"/><Relationship Id="rId12" Type="http://schemas.openxmlformats.org/officeDocument/2006/relationships/image" Target="../media/image26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2.png"/><Relationship Id="rId11" Type="http://schemas.microsoft.com/office/2007/relationships/hdphoto" Target="../media/hdphoto2.wdp"/><Relationship Id="rId5" Type="http://schemas.openxmlformats.org/officeDocument/2006/relationships/image" Target="../media/image21.png"/><Relationship Id="rId10" Type="http://schemas.openxmlformats.org/officeDocument/2006/relationships/image" Target="../media/image25.png"/><Relationship Id="rId4" Type="http://schemas.openxmlformats.org/officeDocument/2006/relationships/image" Target="../media/image20.png"/><Relationship Id="rId9" Type="http://schemas.openxmlformats.org/officeDocument/2006/relationships/image" Target="../media/image24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image" Target="../media/image4.jpeg"/><Relationship Id="rId7" Type="http://schemas.openxmlformats.org/officeDocument/2006/relationships/image" Target="../media/image29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8.png"/><Relationship Id="rId11" Type="http://schemas.microsoft.com/office/2007/relationships/hdphoto" Target="../media/hdphoto3.wdp"/><Relationship Id="rId5" Type="http://schemas.openxmlformats.org/officeDocument/2006/relationships/image" Target="../media/image16.png"/><Relationship Id="rId10" Type="http://schemas.openxmlformats.org/officeDocument/2006/relationships/image" Target="../media/image32.png"/><Relationship Id="rId4" Type="http://schemas.openxmlformats.org/officeDocument/2006/relationships/image" Target="../media/image23.png"/><Relationship Id="rId9" Type="http://schemas.openxmlformats.org/officeDocument/2006/relationships/image" Target="../media/image31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13" Type="http://schemas.microsoft.com/office/2007/relationships/hdphoto" Target="../media/hdphoto5.wdp"/><Relationship Id="rId3" Type="http://schemas.openxmlformats.org/officeDocument/2006/relationships/image" Target="../media/image4.jpeg"/><Relationship Id="rId7" Type="http://schemas.openxmlformats.org/officeDocument/2006/relationships/image" Target="../media/image34.png"/><Relationship Id="rId12" Type="http://schemas.openxmlformats.org/officeDocument/2006/relationships/image" Target="../media/image39.png"/><Relationship Id="rId17" Type="http://schemas.microsoft.com/office/2007/relationships/hdphoto" Target="../media/hdphoto7.wdp"/><Relationship Id="rId2" Type="http://schemas.openxmlformats.org/officeDocument/2006/relationships/audio" Target="../media/audio1.wav"/><Relationship Id="rId16" Type="http://schemas.openxmlformats.org/officeDocument/2006/relationships/image" Target="../media/image41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9.png"/><Relationship Id="rId11" Type="http://schemas.openxmlformats.org/officeDocument/2006/relationships/image" Target="../media/image38.png"/><Relationship Id="rId5" Type="http://schemas.microsoft.com/office/2007/relationships/hdphoto" Target="../media/hdphoto4.wdp"/><Relationship Id="rId15" Type="http://schemas.microsoft.com/office/2007/relationships/hdphoto" Target="../media/hdphoto6.wdp"/><Relationship Id="rId10" Type="http://schemas.openxmlformats.org/officeDocument/2006/relationships/image" Target="../media/image37.png"/><Relationship Id="rId4" Type="http://schemas.openxmlformats.org/officeDocument/2006/relationships/image" Target="../media/image33.png"/><Relationship Id="rId9" Type="http://schemas.openxmlformats.org/officeDocument/2006/relationships/image" Target="../media/image36.png"/><Relationship Id="rId14" Type="http://schemas.openxmlformats.org/officeDocument/2006/relationships/image" Target="../media/image40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3" Type="http://schemas.openxmlformats.org/officeDocument/2006/relationships/image" Target="../media/image43.png"/><Relationship Id="rId7" Type="http://schemas.openxmlformats.org/officeDocument/2006/relationships/image" Target="../media/image47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6.png"/><Relationship Id="rId5" Type="http://schemas.openxmlformats.org/officeDocument/2006/relationships/image" Target="../media/image45.png"/><Relationship Id="rId4" Type="http://schemas.openxmlformats.org/officeDocument/2006/relationships/image" Target="../media/image44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://pixabay.com/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marL="0" indent="0" algn="ctr" defTabSz="914400">
              <a:lnSpc>
                <a:spcPct val="90000"/>
              </a:lnSpc>
              <a:spcBef>
                <a:spcPts val="0"/>
              </a:spcBef>
              <a:buNone/>
            </a:pPr>
            <a:r>
              <a:rPr lang="cs-CZ" b="1" dirty="0" smtClean="0">
                <a:solidFill>
                  <a:srgbClr val="624D38">
                    <a:lumMod val="75000"/>
                  </a:srgbClr>
                </a:solidFill>
                <a:latin typeface="Century Gothic"/>
              </a:rPr>
              <a:t>PODZIM V ZAHRÁDCE</a:t>
            </a:r>
            <a:endParaRPr lang="cs-CZ" sz="6000" b="1" i="0" dirty="0">
              <a:solidFill>
                <a:srgbClr val="624D38">
                  <a:lumMod val="75000"/>
                </a:srgbClr>
              </a:solidFill>
              <a:latin typeface="Century Gothic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marL="0" indent="0" algn="ctr">
              <a:spcBef>
                <a:spcPts val="0"/>
              </a:spcBef>
              <a:buNone/>
            </a:pPr>
            <a:r>
              <a:rPr lang="cs-CZ" sz="2400" b="1" i="0" baseline="0" dirty="0" smtClean="0"/>
              <a:t>TŘÍDÍME OVOCE A ZELENINU</a:t>
            </a:r>
          </a:p>
          <a:p>
            <a:pPr marL="0" indent="0" algn="ctr">
              <a:spcBef>
                <a:spcPts val="0"/>
              </a:spcBef>
              <a:buNone/>
            </a:pPr>
            <a:endParaRPr lang="cs-CZ" sz="2400" b="1" i="0" baseline="0" dirty="0"/>
          </a:p>
        </p:txBody>
      </p:sp>
    </p:spTree>
    <p:extLst>
      <p:ext uri="{BB962C8B-B14F-4D97-AF65-F5344CB8AC3E}">
        <p14:creationId xmlns:p14="http://schemas.microsoft.com/office/powerpoint/2010/main" xmlns="" val="26715426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just"/>
            <a:r>
              <a:rPr lang="cs-CZ" dirty="0" smtClean="0"/>
              <a:t>Najděte, co nepatří do ovoce(1 chyba)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2</a:t>
            </a:fld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3856" t="3329" r="25455" b="19786"/>
          <a:stretch/>
        </p:blipFill>
        <p:spPr>
          <a:xfrm>
            <a:off x="9332293" y="2368446"/>
            <a:ext cx="1560776" cy="1938106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flipH="1">
            <a:off x="7427890" y="4559271"/>
            <a:ext cx="2435908" cy="1826931"/>
          </a:xfrm>
          <a:prstGeom prst="rect">
            <a:avLst/>
          </a:prstGeom>
        </p:spPr>
      </p:pic>
      <p:pic>
        <p:nvPicPr>
          <p:cNvPr id="12" name="Picture 2" descr="Brokolice, Zelenina, Zdravá, Potraviny, Dieta, Zelená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6001" r="14131" b="10361"/>
          <a:stretch/>
        </p:blipFill>
        <p:spPr bwMode="auto">
          <a:xfrm rot="15638230">
            <a:off x="5994199" y="2133874"/>
            <a:ext cx="2147837" cy="1821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Obrázek 14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33741" r="47763"/>
          <a:stretch/>
        </p:blipFill>
        <p:spPr>
          <a:xfrm rot="7874609">
            <a:off x="1562039" y="2007803"/>
            <a:ext cx="1989925" cy="1991647"/>
          </a:xfrm>
          <a:prstGeom prst="rect">
            <a:avLst/>
          </a:prstGeom>
        </p:spPr>
      </p:pic>
      <p:pic>
        <p:nvPicPr>
          <p:cNvPr id="16" name="Picture 2" descr="T&amp;rcaron;ešn&amp;ecaron;, Ovoce, Sladký, Lahodný, &amp;Ccaron;ervená, Potraviny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877030" y="3003626"/>
            <a:ext cx="2044071" cy="25651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4" descr="Jahoda, Ovoce, &amp;Ccaron;ervená, Sladký, Zralý, Zahradní Jahody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7760" r="21928"/>
          <a:stretch/>
        </p:blipFill>
        <p:spPr bwMode="auto">
          <a:xfrm>
            <a:off x="1220428" y="4660976"/>
            <a:ext cx="1706719" cy="18835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6763902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Click="0">
        <p:fade/>
      </p:transition>
    </mc:Choice>
    <mc:Fallback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5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59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" fill="hold">
                      <p:stCondLst>
                        <p:cond delay="0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Najděte, </a:t>
            </a:r>
            <a:r>
              <a:rPr lang="cs-CZ" dirty="0" smtClean="0"/>
              <a:t>co nepatří do zeleniny (1 chyba)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3</a:t>
            </a:fld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7035" t="4323" r="6105" b="4823"/>
          <a:stretch/>
        </p:blipFill>
        <p:spPr>
          <a:xfrm>
            <a:off x="4793334" y="3499470"/>
            <a:ext cx="2754392" cy="2007721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7093" r="48488" b="15232"/>
          <a:stretch/>
        </p:blipFill>
        <p:spPr>
          <a:xfrm>
            <a:off x="1341120" y="2117236"/>
            <a:ext cx="1648006" cy="1623826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2616" t="19996" r="17093" b="27334"/>
          <a:stretch/>
        </p:blipFill>
        <p:spPr>
          <a:xfrm>
            <a:off x="3321837" y="1588110"/>
            <a:ext cx="2945561" cy="1469127"/>
          </a:xfrm>
          <a:prstGeom prst="rect">
            <a:avLst/>
          </a:prstGeom>
        </p:spPr>
      </p:pic>
      <p:pic>
        <p:nvPicPr>
          <p:cNvPr id="12" name="Picture 4" descr="Okurka, Plátky, Nakrájený, Nasekané, Prkénko, Deska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2604" t="10980" r="33959" b="7504"/>
          <a:stretch/>
        </p:blipFill>
        <p:spPr bwMode="auto">
          <a:xfrm flipH="1">
            <a:off x="9636410" y="3741062"/>
            <a:ext cx="2428940" cy="2443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Obrázek 10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0826" t="39245" r="51913" b="8900"/>
          <a:stretch/>
        </p:blipFill>
        <p:spPr>
          <a:xfrm>
            <a:off x="8399313" y="2429035"/>
            <a:ext cx="1811487" cy="19328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895623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Click="0">
        <p:fade/>
      </p:transition>
    </mc:Choice>
    <mc:Fallback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5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Co není ovoce ani zelenina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4</a:t>
            </a:fld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0217" t="5188" r="27913" b="8087"/>
          <a:stretch/>
        </p:blipFill>
        <p:spPr>
          <a:xfrm>
            <a:off x="6768500" y="1480935"/>
            <a:ext cx="1542816" cy="1797548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/>
        </p:blipFill>
        <p:spPr>
          <a:xfrm>
            <a:off x="6576552" y="3257752"/>
            <a:ext cx="3746544" cy="2610873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0826" t="39245" r="51913" b="8900"/>
          <a:stretch/>
        </p:blipFill>
        <p:spPr>
          <a:xfrm>
            <a:off x="966781" y="1789367"/>
            <a:ext cx="1747544" cy="1864604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 xmlns="">
                  <a14:imgLayer r:embed="rId7">
                    <a14:imgEffect>
                      <a14:backgroundRemoval t="1782" b="95546" l="2174" r="9545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48000" y="4262511"/>
            <a:ext cx="2107176" cy="1866826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5261" t="24400" r="26870" b="7725"/>
          <a:stretch/>
        </p:blipFill>
        <p:spPr>
          <a:xfrm>
            <a:off x="815468" y="4194261"/>
            <a:ext cx="1898857" cy="1800551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554" t="14674" r="31356" b="11143"/>
          <a:stretch/>
        </p:blipFill>
        <p:spPr>
          <a:xfrm>
            <a:off x="3689150" y="1789367"/>
            <a:ext cx="2359729" cy="20484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32650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Click="0">
        <p:fade/>
      </p:transition>
    </mc:Choice>
    <mc:Fallback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5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6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7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49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" fill="hold">
                      <p:stCondLst>
                        <p:cond delay="0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54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5" fill="hold">
                      <p:stCondLst>
                        <p:cond delay="0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59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" fill="hold">
                      <p:stCondLst>
                        <p:cond delay="0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 cstate="print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14129" y="1200873"/>
            <a:ext cx="9509760" cy="1088136"/>
          </a:xfrm>
        </p:spPr>
        <p:txBody>
          <a:bodyPr/>
          <a:lstStyle/>
          <a:p>
            <a:r>
              <a:rPr lang="cs-CZ" dirty="0" smtClean="0"/>
              <a:t>Hledej zdravé potraviny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5</a:t>
            </a:fld>
            <a:endParaRPr lang="cs-CZ" dirty="0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8113" t="465" r="19779" b="-465"/>
          <a:stretch/>
        </p:blipFill>
        <p:spPr>
          <a:xfrm>
            <a:off x="6312786" y="3483895"/>
            <a:ext cx="2319669" cy="2883338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1870" t="16246" r="16174" b="16735"/>
          <a:stretch/>
        </p:blipFill>
        <p:spPr>
          <a:xfrm>
            <a:off x="8665181" y="3154043"/>
            <a:ext cx="1882831" cy="1355639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7857" t="31000" r="25143" b="27286"/>
          <a:stretch/>
        </p:blipFill>
        <p:spPr>
          <a:xfrm rot="12985989">
            <a:off x="62908" y="2890067"/>
            <a:ext cx="2825703" cy="1319465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0217" t="5188" r="27913" b="8087"/>
          <a:stretch/>
        </p:blipFill>
        <p:spPr>
          <a:xfrm>
            <a:off x="9786627" y="4551895"/>
            <a:ext cx="1542816" cy="1797548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1000" t="9975" r="26739" b="22811"/>
          <a:stretch/>
        </p:blipFill>
        <p:spPr>
          <a:xfrm>
            <a:off x="4012827" y="4018724"/>
            <a:ext cx="1478491" cy="1565193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4342" t="10119" r="14342" b="10249"/>
          <a:stretch/>
        </p:blipFill>
        <p:spPr>
          <a:xfrm rot="1683733">
            <a:off x="967198" y="103560"/>
            <a:ext cx="2521383" cy="2134021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 xmlns="">
                  <a14:imgLayer r:embed="rId11">
                    <a14:imgEffect>
                      <a14:backgroundRemoval t="864" b="97732" l="625" r="99375">
                        <a14:foregroundMark x1="4063" y1="32721" x2="5000" y2="45140"/>
                        <a14:backgroundMark x1="1406" y1="30778" x2="2422" y2="4762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046924" y="611275"/>
            <a:ext cx="2739703" cy="1982004"/>
          </a:xfrm>
          <a:prstGeom prst="rect">
            <a:avLst/>
          </a:prstGeom>
        </p:spPr>
      </p:pic>
      <p:pic>
        <p:nvPicPr>
          <p:cNvPr id="15" name="Picture 2" descr="Candy, Bonbón, Ru&amp;ccaron;n&amp;ecaron; Vyráb&amp;ecaron;né Sladkosti, Lé&amp;ccaron;b&amp;ecaron;"/>
          <p:cNvPicPr>
            <a:picLocks noChangeAspect="1" noChangeArrowheads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6724" t="6375" r="9593" b="5264"/>
          <a:stretch/>
        </p:blipFill>
        <p:spPr bwMode="auto">
          <a:xfrm>
            <a:off x="2531070" y="2567369"/>
            <a:ext cx="2278829" cy="16016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Obrázek 15"/>
          <p:cNvPicPr>
            <a:picLocks noChangeAspect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48125"/>
          <a:stretch/>
        </p:blipFill>
        <p:spPr>
          <a:xfrm>
            <a:off x="536174" y="4791814"/>
            <a:ext cx="2602749" cy="15052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798243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Click="0">
        <p:fade/>
      </p:transition>
    </mc:Choice>
    <mc:Fallback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5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6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7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6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48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70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71" dur="1000" fill="hold"/>
                                        <p:tgtEl>
                                          <p:spTgt spid="1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77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78" dur="1000" fill="hold"/>
                                        <p:tgtEl>
                                          <p:spTgt spid="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79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0" fill="hold">
                      <p:stCondLst>
                        <p:cond delay="0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4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5" dur="1000" fill="hold"/>
                                        <p:tgtEl>
                                          <p:spTgt spid="1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91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2" dur="1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93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4" fill="hold">
                      <p:stCondLst>
                        <p:cond delay="0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98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9" dur="10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00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1" fill="hold">
                      <p:stCondLst>
                        <p:cond delay="0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05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6" dur="1000" fill="hold"/>
                                        <p:tgtEl>
                                          <p:spTgt spid="1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 cstate="print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Vyhledej potraviny, které mají červenou barvu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6</a:t>
            </a:fld>
            <a:endParaRPr lang="cs-CZ" dirty="0"/>
          </a:p>
        </p:txBody>
      </p:sp>
      <p:pic>
        <p:nvPicPr>
          <p:cNvPr id="10" name="Obrázek 9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1000" t="9975" r="26739" b="22811"/>
          <a:stretch/>
        </p:blipFill>
        <p:spPr>
          <a:xfrm>
            <a:off x="6581978" y="2677164"/>
            <a:ext cx="1478491" cy="1565193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0217" t="5188" r="27913" b="8087"/>
          <a:stretch/>
        </p:blipFill>
        <p:spPr>
          <a:xfrm>
            <a:off x="4135957" y="1187681"/>
            <a:ext cx="1542816" cy="1797548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7420" t="13411" r="15803" b="18511"/>
          <a:stretch/>
        </p:blipFill>
        <p:spPr>
          <a:xfrm>
            <a:off x="4115450" y="4374294"/>
            <a:ext cx="1898650" cy="1593850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684789" y="1419569"/>
            <a:ext cx="2666284" cy="2887346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1973" t="13872" r="18355" b="10180"/>
          <a:stretch/>
        </p:blipFill>
        <p:spPr>
          <a:xfrm flipH="1">
            <a:off x="1129941" y="2268247"/>
            <a:ext cx="2385003" cy="1945838"/>
          </a:xfrm>
          <a:prstGeom prst="rect">
            <a:avLst/>
          </a:prstGeom>
        </p:spPr>
      </p:pic>
      <p:pic>
        <p:nvPicPr>
          <p:cNvPr id="17" name="Picture 2" descr="Krevety, Jídlo, Gáza, Stravování, &amp;Ccaron;ervený"/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8287" r="6855"/>
          <a:stretch/>
        </p:blipFill>
        <p:spPr bwMode="auto">
          <a:xfrm>
            <a:off x="361859" y="4872132"/>
            <a:ext cx="2681248" cy="17572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&amp;Ccaron;aj, Citron, Nápoj, Šálek, Relaxace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 xmlns="">
                  <a14:imgLayer r:embed="rId11">
                    <a14:imgEffect>
                      <a14:backgroundRemoval t="4804" b="95907" l="2656" r="9562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896845" y="4419907"/>
            <a:ext cx="2313955" cy="20319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1329040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Click="0">
        <p:fade/>
      </p:transition>
    </mc:Choice>
    <mc:Fallback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5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6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7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0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6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48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6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70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71" dur="1000" fill="hold"/>
                                        <p:tgtEl>
                                          <p:spTgt spid="1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77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78" dur="1000" fill="hold"/>
                                        <p:tgtEl>
                                          <p:spTgt spid="1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79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0" fill="hold">
                      <p:stCondLst>
                        <p:cond delay="0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4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5" dur="1000" fill="hold"/>
                                        <p:tgtEl>
                                          <p:spTgt spid="1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91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2" dur="1000" fill="hold"/>
                                        <p:tgtEl>
                                          <p:spTgt spid="1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 cstate="print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anchor="t"/>
          <a:lstStyle/>
          <a:p>
            <a:r>
              <a:rPr lang="cs-CZ" dirty="0" smtClean="0"/>
              <a:t>Co je zelené?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7</a:t>
            </a:fld>
            <a:endParaRPr lang="cs-CZ" dirty="0"/>
          </a:p>
        </p:txBody>
      </p:sp>
      <p:pic>
        <p:nvPicPr>
          <p:cNvPr id="18" name="Obrázek 17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0" b="91250" l="1563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210800" y="4482633"/>
            <a:ext cx="999744" cy="1428206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504670" y="3988533"/>
            <a:ext cx="2525311" cy="2734685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1799" r="13400"/>
          <a:stretch/>
        </p:blipFill>
        <p:spPr>
          <a:xfrm>
            <a:off x="9243124" y="438912"/>
            <a:ext cx="2627826" cy="2321964"/>
          </a:xfrm>
          <a:prstGeom prst="rect">
            <a:avLst/>
          </a:prstGeom>
        </p:spPr>
      </p:pic>
      <p:pic>
        <p:nvPicPr>
          <p:cNvPr id="22" name="Picture 6" descr="&amp;Ccaron;esnek, Ko&amp;rcaron;ení, V&amp;uring;n&amp;ecaron;, Chu&amp;tcaron;, Potraviny, Zeleniny, Slo&amp;zcaron;ka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0096" t="15489" r="15821" b="29557"/>
          <a:stretch/>
        </p:blipFill>
        <p:spPr bwMode="auto">
          <a:xfrm rot="956507">
            <a:off x="3816055" y="4974381"/>
            <a:ext cx="1433665" cy="15386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Obrázek 2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344901" y="2103172"/>
            <a:ext cx="1963235" cy="1493899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6948" b="6308"/>
          <a:stretch/>
        </p:blipFill>
        <p:spPr>
          <a:xfrm>
            <a:off x="4194902" y="2199745"/>
            <a:ext cx="1901098" cy="2191899"/>
          </a:xfrm>
          <a:prstGeom prst="rect">
            <a:avLst/>
          </a:prstGeom>
        </p:spPr>
      </p:pic>
      <p:pic>
        <p:nvPicPr>
          <p:cNvPr id="23" name="Obrázek 22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2314" t="13873" r="18582" b="5777"/>
          <a:stretch/>
        </p:blipFill>
        <p:spPr>
          <a:xfrm rot="1989389">
            <a:off x="551744" y="4677218"/>
            <a:ext cx="2161193" cy="2153006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12" cstate="print">
            <a:extLst>
              <a:ext uri="{BEBA8EAE-BF5A-486C-A8C5-ECC9F3942E4B}">
                <a14:imgProps xmlns:a14="http://schemas.microsoft.com/office/drawing/2010/main" xmlns="">
                  <a14:imgLayer r:embed="rId13">
                    <a14:imgEffect>
                      <a14:backgroundRemoval t="3304" b="96476" l="1875" r="9843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053296" y="249664"/>
            <a:ext cx="2291605" cy="1625607"/>
          </a:xfrm>
          <a:prstGeom prst="rect">
            <a:avLst/>
          </a:prstGeom>
        </p:spPr>
      </p:pic>
      <p:pic>
        <p:nvPicPr>
          <p:cNvPr id="1028" name="Picture 4" descr="Bobule, Modrá, Bor&amp;uring;vka, Potraviny, &amp;Ccaron;erstvé, Ovoce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BEBA8EAE-BF5A-486C-A8C5-ECC9F3942E4B}">
                <a14:imgProps xmlns:a14="http://schemas.microsoft.com/office/drawing/2010/main" xmlns="">
                  <a14:imgLayer r:embed="rId15">
                    <a14:imgEffect>
                      <a14:backgroundRemoval t="9390" b="93897" l="4219" r="9062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21086" y="3132619"/>
            <a:ext cx="2245285" cy="14945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Obrázek 18"/>
          <p:cNvPicPr>
            <a:picLocks noChangeAspect="1"/>
          </p:cNvPicPr>
          <p:nvPr/>
        </p:nvPicPr>
        <p:blipFill>
          <a:blip r:embed="rId16" cstate="print">
            <a:extLst>
              <a:ext uri="{BEBA8EAE-BF5A-486C-A8C5-ECC9F3942E4B}">
                <a14:imgProps xmlns:a14="http://schemas.microsoft.com/office/drawing/2010/main" xmlns="">
                  <a14:imgLayer r:embed="rId17">
                    <a14:imgEffect>
                      <a14:backgroundRemoval t="4437" b="91468" l="13281" r="89375">
                        <a14:foregroundMark x1="53750" y1="7167" x2="53750" y2="7167"/>
                        <a14:foregroundMark x1="42344" y1="79181" x2="42656" y2="84300"/>
                        <a14:foregroundMark x1="42344" y1="84812" x2="41250" y2="87372"/>
                        <a14:backgroundMark x1="46250" y1="75256" x2="66875" y2="91126"/>
                        <a14:backgroundMark x1="69531" y1="88737" x2="72344" y2="90273"/>
                        <a14:backgroundMark x1="60625" y1="45392" x2="60625" y2="45392"/>
                        <a14:backgroundMark x1="62344" y1="47440" x2="61094" y2="46416"/>
                        <a14:backgroundMark x1="53594" y1="45904" x2="43750" y2="6365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1256793"/>
            <a:ext cx="2226787" cy="20389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093949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Click="0">
        <p:fade/>
      </p:transition>
    </mc:Choice>
    <mc:Fallback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7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1000" fill="hold"/>
                                        <p:tgtEl>
                                          <p:spTgt spid="2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6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4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56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7" dur="1000" fill="hold"/>
                                        <p:tgtEl>
                                          <p:spTgt spid="1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6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2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0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1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79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0" fill="hold">
                      <p:stCondLst>
                        <p:cond delay="0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6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8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1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2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00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1" fill="hold">
                      <p:stCondLst>
                        <p:cond delay="0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6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04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5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2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3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1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121" restart="whenNotActive" fill="hold" evtFilter="cancelBubble" nodeType="interactiveSeq">
                <p:stCondLst>
                  <p:cond evt="onClick" delay="0">
                    <p:tgtEl>
                      <p:spTgt spid="10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2" fill="hold">
                      <p:stCondLst>
                        <p:cond delay="0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26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25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6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3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34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3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3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4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8"/>
                  </p:tgtEl>
                </p:cond>
              </p:nextCondLst>
            </p:seq>
            <p:seq concurrent="1" nextAc="seek">
              <p:cTn id="14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3" fill="hold">
                      <p:stCondLst>
                        <p:cond delay="0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26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4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7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54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55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5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5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6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163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4" fill="hold">
                      <p:stCondLst>
                        <p:cond delay="0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26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67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8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5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76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7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8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8</a:t>
            </a:fld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9526653">
            <a:off x="3744996" y="252938"/>
            <a:ext cx="1961523" cy="2451903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288105">
            <a:off x="8827007" y="1670922"/>
            <a:ext cx="2832341" cy="3283874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20935093" flipH="1">
            <a:off x="7974658" y="4329440"/>
            <a:ext cx="3105022" cy="2251141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341" y="2962275"/>
            <a:ext cx="4318124" cy="3744623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4108" y="123838"/>
            <a:ext cx="3258589" cy="2868603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12067" y="3039774"/>
            <a:ext cx="2445433" cy="3589626"/>
          </a:xfrm>
          <a:prstGeom prst="rect">
            <a:avLst/>
          </a:prstGeom>
        </p:spPr>
      </p:pic>
      <p:pic>
        <p:nvPicPr>
          <p:cNvPr id="1026" name="Picture 2" descr="T&amp;rcaron;ešn&amp;ecaron; A Višn&amp;ecaron;, Potraviny, &amp;Ccaron;erstvé, Sv&amp;ecaron;&amp;zcaron;est, Zdravá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52232" y="364202"/>
            <a:ext cx="2748375" cy="25980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6514445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/>
              <a:t>Použitý zdroj obrázků</a:t>
            </a:r>
            <a:endParaRPr lang="cs-CZ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hlinkClick r:id="rId2"/>
              </a:rPr>
              <a:t>http</a:t>
            </a:r>
            <a:r>
              <a:rPr lang="cs-CZ" dirty="0">
                <a:hlinkClick r:id="rId2"/>
              </a:rPr>
              <a:t>://</a:t>
            </a:r>
            <a:r>
              <a:rPr lang="cs-CZ" dirty="0" smtClean="0">
                <a:hlinkClick r:id="rId2"/>
              </a:rPr>
              <a:t>pixabay.com</a:t>
            </a: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55300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/>
              <a:t>Materiály, pomůcky a technické vybavení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cs-CZ" dirty="0" smtClean="0"/>
              <a:t>Dotyková </a:t>
            </a:r>
            <a:r>
              <a:rPr lang="cs-CZ" dirty="0"/>
              <a:t>obrazovka, připojená k PC</a:t>
            </a:r>
          </a:p>
          <a:p>
            <a:r>
              <a:rPr lang="cs-CZ" dirty="0" smtClean="0"/>
              <a:t>Didaktický </a:t>
            </a:r>
            <a:r>
              <a:rPr lang="cs-CZ" dirty="0"/>
              <a:t>kufřík - KUMUČ </a:t>
            </a:r>
            <a:r>
              <a:rPr lang="cs-CZ" dirty="0" smtClean="0"/>
              <a:t>- Pastelky, barevné kartičky, magnety, modelovací hmota, košíček, lepidlo, nůžky.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10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78014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120" y="1527049"/>
            <a:ext cx="9509760" cy="3838542"/>
          </a:xfrm>
        </p:spPr>
        <p:txBody>
          <a:bodyPr>
            <a:normAutofit lnSpcReduction="10000"/>
          </a:bodyPr>
          <a:lstStyle/>
          <a:p>
            <a:r>
              <a:rPr lang="cs-CZ" dirty="0"/>
              <a:t>dítě se seznámí s dotykovou obrazovkou, seznámí se se základními barvami, ovocem a zeleninou, využijeme třídění, vybarvování, stříhání, modelování</a:t>
            </a:r>
            <a:endParaRPr lang="cs-CZ" b="1" dirty="0" smtClean="0"/>
          </a:p>
          <a:p>
            <a:pPr marL="45720" indent="0">
              <a:buNone/>
            </a:pPr>
            <a:r>
              <a:rPr lang="cs-CZ" b="1" dirty="0" smtClean="0"/>
              <a:t>Očekávání </a:t>
            </a:r>
            <a:r>
              <a:rPr lang="cs-CZ" b="1" dirty="0"/>
              <a:t>a </a:t>
            </a:r>
            <a:r>
              <a:rPr lang="cs-CZ" b="1" dirty="0" smtClean="0"/>
              <a:t>cíle</a:t>
            </a:r>
          </a:p>
          <a:p>
            <a:r>
              <a:rPr lang="cs-CZ" dirty="0" smtClean="0"/>
              <a:t>Dítě pozná ovoce a zeleninu, naučí se třídit</a:t>
            </a:r>
          </a:p>
          <a:p>
            <a:r>
              <a:rPr lang="cs-CZ" dirty="0" smtClean="0"/>
              <a:t>Pozná základní barvy </a:t>
            </a:r>
          </a:p>
          <a:p>
            <a:r>
              <a:rPr lang="cs-CZ" dirty="0" smtClean="0"/>
              <a:t>Umí vybarvit obrázek</a:t>
            </a:r>
          </a:p>
          <a:p>
            <a:r>
              <a:rPr lang="cs-CZ" dirty="0" smtClean="0"/>
              <a:t>Vystřihnout obrázek, nalepit magnet</a:t>
            </a:r>
          </a:p>
          <a:p>
            <a:r>
              <a:rPr lang="cs-CZ" dirty="0" smtClean="0"/>
              <a:t>Umí vymodelovat kuličku, váleček, placičku, tvary ovoce</a:t>
            </a:r>
          </a:p>
          <a:p>
            <a:endParaRPr lang="cs-CZ" dirty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11</a:t>
            </a:fld>
            <a:endParaRPr lang="cs-CZ" dirty="0"/>
          </a:p>
        </p:txBody>
      </p:sp>
      <p:sp>
        <p:nvSpPr>
          <p:cNvPr id="8" name="Nadpis 1"/>
          <p:cNvSpPr>
            <a:spLocks noGrp="1"/>
          </p:cNvSpPr>
          <p:nvPr>
            <p:ph type="title"/>
          </p:nvPr>
        </p:nvSpPr>
        <p:spPr>
          <a:xfrm>
            <a:off x="1341120" y="438912"/>
            <a:ext cx="9509760" cy="1088136"/>
          </a:xfrm>
        </p:spPr>
        <p:txBody>
          <a:bodyPr>
            <a:normAutofit/>
          </a:bodyPr>
          <a:lstStyle/>
          <a:p>
            <a:r>
              <a:rPr lang="cs-CZ" sz="3200" b="1" dirty="0" smtClean="0"/>
              <a:t>Metodický postup</a:t>
            </a:r>
            <a:endParaRPr lang="cs-CZ" sz="3200" b="1" dirty="0"/>
          </a:p>
        </p:txBody>
      </p:sp>
    </p:spTree>
    <p:extLst>
      <p:ext uri="{BB962C8B-B14F-4D97-AF65-F5344CB8AC3E}">
        <p14:creationId xmlns:p14="http://schemas.microsoft.com/office/powerpoint/2010/main" xmlns="" val="16012448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120" y="1527049"/>
            <a:ext cx="9509760" cy="3838542"/>
          </a:xfrm>
        </p:spPr>
        <p:txBody>
          <a:bodyPr>
            <a:normAutofit/>
          </a:bodyPr>
          <a:lstStyle/>
          <a:p>
            <a:r>
              <a:rPr lang="cs-CZ" b="1" dirty="0" smtClean="0"/>
              <a:t>snímek </a:t>
            </a:r>
            <a:r>
              <a:rPr lang="cs-CZ" b="1" dirty="0"/>
              <a:t>č.2 </a:t>
            </a:r>
            <a:r>
              <a:rPr lang="cs-CZ" dirty="0"/>
              <a:t>– pokud dítě </a:t>
            </a:r>
            <a:r>
              <a:rPr lang="cs-CZ" dirty="0" smtClean="0"/>
              <a:t>označí, </a:t>
            </a:r>
            <a:r>
              <a:rPr lang="cs-CZ" dirty="0"/>
              <a:t>co nepatří do </a:t>
            </a:r>
            <a:r>
              <a:rPr lang="cs-CZ" dirty="0" smtClean="0"/>
              <a:t>ovoce - obrázek zmizí</a:t>
            </a:r>
            <a:endParaRPr lang="cs-CZ" b="1" dirty="0" smtClean="0"/>
          </a:p>
          <a:p>
            <a:r>
              <a:rPr lang="cs-CZ" b="1" dirty="0" smtClean="0"/>
              <a:t>snímek </a:t>
            </a:r>
            <a:r>
              <a:rPr lang="cs-CZ" b="1" dirty="0"/>
              <a:t>č.3 </a:t>
            </a:r>
            <a:r>
              <a:rPr lang="cs-CZ" dirty="0" smtClean="0"/>
              <a:t>– pokud </a:t>
            </a:r>
            <a:r>
              <a:rPr lang="cs-CZ" dirty="0"/>
              <a:t>dítě označí </a:t>
            </a:r>
            <a:r>
              <a:rPr lang="cs-CZ" dirty="0" smtClean="0"/>
              <a:t>,co </a:t>
            </a:r>
            <a:r>
              <a:rPr lang="cs-CZ" dirty="0"/>
              <a:t>nepatří do zeleniny – obrázek zmizí </a:t>
            </a:r>
            <a:r>
              <a:rPr lang="cs-CZ" b="1" dirty="0"/>
              <a:t/>
            </a:r>
            <a:br>
              <a:rPr lang="cs-CZ" b="1" dirty="0"/>
            </a:br>
            <a:r>
              <a:rPr lang="cs-CZ" dirty="0"/>
              <a:t>totéž u </a:t>
            </a:r>
            <a:r>
              <a:rPr lang="cs-CZ" dirty="0" smtClean="0"/>
              <a:t>snímků </a:t>
            </a:r>
            <a:r>
              <a:rPr lang="cs-CZ" b="1" dirty="0"/>
              <a:t>č.4</a:t>
            </a:r>
            <a:r>
              <a:rPr lang="cs-CZ" b="1" dirty="0" smtClean="0"/>
              <a:t>, 5, 6 a 7</a:t>
            </a:r>
            <a:r>
              <a:rPr lang="cs-CZ" b="1" dirty="0"/>
              <a:t>, </a:t>
            </a:r>
            <a:endParaRPr lang="cs-CZ" b="1" dirty="0" smtClean="0"/>
          </a:p>
          <a:p>
            <a:r>
              <a:rPr lang="cs-CZ" b="1" dirty="0" smtClean="0"/>
              <a:t>snímek </a:t>
            </a:r>
            <a:r>
              <a:rPr lang="cs-CZ" b="1" dirty="0"/>
              <a:t>č.8 </a:t>
            </a:r>
            <a:r>
              <a:rPr lang="cs-CZ" dirty="0"/>
              <a:t>se nezobrazí při prezentaci, </a:t>
            </a:r>
            <a:r>
              <a:rPr lang="cs-CZ" dirty="0" smtClean="0"/>
              <a:t>je určen k tisku jako pracovní list</a:t>
            </a:r>
            <a:r>
              <a:rPr lang="cs-CZ" b="1" dirty="0"/>
              <a:t/>
            </a:r>
            <a:br>
              <a:rPr lang="cs-CZ" b="1" dirty="0"/>
            </a:br>
            <a:endParaRPr lang="cs-CZ" dirty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12</a:t>
            </a:fld>
            <a:endParaRPr lang="cs-CZ" dirty="0"/>
          </a:p>
        </p:txBody>
      </p:sp>
      <p:sp>
        <p:nvSpPr>
          <p:cNvPr id="8" name="Nadpis 1"/>
          <p:cNvSpPr>
            <a:spLocks noGrp="1"/>
          </p:cNvSpPr>
          <p:nvPr>
            <p:ph type="title"/>
          </p:nvPr>
        </p:nvSpPr>
        <p:spPr>
          <a:xfrm>
            <a:off x="1341120" y="438912"/>
            <a:ext cx="9509760" cy="1088136"/>
          </a:xfrm>
        </p:spPr>
        <p:txBody>
          <a:bodyPr>
            <a:normAutofit/>
          </a:bodyPr>
          <a:lstStyle/>
          <a:p>
            <a:r>
              <a:rPr lang="cs-CZ" sz="3200" b="1" dirty="0"/>
              <a:t>Práce s interaktivním výukovým materiálem</a:t>
            </a:r>
          </a:p>
        </p:txBody>
      </p:sp>
    </p:spTree>
    <p:extLst>
      <p:ext uri="{BB962C8B-B14F-4D97-AF65-F5344CB8AC3E}">
        <p14:creationId xmlns:p14="http://schemas.microsoft.com/office/powerpoint/2010/main" xmlns="" val="41649665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/>
              <a:t>Prvky polytechnické výchovy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Vzdělávací oblast </a:t>
            </a:r>
            <a:r>
              <a:rPr lang="cs-CZ" dirty="0" smtClean="0"/>
              <a:t>-</a:t>
            </a:r>
            <a:r>
              <a:rPr lang="cs-CZ" b="1" dirty="0" smtClean="0"/>
              <a:t> Dítě a jeho tělo (biologická)</a:t>
            </a:r>
            <a:endParaRPr lang="cs-CZ" dirty="0" smtClean="0"/>
          </a:p>
          <a:p>
            <a:r>
              <a:rPr lang="cs-CZ" b="1" dirty="0" smtClean="0"/>
              <a:t>Podoblast – jemná motorika, koordinace ruky a oka</a:t>
            </a:r>
            <a:endParaRPr lang="cs-CZ" dirty="0" smtClean="0"/>
          </a:p>
          <a:p>
            <a:r>
              <a:rPr lang="cs-CZ" b="1" dirty="0" smtClean="0"/>
              <a:t>Dosažené konkretizované výstupy </a:t>
            </a:r>
            <a:r>
              <a:rPr lang="cs-CZ" dirty="0" smtClean="0"/>
              <a:t>– držení tužky, držení nůžek, citlivě ovládat dotykovou obrazovku, modelování, správně lepit</a:t>
            </a:r>
            <a:endParaRPr lang="cs-CZ" dirty="0"/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13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7765058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Projekt CZ.1.07/1.3.00/48.0075 je spolufinancován Evropským sociálním fondem a státním rozpočtem České republiky.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>
                <a:solidFill>
                  <a:prstClr val="black"/>
                </a:solidFill>
              </a:rPr>
              <a:pPr/>
              <a:t>14</a:t>
            </a:fld>
            <a:endParaRPr lang="cs-CZ" dirty="0">
              <a:solidFill>
                <a:prstClr val="black"/>
              </a:solidFill>
            </a:endParaRPr>
          </a:p>
        </p:txBody>
      </p:sp>
      <p:grpSp>
        <p:nvGrpSpPr>
          <p:cNvPr id="5" name="Skupina 4"/>
          <p:cNvGrpSpPr/>
          <p:nvPr/>
        </p:nvGrpSpPr>
        <p:grpSpPr>
          <a:xfrm>
            <a:off x="1921041" y="1087399"/>
            <a:ext cx="7513903" cy="4097665"/>
            <a:chOff x="3057284" y="724271"/>
            <a:chExt cx="4242876" cy="3527549"/>
          </a:xfrm>
        </p:grpSpPr>
        <p:sp>
          <p:nvSpPr>
            <p:cNvPr id="6" name="Volný tvar 5"/>
            <p:cNvSpPr/>
            <p:nvPr/>
          </p:nvSpPr>
          <p:spPr>
            <a:xfrm>
              <a:off x="3057284" y="221659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Vnímat vliv techniky na společnost a přírodu</a:t>
              </a:r>
            </a:p>
          </p:txBody>
        </p:sp>
        <p:sp>
          <p:nvSpPr>
            <p:cNvPr id="10" name="Volný tvar 9"/>
            <p:cNvSpPr/>
            <p:nvPr/>
          </p:nvSpPr>
          <p:spPr>
            <a:xfrm>
              <a:off x="4377271" y="147732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Směrovat 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děti </a:t>
              </a:r>
              <a:r>
                <a:rPr lang="cs-CZ" sz="1600" b="1" dirty="0">
                  <a:solidFill>
                    <a:schemeClr val="tx1"/>
                  </a:solidFill>
                </a:rPr>
                <a:t>k získávání základních pracovních dovedností a návyků</a:t>
              </a:r>
            </a:p>
          </p:txBody>
        </p:sp>
        <p:sp>
          <p:nvSpPr>
            <p:cNvPr id="14" name="Volný tvar 13"/>
            <p:cNvSpPr/>
            <p:nvPr/>
          </p:nvSpPr>
          <p:spPr>
            <a:xfrm>
              <a:off x="3058097" y="753932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 smtClean="0">
                  <a:solidFill>
                    <a:schemeClr val="tx1"/>
                  </a:solidFill>
                </a:rPr>
                <a:t>Chápat </a:t>
              </a:r>
              <a:r>
                <a:rPr lang="cs-CZ" sz="1600" b="1" dirty="0">
                  <a:solidFill>
                    <a:schemeClr val="tx1"/>
                  </a:solidFill>
                </a:rPr>
                <a:t>p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ostavení techniky a technických oborů v životě lidstva jako devízu</a:t>
              </a:r>
              <a:endParaRPr lang="cs-CZ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18" name="Volný tvar 17"/>
            <p:cNvSpPr/>
            <p:nvPr/>
          </p:nvSpPr>
          <p:spPr>
            <a:xfrm>
              <a:off x="5695633" y="724271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Učit děti základním poznatkům o technice</a:t>
              </a:r>
            </a:p>
          </p:txBody>
        </p:sp>
        <p:sp>
          <p:nvSpPr>
            <p:cNvPr id="22" name="Volný tvar 21"/>
            <p:cNvSpPr/>
            <p:nvPr/>
          </p:nvSpPr>
          <p:spPr>
            <a:xfrm>
              <a:off x="5695633" y="2175498"/>
              <a:ext cx="1604527" cy="1441328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Vést děti ke kooperativnímu hodnocení a sebehodnocení</a:t>
              </a:r>
            </a:p>
          </p:txBody>
        </p:sp>
        <p:sp>
          <p:nvSpPr>
            <p:cNvPr id="30" name="Volný tvar 29"/>
            <p:cNvSpPr/>
            <p:nvPr/>
          </p:nvSpPr>
          <p:spPr>
            <a:xfrm>
              <a:off x="4375646" y="2935523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Podpořit rozvoj myšlenkového 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potenciálu dětí</a:t>
              </a:r>
              <a:endParaRPr lang="cs-CZ" sz="1600" b="1" dirty="0">
                <a:solidFill>
                  <a:schemeClr val="tx1"/>
                </a:solidFill>
              </a:endParaRPr>
            </a:p>
          </p:txBody>
        </p:sp>
      </p:grpSp>
      <p:sp>
        <p:nvSpPr>
          <p:cNvPr id="34" name="TextovéPole 33"/>
          <p:cNvSpPr txBox="1"/>
          <p:nvPr/>
        </p:nvSpPr>
        <p:spPr>
          <a:xfrm>
            <a:off x="3333470" y="394396"/>
            <a:ext cx="45637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Cíle polytechnické výchovy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xmlns="" val="19156042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heer Green 16x9">
  <a:themeElements>
    <a:clrScheme name="Žlutá">
      <a:dk1>
        <a:sysClr val="windowText" lastClr="000000"/>
      </a:dk1>
      <a:lt1>
        <a:sysClr val="window" lastClr="FFFFFF"/>
      </a:lt1>
      <a:dk2>
        <a:srgbClr val="39302A"/>
      </a:dk2>
      <a:lt2>
        <a:srgbClr val="E5DEDB"/>
      </a:lt2>
      <a:accent1>
        <a:srgbClr val="FFCA08"/>
      </a:accent1>
      <a:accent2>
        <a:srgbClr val="F8931D"/>
      </a:accent2>
      <a:accent3>
        <a:srgbClr val="CE8D3E"/>
      </a:accent3>
      <a:accent4>
        <a:srgbClr val="EC7016"/>
      </a:accent4>
      <a:accent5>
        <a:srgbClr val="E64823"/>
      </a:accent5>
      <a:accent6>
        <a:srgbClr val="9C6A6A"/>
      </a:accent6>
      <a:hlink>
        <a:srgbClr val="2998E3"/>
      </a:hlink>
      <a:folHlink>
        <a:srgbClr val="7F723D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48-PPTvzor.potx" id="{BEAA49EE-7AE4-44BA-8526-6F4ED2428C66}" vid="{21787010-6216-4E42-AF3D-8126B149DC11}"/>
    </a:ext>
  </a:extLst>
</a:theme>
</file>

<file path=ppt/theme/theme2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204C4809-32CE-4D76-8837-BF87A221E81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48-PPTvzor</Template>
  <TotalTime>0</TotalTime>
  <Words>318</Words>
  <Application>Microsoft Office PowerPoint</Application>
  <PresentationFormat>Vlastní</PresentationFormat>
  <Paragraphs>55</Paragraphs>
  <Slides>14</Slides>
  <Notes>1</Notes>
  <HiddenSlides>1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Sheer Green 16x9</vt:lpstr>
      <vt:lpstr>PODZIM V ZAHRÁDCE</vt:lpstr>
      <vt:lpstr>Najděte, co nepatří do ovoce(1 chyba)</vt:lpstr>
      <vt:lpstr>Najděte, co nepatří do zeleniny (1 chyba)</vt:lpstr>
      <vt:lpstr>Co není ovoce ani zelenina</vt:lpstr>
      <vt:lpstr>Hledej zdravé potraviny</vt:lpstr>
      <vt:lpstr>Vyhledej potraviny, které mají červenou barvu</vt:lpstr>
      <vt:lpstr>Co je zelené?</vt:lpstr>
      <vt:lpstr>Snímek 8</vt:lpstr>
      <vt:lpstr>Použitý zdroj obrázků</vt:lpstr>
      <vt:lpstr>Materiály, pomůcky a technické vybavení</vt:lpstr>
      <vt:lpstr>Metodický postup</vt:lpstr>
      <vt:lpstr>Práce s interaktivním výukovým materiálem</vt:lpstr>
      <vt:lpstr>Prvky polytechnické výchovy</vt:lpstr>
      <vt:lpstr>Snímek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2014-08-05T12:38:58Z</dcterms:created>
  <dcterms:modified xsi:type="dcterms:W3CDTF">2015-06-13T14:46:56Z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TC029208979991</vt:lpwstr>
  </property>
</Properties>
</file>