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310" r:id="rId5"/>
    <p:sldId id="326" r:id="rId6"/>
    <p:sldId id="325" r:id="rId7"/>
    <p:sldId id="332" r:id="rId8"/>
    <p:sldId id="333" r:id="rId9"/>
    <p:sldId id="334" r:id="rId10"/>
    <p:sldId id="335" r:id="rId11"/>
    <p:sldId id="336" r:id="rId12"/>
    <p:sldId id="337" r:id="rId13"/>
    <p:sldId id="338" r:id="rId14"/>
    <p:sldId id="339" r:id="rId15"/>
    <p:sldId id="340" r:id="rId16"/>
    <p:sldId id="341" r:id="rId17"/>
    <p:sldId id="342" r:id="rId18"/>
    <p:sldId id="343" r:id="rId19"/>
    <p:sldId id="344" r:id="rId20"/>
    <p:sldId id="345" r:id="rId2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78" d="100"/>
          <a:sy n="78" d="100"/>
        </p:scale>
        <p:origin x="-90" y="-34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019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3930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6872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 smtClean="0"/>
              <a:t>České mince a bankovky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 smtClean="0"/>
              <a:t>Autor:Mgr. Jitka Kadlecová</a:t>
            </a:r>
            <a:endParaRPr lang="cs-CZ" dirty="0"/>
          </a:p>
          <a:p>
            <a:pPr algn="l"/>
            <a:r>
              <a:rPr lang="cs-CZ" dirty="0"/>
              <a:t>Předmět</a:t>
            </a:r>
            <a:r>
              <a:rPr lang="cs-CZ" dirty="0" smtClean="0"/>
              <a:t>: Občanská nauka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 smtClean="0"/>
              <a:t>Prezentace České mince </a:t>
            </a:r>
            <a:r>
              <a:rPr lang="cs-CZ" smtClean="0"/>
              <a:t>a bankovky </a:t>
            </a:r>
            <a:r>
              <a:rPr lang="cs-CZ" smtClean="0">
                <a:latin typeface="Calibri"/>
                <a:cs typeface="Arial" charset="0"/>
              </a:rPr>
              <a:t>slouží </a:t>
            </a:r>
            <a:r>
              <a:rPr lang="cs-CZ" dirty="0" smtClean="0">
                <a:latin typeface="Calibri"/>
                <a:cs typeface="Arial" charset="0"/>
              </a:rPr>
              <a:t>k opakování učiva Peníze v Občanské nauce 6. třídy, je možné ji využít při výuce Finanční gramotnosti v nižších ročnících.</a:t>
            </a:r>
          </a:p>
          <a:p>
            <a:pPr algn="l"/>
            <a:endParaRPr lang="cs-CZ" dirty="0" smtClean="0">
              <a:latin typeface="Calibri"/>
              <a:cs typeface="Arial" charset="0"/>
            </a:endParaRPr>
          </a:p>
          <a:p>
            <a:pPr algn="l"/>
            <a:r>
              <a:rPr lang="cs-CZ" dirty="0" smtClean="0">
                <a:latin typeface="Calibri"/>
                <a:cs typeface="Arial" charset="0"/>
              </a:rPr>
              <a:t>Systematizuje a upevňuje poznatky žáků z praxe. </a:t>
            </a:r>
          </a:p>
          <a:p>
            <a:pPr algn="l"/>
            <a:r>
              <a:rPr lang="cs-CZ" dirty="0" smtClean="0">
                <a:latin typeface="Calibri"/>
                <a:cs typeface="Arial" charset="0"/>
              </a:rPr>
              <a:t> </a:t>
            </a:r>
            <a:endParaRPr lang="cs-CZ" dirty="0">
              <a:latin typeface="Calibri"/>
              <a:cs typeface="Arial" charset="0"/>
            </a:endParaRP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- prezentace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Orientace v českých mincích a bankovkách</a:t>
            </a:r>
          </a:p>
          <a:p>
            <a:pPr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rubové straně mince je královská koruna.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4338" name="Picture 2" descr="https://www.cnb.cz/miranda2/export/sites/www.cnb.cz/cs/platidla/mince/galerie_obrazku/mince_1cz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078" y="2499742"/>
            <a:ext cx="2184970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Dvoukoruna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7595"/>
            <a:ext cx="8229600" cy="810090"/>
          </a:xfrm>
        </p:spPr>
        <p:txBody>
          <a:bodyPr/>
          <a:lstStyle/>
          <a:p>
            <a:r>
              <a:rPr lang="cs-CZ" dirty="0" smtClean="0"/>
              <a:t>Na minci je gombík (knoflík) z období Velké Moravy.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3314" name="Picture 2" descr="2 Kč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995686"/>
            <a:ext cx="3333750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Pětikoruna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minci je Karlův most. </a:t>
            </a:r>
            <a:endParaRPr lang="cs-CZ" dirty="0"/>
          </a:p>
        </p:txBody>
      </p:sp>
      <p:pic>
        <p:nvPicPr>
          <p:cNvPr id="12290" name="Picture 2" descr="5 Kč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15666"/>
            <a:ext cx="3333750" cy="1404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Desetikoruna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minci je Petrov v Brně. </a:t>
            </a:r>
          </a:p>
          <a:p>
            <a:endParaRPr lang="cs-CZ" dirty="0"/>
          </a:p>
        </p:txBody>
      </p:sp>
      <p:pic>
        <p:nvPicPr>
          <p:cNvPr id="11266" name="Picture 2" descr="10 Kč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923678"/>
            <a:ext cx="3333750" cy="1571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Dvacetikoruna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minci je jezdecká socha sv. Václava. </a:t>
            </a:r>
            <a:endParaRPr lang="cs-CZ" dirty="0"/>
          </a:p>
        </p:txBody>
      </p:sp>
      <p:pic>
        <p:nvPicPr>
          <p:cNvPr id="10242" name="Picture 2" descr="20 Kč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067694"/>
            <a:ext cx="3333750" cy="1571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Padesátikoruna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minci je typický pohled na Prahu a Pražský hrad .</a:t>
            </a:r>
            <a:endParaRPr lang="cs-CZ" dirty="0"/>
          </a:p>
        </p:txBody>
      </p:sp>
      <p:pic>
        <p:nvPicPr>
          <p:cNvPr id="9218" name="Picture 2" descr="50 Kč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067694"/>
            <a:ext cx="3333750" cy="1571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bankovce je obrázek Karla IV.</a:t>
            </a:r>
            <a:endParaRPr lang="cs-CZ" dirty="0"/>
          </a:p>
        </p:txBody>
      </p:sp>
      <p:pic>
        <p:nvPicPr>
          <p:cNvPr id="8194" name="Picture 2" descr="100 Kč - lí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977684"/>
            <a:ext cx="5531664" cy="2034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Dvousetkoruna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bankovce je obrázek Jana Amose Komenského</a:t>
            </a:r>
            <a:endParaRPr lang="cs-CZ" dirty="0"/>
          </a:p>
        </p:txBody>
      </p:sp>
      <p:pic>
        <p:nvPicPr>
          <p:cNvPr id="7170" name="Picture 2" descr="200 Kč - lí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3" y="2355726"/>
            <a:ext cx="4244679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Pětisetkoruna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bankovce je vyobrazena Božena Němcová. </a:t>
            </a:r>
            <a:endParaRPr lang="cs-CZ" dirty="0"/>
          </a:p>
        </p:txBody>
      </p:sp>
      <p:pic>
        <p:nvPicPr>
          <p:cNvPr id="6146" name="Picture 2" descr="500 Kč - lí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283718"/>
            <a:ext cx="4138562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Tisícikoruna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bankovce je František Palacký.</a:t>
            </a:r>
          </a:p>
          <a:p>
            <a:endParaRPr lang="cs-CZ" dirty="0"/>
          </a:p>
        </p:txBody>
      </p:sp>
      <p:pic>
        <p:nvPicPr>
          <p:cNvPr id="5122" name="Picture 2" descr="1000 Kč - lí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283718"/>
            <a:ext cx="3717884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Dvoutisícikoruna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bankovce je operní pěvkyně Ema </a:t>
            </a:r>
            <a:r>
              <a:rPr lang="cs-CZ" dirty="0" err="1" smtClean="0"/>
              <a:t>Destinová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2000 Kč - lí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11710"/>
            <a:ext cx="4361692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Pětitisícikoruna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nejvyšší české bankovce je Tomáš </a:t>
            </a:r>
            <a:r>
              <a:rPr lang="cs-CZ" dirty="0" err="1" smtClean="0"/>
              <a:t>Garrigue</a:t>
            </a:r>
            <a:r>
              <a:rPr lang="cs-CZ" dirty="0" smtClean="0"/>
              <a:t> Masaryk </a:t>
            </a:r>
            <a:endParaRPr lang="cs-CZ" dirty="0"/>
          </a:p>
        </p:txBody>
      </p:sp>
      <p:pic>
        <p:nvPicPr>
          <p:cNvPr id="3074" name="Picture 2" descr="5000 Kč - lí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499742"/>
            <a:ext cx="4157038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Zkus sečíst </a:t>
            </a:r>
            <a:r>
              <a:rPr lang="cs-CZ" smtClean="0"/>
              <a:t>hodnotu všech </a:t>
            </a:r>
            <a:r>
              <a:rPr lang="cs-CZ" dirty="0" smtClean="0"/>
              <a:t>českých mincí </a:t>
            </a:r>
            <a:r>
              <a:rPr lang="cs-CZ" smtClean="0"/>
              <a:t>a bankovek?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https://www.cnb.cz/cs/platidla/mince/mince_1czk.html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https://www.cnb.cz/cs/platidla/mince/mince_2czk.html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https://www.cnb.cz/cs/platidla/mince/mince_5czk.html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https://www.cnb.cz/cs/platidla/mince/mince_10czk.html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https://www.cnb.cz/cs/platidla/mince/mince_20czk.html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</a:t>
            </a:r>
            <a:r>
              <a:rPr lang="cs-CZ" smtClean="0"/>
              <a:t>Dostupné z: </a:t>
            </a:r>
            <a:r>
              <a:rPr lang="cs-CZ" i="1" smtClean="0"/>
              <a:t>https://www.cnb.cz/cs/platidla/mince/mince_50czk.html</a:t>
            </a:r>
            <a:endParaRPr lang="cs-CZ" i="1" dirty="0" smtClean="0"/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https://www.cnb.cz/cs/platidla/bankovky/100_kc.html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https://www.cnb.cz/cs/platidla/bankovky/200_kc.html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https://www.cnb.cz/cs/platidla/bankovky/500_kc.html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https://www.cnb.cz/cs/platidla/bankovky/1000_kc.html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https://www.cnb.cz/cs/platidla/bankovky/2000_kc.html</a:t>
            </a:r>
          </a:p>
          <a:p>
            <a:r>
              <a:rPr lang="cs-CZ" dirty="0" smtClean="0"/>
              <a:t>Česká národní banka. </a:t>
            </a:r>
            <a:r>
              <a:rPr lang="cs-CZ" i="1" dirty="0" smtClean="0"/>
              <a:t>CNB. </a:t>
            </a:r>
            <a:r>
              <a:rPr lang="cs-CZ" dirty="0" smtClean="0"/>
              <a:t>[online]. 3.5.2015 [cit. 2015-05-03]. Dostupné z: </a:t>
            </a:r>
            <a:r>
              <a:rPr lang="cs-CZ" i="1" dirty="0" smtClean="0"/>
              <a:t>https://www.cnb.cz/cs/platidla/bankovky/5000_kc.html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0" ma:contentTypeDescription="Vytvoří nový dokument" ma:contentTypeScope="" ma:versionID="c595f31579ce8860be1516fe27b6c3e9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7ec98b5e5f0a4b7642889d0769727886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5E8B621-FD6E-4287-8FC2-092A952608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221</Words>
  <Application>Microsoft Office PowerPoint</Application>
  <PresentationFormat>Předvádění na obrazovce (16:9)</PresentationFormat>
  <Paragraphs>65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boxed_powerpoint_16x9_2012-08</vt:lpstr>
      <vt:lpstr>  Dotkněte se inovací CZ.1.07/1.3.00/51.0024  </vt:lpstr>
      <vt:lpstr>Snímek 2</vt:lpstr>
      <vt:lpstr>Metodický pokyn</vt:lpstr>
      <vt:lpstr>Koruna</vt:lpstr>
      <vt:lpstr>Dvoukoruna</vt:lpstr>
      <vt:lpstr>Pětikoruna</vt:lpstr>
      <vt:lpstr>Desetikoruna</vt:lpstr>
      <vt:lpstr>Dvacetikoruna</vt:lpstr>
      <vt:lpstr>Padesátikoruna</vt:lpstr>
      <vt:lpstr>Stokoruna</vt:lpstr>
      <vt:lpstr>Dvousetkoruna</vt:lpstr>
      <vt:lpstr>Pětisetkoruna</vt:lpstr>
      <vt:lpstr>Tisícikoruna</vt:lpstr>
      <vt:lpstr>Dvoutisícikoruna</vt:lpstr>
      <vt:lpstr>Pětitisícikoruna</vt:lpstr>
      <vt:lpstr>Zkus sečíst hodnotu všech českých mincí a bankovek?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HP</cp:lastModifiedBy>
  <cp:revision>28</cp:revision>
  <dcterms:created xsi:type="dcterms:W3CDTF">2014-10-07T08:27:59Z</dcterms:created>
  <dcterms:modified xsi:type="dcterms:W3CDTF">2015-05-03T08:36:26Z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