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4" r:id="rId8"/>
    <p:sldId id="327" r:id="rId9"/>
    <p:sldId id="328" r:id="rId10"/>
    <p:sldId id="329" r:id="rId11"/>
    <p:sldId id="330" r:id="rId12"/>
    <p:sldId id="331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10" d="100"/>
          <a:sy n="110" d="100"/>
        </p:scale>
        <p:origin x="-72" y="-45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957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4858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2127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9575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795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6624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yusa.cz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USA - </a:t>
            </a:r>
          </a:p>
          <a:p>
            <a:r>
              <a:rPr lang="cs-CZ" sz="3600" b="1" dirty="0" smtClean="0"/>
              <a:t>Spojené státy americké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Pavel Macek</a:t>
            </a:r>
          </a:p>
          <a:p>
            <a:pPr algn="l"/>
            <a:r>
              <a:rPr lang="cs-CZ" dirty="0"/>
              <a:t>Předmět: Zeměpis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      </a:t>
            </a:r>
            <a:r>
              <a:rPr lang="cs-CZ" sz="1900" dirty="0">
                <a:ea typeface="Times New Roman" pitchFamily="18" charset="0"/>
                <a:cs typeface="Arial" pitchFamily="34" charset="0"/>
              </a:rPr>
              <a:t>Materiál doplňuje a zkvalitňuje výuku  zeměpisu na základní škole.</a:t>
            </a:r>
            <a:endParaRPr lang="cs-CZ" sz="1900" dirty="0">
              <a:cs typeface="Arial" pitchFamily="34" charset="0"/>
            </a:endParaRP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900" dirty="0">
                <a:ea typeface="Times New Roman" pitchFamily="18" charset="0"/>
                <a:cs typeface="Arial" pitchFamily="34" charset="0"/>
              </a:rPr>
              <a:t>                      Nejlépe využijeme tento materiál v rámci nového celku Amerika.</a:t>
            </a:r>
            <a:endParaRPr lang="cs-CZ" sz="1900" dirty="0">
              <a:cs typeface="Arial" pitchFamily="34" charset="0"/>
            </a:endParaRP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900" dirty="0">
                <a:ea typeface="Times New Roman" pitchFamily="18" charset="0"/>
                <a:cs typeface="Arial" pitchFamily="34" charset="0"/>
              </a:rPr>
              <a:t>                      Může být použit také jako učební materiál k opakování zeměpisných znalostí.</a:t>
            </a:r>
            <a:endParaRPr lang="cs-CZ" sz="1900" dirty="0">
              <a:cs typeface="Arial" pitchFamily="34" charset="0"/>
            </a:endParaRPr>
          </a:p>
          <a:p>
            <a:pPr algn="l"/>
            <a:r>
              <a:rPr lang="cs-CZ" sz="1900" dirty="0">
                <a:ea typeface="Times New Roman" pitchFamily="18" charset="0"/>
                <a:cs typeface="Arial" pitchFamily="34" charset="0"/>
              </a:rPr>
              <a:t>                      Cílem aktivity je zvýšit kvalitu výuky zaměřené na rozvoj zeměpisné a ICT gramotnosti.</a:t>
            </a:r>
          </a:p>
          <a:p>
            <a:pPr algn="l"/>
            <a:r>
              <a:rPr lang="cs-CZ" sz="1900" dirty="0">
                <a:ea typeface="Times New Roman" pitchFamily="18" charset="0"/>
                <a:cs typeface="Arial" pitchFamily="34" charset="0"/>
              </a:rPr>
              <a:t>                      Dotyková zařízení  využijeme k vyhledávání měst a států USA.</a:t>
            </a:r>
            <a:endParaRPr lang="cs-CZ" sz="1900" dirty="0">
              <a:cs typeface="Arial" pitchFamily="34" charset="0"/>
            </a:endParaRP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900" dirty="0">
                <a:ea typeface="Times New Roman" pitchFamily="18" charset="0"/>
                <a:cs typeface="Arial" pitchFamily="34" charset="0"/>
              </a:rPr>
              <a:t>                      Cílovou skupinou jsou žáci sedmého ročníku. </a:t>
            </a: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900" dirty="0">
                <a:ea typeface="Times New Roman" pitchFamily="18" charset="0"/>
                <a:cs typeface="Arial" pitchFamily="34" charset="0"/>
              </a:rPr>
              <a:t>                      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 - dotyková zařízení využijeme k vyhledání významných měst a pojmenování států USA.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Didaktická příprava  </a:t>
            </a:r>
            <a:r>
              <a:rPr lang="cs-CZ" sz="1800" i="1" dirty="0">
                <a:latin typeface="Calibri" charset="0"/>
                <a:hlinkClick r:id="rId3"/>
              </a:rPr>
              <a:t>http://www.statyusa.cz</a:t>
            </a:r>
            <a:r>
              <a:rPr lang="cs-CZ" sz="1800" i="1" dirty="0">
                <a:latin typeface="Calibri" charset="0"/>
              </a:rPr>
              <a:t>, http://www.statnivlajky.cz</a:t>
            </a:r>
            <a:endParaRPr lang="cs-CZ" sz="1800" i="1" dirty="0">
              <a:latin typeface="Calibri" charset="0"/>
              <a:hlinkClick r:id="rId3"/>
            </a:endParaRPr>
          </a:p>
          <a:p>
            <a:pPr algn="just"/>
            <a:r>
              <a:rPr lang="cs-CZ" sz="1800" dirty="0"/>
              <a:t>Očekávání a cíle - </a:t>
            </a:r>
            <a:r>
              <a:rPr lang="cs-CZ" sz="1800" dirty="0">
                <a:ea typeface="Times New Roman" pitchFamily="18" charset="0"/>
                <a:cs typeface="Arial" pitchFamily="34" charset="0"/>
              </a:rPr>
              <a:t>Cílem aktivity je zvýšit kvalitu výuky zaměřené na rozvoj   		zeměpisné gramotnosti a porozumění ovládání dotykových zařízení.</a:t>
            </a:r>
            <a:endParaRPr lang="cs-CZ" sz="1800" dirty="0"/>
          </a:p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it-IT" sz="1600" dirty="0" smtClean="0"/>
              <a:t>Braun</a:t>
            </a:r>
            <a:r>
              <a:rPr lang="it-IT" sz="1600" dirty="0"/>
              <a:t>, R.; et al. Amerika. ; Scientia, spol. s. r. o.: Praha, 2002; pp 18–20. </a:t>
            </a:r>
            <a:endParaRPr lang="cs-CZ" sz="1600" dirty="0">
              <a:ea typeface="Times New Roman" pitchFamily="18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491630"/>
            <a:ext cx="6103633" cy="277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044029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419622"/>
            <a:ext cx="5112568" cy="2856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89844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 – Spojené státy americké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endParaRPr lang="cs-CZ" sz="1800" b="1" dirty="0">
              <a:latin typeface="Arial" pitchFamily="34" charset="0"/>
              <a:ea typeface="Times New Roman" pitchFamily="18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sz="1800" b="1" dirty="0">
                <a:latin typeface="Arial" pitchFamily="34" charset="0"/>
                <a:ea typeface="Times New Roman" pitchFamily="18" charset="0"/>
              </a:rPr>
              <a:t>                                   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Arial" pitchFamily="34" charset="0"/>
                <a:ea typeface="Times New Roman" pitchFamily="18" charset="0"/>
              </a:rPr>
              <a:t>  USA = federativní stát, tvořený 50. státy (+ Aljaška a Havajské ostrovy)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Arial" pitchFamily="34" charset="0"/>
                <a:ea typeface="Times New Roman" pitchFamily="18" charset="0"/>
              </a:rPr>
              <a:t> 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každý stát má vlastní ústavu a vládu v čele s guvernérem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federální vládu jmenuje a řídí prezident 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hl. m.: W……… (D.C.) – sídlo prezidenta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nejlidnatější stát světa </a:t>
            </a:r>
            <a:r>
              <a:rPr lang="cs-CZ" b="1" dirty="0">
                <a:latin typeface="Arial" pitchFamily="34" charset="0"/>
                <a:ea typeface="Times New Roman" pitchFamily="18" charset="0"/>
              </a:rPr>
              <a:t>(280 mil. obyv.)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rozlohou 4. největší stát světa </a:t>
            </a:r>
            <a:r>
              <a:rPr lang="cs-CZ" b="1" dirty="0">
                <a:latin typeface="Arial" pitchFamily="34" charset="0"/>
                <a:ea typeface="Times New Roman" pitchFamily="18" charset="0"/>
              </a:rPr>
              <a:t>(9,37 mil. km</a:t>
            </a:r>
            <a:r>
              <a:rPr lang="cs-CZ" b="1" baseline="30000" dirty="0">
                <a:latin typeface="Arial" pitchFamily="34" charset="0"/>
                <a:ea typeface="Times New Roman" pitchFamily="18" charset="0"/>
              </a:rPr>
              <a:t>2</a:t>
            </a:r>
            <a:r>
              <a:rPr lang="cs-CZ" b="1" dirty="0">
                <a:latin typeface="Arial" pitchFamily="34" charset="0"/>
                <a:ea typeface="Times New Roman" pitchFamily="18" charset="0"/>
              </a:rPr>
              <a:t>)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endParaRPr lang="cs-CZ" b="1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Arial" pitchFamily="34" charset="0"/>
                <a:ea typeface="Times New Roman" pitchFamily="18" charset="0"/>
              </a:rPr>
              <a:t>Průmysl: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je soustředěn do tzv. </a:t>
            </a:r>
            <a:r>
              <a:rPr lang="cs-CZ" b="1" dirty="0">
                <a:latin typeface="Arial" pitchFamily="34" charset="0"/>
                <a:ea typeface="Times New Roman" pitchFamily="18" charset="0"/>
              </a:rPr>
              <a:t>„průmyslového pásu“ na SV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(od měst Boston a Baltimore podél Velkých jezer až k Chicagu)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průmysl: strojírenský, hutnický, raketová a kosmická technika, 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elektrotechnika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, chemický</a:t>
            </a:r>
            <a:r>
              <a:rPr lang="cs-CZ" dirty="0">
                <a:latin typeface="Arial" pitchFamily="34" charset="0"/>
                <a:ea typeface="Times New Roman" pitchFamily="18" charset="0"/>
              </a:rPr>
              <a:t>, potravinářský, textilní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endParaRPr lang="cs-CZ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Arial" pitchFamily="34" charset="0"/>
                <a:ea typeface="Times New Roman" pitchFamily="18" charset="0"/>
              </a:rPr>
              <a:t>Nerostné suroviny:</a:t>
            </a:r>
            <a:endParaRPr lang="cs-CZ" sz="1400" dirty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ropa a zemní plyn (Mexický záliv), černé uhlí, železná ruda, kamenná sůl</a:t>
            </a:r>
            <a:endParaRPr lang="cs-CZ" sz="3600" dirty="0">
              <a:latin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0763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kukuřice tzv. </a:t>
            </a: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„kukuřičný pás“</a:t>
            </a: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 – od Velkých jezer až k Mexickém zálivu,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bavlna, sója, tabák, rýže, pšenice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velké dobytkářské farmy „ranče“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veškeré přebytky se vyváží! = vysoká mechanizace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Doprava: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ohromný rozvoj silniční (osobní), železniční (nákladní), letecké a potrubní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Obyvatelstvo: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3 hlavní oblasti koncentrace: </a:t>
            </a: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Atlantské pobřeží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                                                    jezerní oblasti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                                                    Tichomořské pobřeží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endParaRPr lang="cs-CZ" b="1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b="1" dirty="0">
                <a:latin typeface="Calibri" panose="020F0502020204030204" pitchFamily="34" charset="0"/>
                <a:ea typeface="Times New Roman" pitchFamily="18" charset="0"/>
              </a:rPr>
              <a:t>Města: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Baltimore        Boston          Chicago         Los Angeles            Pittsburgh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Cleveland        Detroit          San Diego     Seattle                     Houston</a:t>
            </a:r>
            <a:endParaRPr lang="cs-CZ" sz="1400" dirty="0">
              <a:latin typeface="Calibri" panose="020F050202020403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228600" algn="l"/>
              </a:tabLst>
            </a:pPr>
            <a:r>
              <a:rPr lang="cs-CZ" dirty="0">
                <a:latin typeface="Calibri" panose="020F0502020204030204" pitchFamily="34" charset="0"/>
                <a:ea typeface="Times New Roman" pitchFamily="18" charset="0"/>
              </a:rPr>
              <a:t>New York       Philadelphia  Dallas           New Orleans           San Francisco </a:t>
            </a:r>
            <a:endParaRPr lang="cs-CZ" sz="1400" dirty="0">
              <a:latin typeface="Calibri" panose="020F0502020204030204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503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>
                <a:latin typeface="Arial" pitchFamily="34" charset="0"/>
                <a:ea typeface="Times New Roman" pitchFamily="18" charset="0"/>
              </a:rPr>
              <a:t/>
            </a:r>
            <a:br>
              <a:rPr lang="cs-CZ" dirty="0">
                <a:latin typeface="Arial" pitchFamily="34" charset="0"/>
                <a:ea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lvl="0" indent="0" algn="just" fontAlgn="base">
              <a:spcBef>
                <a:spcPct val="0"/>
              </a:spcBef>
              <a:spcAft>
                <a:spcPct val="0"/>
              </a:spcAft>
              <a:buNone/>
            </a:pPr>
            <a:endParaRPr lang="cs-CZ" sz="1400" dirty="0">
              <a:latin typeface="Arial" pitchFamily="34" charset="0"/>
              <a:ea typeface="Times New Roman" pitchFamily="18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Arial" pitchFamily="34" charset="0"/>
                <a:ea typeface="Times New Roman" pitchFamily="18" charset="0"/>
              </a:rPr>
              <a:t>Doplňte chybějící geografické pojmy:</a:t>
            </a:r>
            <a:br>
              <a:rPr lang="cs-CZ" dirty="0">
                <a:latin typeface="Arial" pitchFamily="34" charset="0"/>
                <a:ea typeface="Times New Roman" pitchFamily="18" charset="0"/>
              </a:rPr>
            </a:br>
            <a:endParaRPr lang="cs-CZ" dirty="0">
              <a:latin typeface="Arial" pitchFamily="34" charset="0"/>
              <a:ea typeface="Times New Roman" pitchFamily="18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endParaRPr lang="cs-CZ" dirty="0">
              <a:latin typeface="+mj-lt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endParaRPr lang="cs-CZ" sz="1400" dirty="0">
              <a:latin typeface="+mj-lt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cs typeface="Times New Roman" pitchFamily="18" charset="0"/>
              </a:rPr>
              <a:t>A:  Brazilská ……….                          La Plata ………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ea typeface="Times New Roman" pitchFamily="18" charset="0"/>
              </a:rPr>
              <a:t>      Amazonská …….                     Sv. Jiří ………</a:t>
            </a:r>
            <a:endParaRPr lang="cs-CZ" sz="1400" dirty="0">
              <a:latin typeface="+mj-lt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ea typeface="Times New Roman" pitchFamily="18" charset="0"/>
              </a:rPr>
              <a:t>     Orinoko ………..                       Galapágy …….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1400" dirty="0">
              <a:latin typeface="+mj-lt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>
              <a:latin typeface="+mj-lt"/>
              <a:ea typeface="Times New Roman" pitchFamily="18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ea typeface="Times New Roman" pitchFamily="18" charset="0"/>
              </a:rPr>
              <a:t>Doplň chybějící geografické pojmy: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>
              <a:latin typeface="+mj-lt"/>
              <a:ea typeface="Times New Roman" pitchFamily="18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1400" dirty="0">
              <a:latin typeface="+mj-lt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ea typeface="Times New Roman" pitchFamily="18" charset="0"/>
              </a:rPr>
              <a:t>B:  Sv. Matouše …….                    Guyanská ……….               </a:t>
            </a:r>
            <a:endParaRPr lang="cs-CZ" sz="1400" dirty="0">
              <a:latin typeface="+mj-lt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ea typeface="Times New Roman" pitchFamily="18" charset="0"/>
              </a:rPr>
              <a:t>      </a:t>
            </a:r>
            <a:r>
              <a:rPr lang="cs-CZ" dirty="0" err="1">
                <a:latin typeface="+mj-lt"/>
                <a:ea typeface="Times New Roman" pitchFamily="18" charset="0"/>
              </a:rPr>
              <a:t>Paraná</a:t>
            </a:r>
            <a:r>
              <a:rPr lang="cs-CZ" dirty="0">
                <a:latin typeface="+mj-lt"/>
                <a:ea typeface="Times New Roman" pitchFamily="18" charset="0"/>
              </a:rPr>
              <a:t>…………...                    Falklandy………..</a:t>
            </a:r>
            <a:endParaRPr lang="cs-CZ" sz="1400" dirty="0">
              <a:latin typeface="+mj-lt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>
                <a:latin typeface="+mj-lt"/>
                <a:ea typeface="Times New Roman" pitchFamily="18" charset="0"/>
              </a:rPr>
              <a:t>      La </a:t>
            </a:r>
            <a:r>
              <a:rPr lang="cs-CZ" dirty="0" err="1">
                <a:latin typeface="+mj-lt"/>
                <a:ea typeface="Times New Roman" pitchFamily="18" charset="0"/>
              </a:rPr>
              <a:t>Platská</a:t>
            </a:r>
            <a:r>
              <a:rPr lang="cs-CZ" dirty="0">
                <a:latin typeface="+mj-lt"/>
                <a:ea typeface="Times New Roman" pitchFamily="18" charset="0"/>
              </a:rPr>
              <a:t> ………                    </a:t>
            </a:r>
            <a:r>
              <a:rPr lang="cs-CZ" dirty="0" err="1">
                <a:latin typeface="+mj-lt"/>
                <a:ea typeface="Times New Roman" pitchFamily="18" charset="0"/>
              </a:rPr>
              <a:t>Poopó</a:t>
            </a:r>
            <a:r>
              <a:rPr lang="cs-CZ" dirty="0">
                <a:latin typeface="+mj-lt"/>
                <a:ea typeface="Times New Roman" pitchFamily="18" charset="0"/>
              </a:rPr>
              <a:t> …………..</a:t>
            </a:r>
            <a:endParaRPr lang="cs-CZ" sz="1400" dirty="0">
              <a:latin typeface="+mj-lt"/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905989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FF8DA4-34A5-422F-8D4C-AEBA826414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234</Words>
  <Application>Microsoft Office PowerPoint</Application>
  <PresentationFormat>Předvádění na obrazovce (16:9)</PresentationFormat>
  <Paragraphs>92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Snímek 5</vt:lpstr>
      <vt:lpstr>Snímek 6</vt:lpstr>
      <vt:lpstr>USA – Spojené státy americké</vt:lpstr>
      <vt:lpstr>Zemědělství</vt:lpstr>
      <vt:lpstr>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2015-06-15T11:38:52Z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