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1"/>
  </p:notesMasterIdLst>
  <p:sldIdLst>
    <p:sldId id="310" r:id="rId5"/>
    <p:sldId id="326" r:id="rId6"/>
    <p:sldId id="325" r:id="rId7"/>
    <p:sldId id="324" r:id="rId8"/>
    <p:sldId id="328" r:id="rId9"/>
    <p:sldId id="329" r:id="rId10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0197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39303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68723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71006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76669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89923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13" Type="http://schemas.openxmlformats.org/officeDocument/2006/relationships/image" Target="../media/image17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12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11" Type="http://schemas.openxmlformats.org/officeDocument/2006/relationships/image" Target="../media/image15.jpeg"/><Relationship Id="rId5" Type="http://schemas.openxmlformats.org/officeDocument/2006/relationships/image" Target="../media/image9.jpeg"/><Relationship Id="rId10" Type="http://schemas.openxmlformats.org/officeDocument/2006/relationships/image" Target="../media/image14.jpeg"/><Relationship Id="rId4" Type="http://schemas.openxmlformats.org/officeDocument/2006/relationships/image" Target="../media/image8.jpeg"/><Relationship Id="rId9" Type="http://schemas.openxmlformats.org/officeDocument/2006/relationships/image" Target="../media/image13.jpeg"/><Relationship Id="rId14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z="3600" b="1" dirty="0"/>
              <a:t>VYJMENOVANÁ SLOVA </a:t>
            </a:r>
          </a:p>
          <a:p>
            <a:r>
              <a:rPr lang="cs-CZ" sz="3600" b="1" dirty="0"/>
              <a:t>PO B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algn="l"/>
            <a:r>
              <a:rPr lang="cs-CZ" dirty="0"/>
              <a:t>Škola: ZŠ Vlachovice</a:t>
            </a:r>
          </a:p>
          <a:p>
            <a:pPr algn="l"/>
            <a:r>
              <a:rPr lang="cs-CZ" dirty="0"/>
              <a:t>Autor: Mgr. Pavla Chytrá</a:t>
            </a:r>
          </a:p>
          <a:p>
            <a:pPr algn="l"/>
            <a:r>
              <a:rPr lang="cs-CZ" dirty="0"/>
              <a:t>Předmět: Český jazyk</a:t>
            </a:r>
          </a:p>
          <a:p>
            <a:pPr algn="l"/>
            <a:endParaRPr lang="cs-CZ" dirty="0"/>
          </a:p>
          <a:p>
            <a:pPr algn="l"/>
            <a:r>
              <a:rPr lang="cs-CZ" dirty="0"/>
              <a:t>Anotace: </a:t>
            </a:r>
            <a:r>
              <a:rPr lang="cs-CZ" dirty="0">
                <a:latin typeface="Calibri"/>
                <a:cs typeface="Arial" charset="0"/>
              </a:rPr>
              <a:t>Tato prezentace slouží k opakování učiva vyjmenovaných slov po B</a:t>
            </a:r>
            <a:endParaRPr lang="cs-CZ" dirty="0">
              <a:latin typeface="Arial" charset="0"/>
              <a:cs typeface="Arial" charset="0"/>
            </a:endParaRPr>
          </a:p>
          <a:p>
            <a:pPr algn="l"/>
            <a:r>
              <a:rPr lang="cs-CZ" dirty="0">
                <a:latin typeface="Calibri"/>
                <a:cs typeface="Arial" charset="0"/>
              </a:rPr>
              <a:t>Žáci pracují samostatně, lze ji využít jako pracovní list.</a:t>
            </a:r>
          </a:p>
          <a:p>
            <a:pPr algn="l"/>
            <a:r>
              <a:rPr lang="cs-CZ" dirty="0">
                <a:latin typeface="Arial"/>
                <a:cs typeface="Arial" charset="0"/>
              </a:rPr>
              <a:t>Za pomoci tabletu budou žáci samostatně seřazovat obrázky dle řady vyjmenovaných slov</a:t>
            </a:r>
          </a:p>
          <a:p>
            <a:pPr algn="l"/>
            <a:r>
              <a:rPr lang="cs-CZ" dirty="0">
                <a:latin typeface="Calibri"/>
                <a:cs typeface="Arial" charset="0"/>
              </a:rPr>
              <a:t>Úkoly se dají zpestřit obrázky pro lepší představivost.</a:t>
            </a:r>
            <a:endParaRPr lang="cs-CZ" dirty="0">
              <a:latin typeface="Arial" charset="0"/>
              <a:cs typeface="Arial" charset="0"/>
            </a:endParaRPr>
          </a:p>
          <a:p>
            <a:pPr algn="l"/>
            <a:r>
              <a:rPr lang="cs-CZ" dirty="0">
                <a:latin typeface="Calibri"/>
                <a:cs typeface="Arial" charset="0"/>
              </a:rPr>
              <a:t>Úkoly jsou zaměřeny na procvičovaní daného učiva</a:t>
            </a:r>
            <a:endParaRPr lang="cs-CZ" dirty="0">
              <a:latin typeface="Arial" charset="0"/>
              <a:cs typeface="Arial" charset="0"/>
            </a:endParaRPr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Materiál je zpracován v rámci projektu Dotkněte se inovací CZ.1.07/1.3.00/51.0024 </a:t>
            </a:r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sz="1800" dirty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Materiál je určen pro práci s interaktivní tabulí a tablety</a:t>
            </a:r>
          </a:p>
          <a:p>
            <a:r>
              <a:rPr lang="cs-CZ" sz="1800" dirty="0"/>
              <a:t>Přílohy - prezentace</a:t>
            </a:r>
          </a:p>
          <a:p>
            <a:r>
              <a:rPr lang="cs-CZ" sz="1800" dirty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Procvičení vyjmenovaných slov po B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Rozeznat, kdy psát měkké a kdy tvrdé i/y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Používat vyjmenovaná slova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cs-CZ" dirty="0">
              <a:latin typeface="Calibri" charset="0"/>
            </a:endParaRPr>
          </a:p>
          <a:p>
            <a:r>
              <a:rPr lang="cs-CZ" dirty="0"/>
              <a:t>vlastní zdroje</a:t>
            </a:r>
          </a:p>
          <a:p>
            <a:r>
              <a:rPr lang="cs-CZ" dirty="0"/>
              <a:t>www.pixabay.com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>
              <a:latin typeface="Calibri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>
                <a:solidFill>
                  <a:srgbClr val="000000"/>
                </a:solidFill>
                <a:latin typeface="Century Gothic" charset="0"/>
              </a:rPr>
              <a:t/>
            </a:r>
            <a:br>
              <a:rPr lang="pl-PL" dirty="0">
                <a:solidFill>
                  <a:srgbClr val="000000"/>
                </a:solidFill>
                <a:latin typeface="Century Gothic" charset="0"/>
              </a:rPr>
            </a:br>
            <a:r>
              <a:rPr lang="pl-PL" dirty="0">
                <a:solidFill>
                  <a:srgbClr val="000000"/>
                </a:solidFill>
                <a:latin typeface="Century Gothic" charset="0"/>
              </a:rPr>
              <a:t/>
            </a:r>
            <a:br>
              <a:rPr lang="pl-PL" dirty="0">
                <a:solidFill>
                  <a:srgbClr val="000000"/>
                </a:solidFill>
                <a:latin typeface="Century Gothic" charset="0"/>
              </a:rPr>
            </a:br>
            <a:r>
              <a:rPr lang="pl-PL" dirty="0">
                <a:solidFill>
                  <a:srgbClr val="000000"/>
                </a:solidFill>
                <a:latin typeface="Century Gothic" charset="0"/>
              </a:rPr>
              <a:t/>
            </a:r>
            <a:br>
              <a:rPr lang="pl-PL" dirty="0">
                <a:solidFill>
                  <a:srgbClr val="000000"/>
                </a:solidFill>
                <a:latin typeface="Century Gothic" charset="0"/>
              </a:rPr>
            </a:br>
            <a:r>
              <a:rPr lang="pl-PL" dirty="0">
                <a:solidFill>
                  <a:srgbClr val="000000"/>
                </a:solidFill>
                <a:latin typeface="Century Gothic" charset="0"/>
              </a:rPr>
              <a:t/>
            </a:r>
            <a:br>
              <a:rPr lang="pl-PL" dirty="0">
                <a:solidFill>
                  <a:srgbClr val="000000"/>
                </a:solidFill>
                <a:latin typeface="Century Gothic" charset="0"/>
              </a:rPr>
            </a:br>
            <a:r>
              <a:rPr lang="pl-PL" dirty="0">
                <a:solidFill>
                  <a:srgbClr val="000000"/>
                </a:solidFill>
                <a:latin typeface="Century Gothic" charset="0"/>
              </a:rPr>
              <a:t> </a:t>
            </a:r>
            <a:br>
              <a:rPr lang="pl-PL" dirty="0">
                <a:solidFill>
                  <a:srgbClr val="000000"/>
                </a:solidFill>
                <a:latin typeface="Century Gothic" charset="0"/>
              </a:rPr>
            </a:br>
            <a:r>
              <a:rPr lang="pl-PL" dirty="0">
                <a:solidFill>
                  <a:srgbClr val="000000"/>
                </a:solidFill>
                <a:latin typeface="Century Gothic" charset="0"/>
              </a:rPr>
              <a:t>  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33388" y="766763"/>
            <a:ext cx="8316989" cy="36413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solidFill>
                  <a:srgbClr val="000000"/>
                </a:solidFill>
                <a:latin typeface="Century Gothic" charset="0"/>
              </a:rPr>
              <a:t>1. </a:t>
            </a:r>
            <a:r>
              <a:rPr lang="pl-PL" dirty="0">
                <a:solidFill>
                  <a:srgbClr val="000000"/>
                </a:solidFill>
                <a:latin typeface="Century Gothic" charset="0"/>
              </a:rPr>
              <a:t>Seřaď </a:t>
            </a:r>
            <a:r>
              <a:rPr lang="pl-PL" dirty="0" smtClean="0">
                <a:solidFill>
                  <a:srgbClr val="000000"/>
                </a:solidFill>
                <a:latin typeface="Century Gothic" charset="0"/>
              </a:rPr>
              <a:t>obrázky, </a:t>
            </a:r>
            <a:r>
              <a:rPr lang="pl-PL" dirty="0">
                <a:solidFill>
                  <a:srgbClr val="000000"/>
                </a:solidFill>
                <a:latin typeface="Century Gothic" charset="0"/>
              </a:rPr>
              <a:t>jak jdou za sebou</a:t>
            </a:r>
            <a:r>
              <a:rPr lang="cs-CZ" dirty="0">
                <a:solidFill>
                  <a:srgbClr val="000000"/>
                </a:solidFill>
                <a:latin typeface="Century Gothic" charset="0"/>
              </a:rPr>
              <a:t>.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4" name="Obrázek 3" descr="Image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4186" y="1290037"/>
            <a:ext cx="1299914" cy="840605"/>
          </a:xfrm>
          <a:prstGeom prst="rect">
            <a:avLst/>
          </a:prstGeom>
        </p:spPr>
      </p:pic>
      <p:pic>
        <p:nvPicPr>
          <p:cNvPr id="19" name="Obrázek 18" descr="Image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876564" y="1290314"/>
            <a:ext cx="1419873" cy="759489"/>
          </a:xfrm>
          <a:prstGeom prst="rect">
            <a:avLst/>
          </a:prstGeom>
        </p:spPr>
      </p:pic>
      <p:pic>
        <p:nvPicPr>
          <p:cNvPr id="20" name="Obrázek 19" descr="Image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360568" y="1315004"/>
            <a:ext cx="868857" cy="979091"/>
          </a:xfrm>
          <a:prstGeom prst="rect">
            <a:avLst/>
          </a:prstGeom>
        </p:spPr>
      </p:pic>
      <p:pic>
        <p:nvPicPr>
          <p:cNvPr id="21" name="Obrázek 20" descr="Image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261559" y="1296085"/>
            <a:ext cx="1307515" cy="755975"/>
          </a:xfrm>
          <a:prstGeom prst="rect">
            <a:avLst/>
          </a:prstGeom>
        </p:spPr>
      </p:pic>
      <p:pic>
        <p:nvPicPr>
          <p:cNvPr id="22" name="Obrázek 21" descr="Image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638708" y="1302521"/>
            <a:ext cx="1374652" cy="1030989"/>
          </a:xfrm>
          <a:prstGeom prst="rect">
            <a:avLst/>
          </a:prstGeom>
        </p:spPr>
      </p:pic>
      <p:pic>
        <p:nvPicPr>
          <p:cNvPr id="23" name="Obrázek 22" descr="Image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033056" y="1313340"/>
            <a:ext cx="1532231" cy="859209"/>
          </a:xfrm>
          <a:prstGeom prst="rect">
            <a:avLst/>
          </a:prstGeom>
        </p:spPr>
      </p:pic>
      <p:pic>
        <p:nvPicPr>
          <p:cNvPr id="24" name="Obrázek 23" descr="Image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43496" y="2226970"/>
            <a:ext cx="1320061" cy="978624"/>
          </a:xfrm>
          <a:prstGeom prst="rect">
            <a:avLst/>
          </a:prstGeom>
        </p:spPr>
      </p:pic>
      <p:pic>
        <p:nvPicPr>
          <p:cNvPr id="25" name="Obrázek 24" descr="Image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1943377" y="2176416"/>
            <a:ext cx="1387136" cy="1040352"/>
          </a:xfrm>
          <a:prstGeom prst="rect">
            <a:avLst/>
          </a:prstGeom>
        </p:spPr>
      </p:pic>
      <p:pic>
        <p:nvPicPr>
          <p:cNvPr id="26" name="Obrázek 25" descr="Image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3365469" y="2326227"/>
            <a:ext cx="1019933" cy="1327490"/>
          </a:xfrm>
          <a:prstGeom prst="rect">
            <a:avLst/>
          </a:prstGeom>
        </p:spPr>
      </p:pic>
      <p:pic>
        <p:nvPicPr>
          <p:cNvPr id="27" name="Obrázek 26" descr="Image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4486413" y="2413617"/>
            <a:ext cx="1675954" cy="1127742"/>
          </a:xfrm>
          <a:prstGeom prst="rect">
            <a:avLst/>
          </a:prstGeom>
        </p:spPr>
      </p:pic>
      <p:pic>
        <p:nvPicPr>
          <p:cNvPr id="28" name="Obrázek 27" descr="Image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6207125" y="2438400"/>
            <a:ext cx="1577174" cy="1052837"/>
          </a:xfrm>
          <a:prstGeom prst="rect">
            <a:avLst/>
          </a:prstGeom>
        </p:spPr>
      </p:pic>
      <p:pic>
        <p:nvPicPr>
          <p:cNvPr id="29" name="Obrázek 28" descr="Image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853689" y="3237575"/>
            <a:ext cx="894888" cy="1078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76430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0000"/>
                </a:solidFill>
                <a:latin typeface="Century Gothic" charset="0"/>
              </a:rPr>
              <a:t>2.Doplň i/y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cs-CZ" dirty="0">
                <a:latin typeface="Calibri Light" charset="0"/>
              </a:rPr>
              <a:t>bab_čka                              ob_vatel </a:t>
            </a:r>
            <a:br>
              <a:rPr lang="cs-CZ" dirty="0">
                <a:latin typeface="Calibri Light" charset="0"/>
              </a:rPr>
            </a:br>
            <a:r>
              <a:rPr lang="cs-CZ" dirty="0">
                <a:latin typeface="Calibri Light" charset="0"/>
              </a:rPr>
              <a:t>Přib_slav                             b_délko </a:t>
            </a:r>
            <a:br>
              <a:rPr lang="cs-CZ" dirty="0">
                <a:latin typeface="Calibri Light" charset="0"/>
              </a:rPr>
            </a:br>
            <a:r>
              <a:rPr lang="cs-CZ" dirty="0">
                <a:latin typeface="Calibri Light" charset="0"/>
              </a:rPr>
              <a:t>kob_la                                 příb_tek </a:t>
            </a:r>
            <a:br>
              <a:rPr lang="cs-CZ" dirty="0">
                <a:latin typeface="Calibri Light" charset="0"/>
              </a:rPr>
            </a:br>
            <a:r>
              <a:rPr lang="cs-CZ" dirty="0">
                <a:latin typeface="Calibri Light" charset="0"/>
              </a:rPr>
              <a:t>dob_rka                              b_ble </a:t>
            </a:r>
            <a:br>
              <a:rPr lang="cs-CZ" dirty="0">
                <a:latin typeface="Calibri Light" charset="0"/>
              </a:rPr>
            </a:br>
            <a:r>
              <a:rPr lang="cs-CZ" dirty="0">
                <a:latin typeface="Calibri Light" charset="0"/>
              </a:rPr>
              <a:t>dob_tek                              b_t </a:t>
            </a:r>
            <a:br>
              <a:rPr lang="cs-CZ" dirty="0">
                <a:latin typeface="Calibri Light" charset="0"/>
              </a:rPr>
            </a:br>
            <a:r>
              <a:rPr lang="cs-CZ" dirty="0">
                <a:latin typeface="Calibri Light" charset="0"/>
              </a:rPr>
              <a:t>vyb_rat                               náb_tek </a:t>
            </a:r>
            <a:br>
              <a:rPr lang="cs-CZ" dirty="0">
                <a:latin typeface="Calibri Light" charset="0"/>
              </a:rPr>
            </a:br>
            <a:r>
              <a:rPr lang="cs-CZ" dirty="0">
                <a:latin typeface="Calibri Light" charset="0"/>
              </a:rPr>
              <a:t>b_dlit                                  nab_zet </a:t>
            </a:r>
            <a:br>
              <a:rPr lang="cs-CZ" dirty="0">
                <a:latin typeface="Calibri Light" charset="0"/>
              </a:rPr>
            </a:br>
            <a:r>
              <a:rPr lang="cs-CZ" dirty="0">
                <a:latin typeface="Calibri Light" charset="0"/>
              </a:rPr>
              <a:t>b_cí                                     ob_čej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1055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0A101D083150CE4FA3747AFD520AA2BC" ma:contentTypeVersion="2" ma:contentTypeDescription="Vytvoří nový dokument" ma:contentTypeScope="" ma:versionID="4e52da2a949f773d5171c18faecfe56d">
  <xsd:schema xmlns:xsd="http://www.w3.org/2001/XMLSchema" xmlns:xs="http://www.w3.org/2001/XMLSchema" xmlns:p="http://schemas.microsoft.com/office/2006/metadata/properties" xmlns:ns2="1aa48df0-3004-4d47-8a11-c5ffbc3c1b54" targetNamespace="http://schemas.microsoft.com/office/2006/metadata/properties" ma:root="true" ma:fieldsID="3792f004bb49ebb7db692cbac9de3358" ns2:_="">
    <xsd:import namespace="1aa48df0-3004-4d47-8a11-c5ffbc3c1b54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a48df0-3004-4d47-8a11-c5ffbc3c1b5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0F2F3FBF-1BBD-4FD7-A721-D39307EEAC6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aa48df0-3004-4d47-8a11-c5ffbc3c1b5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</TotalTime>
  <Words>144</Words>
  <Application>Microsoft Office PowerPoint</Application>
  <PresentationFormat>Předvádění na obrazovce (16:9)</PresentationFormat>
  <Paragraphs>41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boxed_powerpoint_16x9_2012-08</vt:lpstr>
      <vt:lpstr>  Dotkněte se inovací CZ.1.07/1.3.00/51.0024  </vt:lpstr>
      <vt:lpstr>Snímek 2</vt:lpstr>
      <vt:lpstr>Metodický pokyn</vt:lpstr>
      <vt:lpstr>Zdroje</vt:lpstr>
      <vt:lpstr>        </vt:lpstr>
      <vt:lpstr>2.Doplň i/y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28</cp:revision>
  <dcterms:created xsi:type="dcterms:W3CDTF">2014-10-07T08:27:59Z</dcterms:created>
  <dcterms:modified xsi:type="dcterms:W3CDTF">2015-06-15T11:19:44Z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0x0101000A101D083150CE4FA3747AFD520AA2BC</vt:lpwstr>
  </property>
  <property fmtid="{D5CDD505-2E9C-101B-9397-08002B2CF9AE}" pid="3" name="IsMyDocuments">
    <vt:bool>true</vt:bool>
  </property>
</Properties>
</file>