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4" r:id="rId8"/>
    <p:sldId id="327" r:id="rId9"/>
    <p:sldId id="328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B51B5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87" d="100"/>
          <a:sy n="87" d="100"/>
        </p:scale>
        <p:origin x="-588" y="-87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800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2879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96242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429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Početní výkony s mocninami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6414" y="1302558"/>
            <a:ext cx="8208912" cy="357344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cs-CZ" dirty="0"/>
              <a:t>Škola: Základní škola Vlachovice</a:t>
            </a:r>
          </a:p>
          <a:p>
            <a:pPr algn="l"/>
            <a:r>
              <a:rPr lang="cs-CZ" dirty="0"/>
              <a:t>Autor: Hana Mačková</a:t>
            </a:r>
          </a:p>
          <a:p>
            <a:pPr algn="l"/>
            <a:r>
              <a:rPr lang="cs-CZ" dirty="0"/>
              <a:t>Předmět: Matematika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 Slouží k vysvětlení a pochopení učiva o mocninách. Především </a:t>
            </a:r>
            <a:r>
              <a:rPr lang="cs-CZ" dirty="0" smtClean="0"/>
              <a:t>o početních </a:t>
            </a:r>
            <a:r>
              <a:rPr lang="cs-CZ" dirty="0"/>
              <a:t>operacích.</a:t>
            </a:r>
          </a:p>
          <a:p>
            <a:pPr algn="l"/>
            <a:r>
              <a:rPr lang="cs-CZ" dirty="0"/>
              <a:t> Žák pracuje samostatně pomocí dotykového zařízení.  </a:t>
            </a:r>
          </a:p>
          <a:p>
            <a:pPr algn="l"/>
            <a:r>
              <a:rPr lang="cs-CZ" dirty="0"/>
              <a:t> 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sz="1700" dirty="0"/>
          </a:p>
          <a:p>
            <a:pPr algn="l"/>
            <a:r>
              <a:rPr lang="cs-CZ" sz="1700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prezentace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Vysvětlení učiva o početních výkonech s mocninami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Aplikace na konkrétním příkladu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vlastní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80254" y="706457"/>
            <a:ext cx="8104414" cy="4074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rgbClr val="B51B5D"/>
                </a:solidFill>
              </a:rPr>
              <a:t>Početní výkony s mocninami:</a:t>
            </a:r>
            <a:endParaRPr lang="cs-CZ" sz="2800" dirty="0">
              <a:solidFill>
                <a:srgbClr val="B51B5D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0034" y="1113872"/>
            <a:ext cx="8104414" cy="3717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dirty="0" smtClean="0"/>
              <a:t>Sčítat a odčítat</a:t>
            </a:r>
            <a:r>
              <a:rPr lang="cs-CZ" sz="1600" dirty="0" smtClean="0"/>
              <a:t> můžeme pouze mocniny </a:t>
            </a:r>
            <a:r>
              <a:rPr lang="cs-CZ" sz="1600" b="1" dirty="0" smtClean="0"/>
              <a:t>se stejným základem a mocnitelem.</a:t>
            </a:r>
            <a:endParaRPr lang="cs-CZ" sz="1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51619" y="1641979"/>
            <a:ext cx="2546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6k</a:t>
            </a:r>
            <a:r>
              <a:rPr lang="cs-CZ" baseline="30000" dirty="0" smtClean="0"/>
              <a:t>3</a:t>
            </a:r>
            <a:r>
              <a:rPr lang="cs-CZ" dirty="0" smtClean="0"/>
              <a:t>+4k</a:t>
            </a:r>
            <a:r>
              <a:rPr lang="cs-CZ" baseline="30000" dirty="0" smtClean="0"/>
              <a:t>2</a:t>
            </a:r>
            <a:r>
              <a:rPr lang="cs-CZ" dirty="0" smtClean="0"/>
              <a:t>-2k</a:t>
            </a:r>
            <a:r>
              <a:rPr lang="cs-CZ" baseline="30000" dirty="0" smtClean="0"/>
              <a:t>3</a:t>
            </a:r>
            <a:r>
              <a:rPr lang="cs-CZ" dirty="0" smtClean="0"/>
              <a:t>+7k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  <a:endParaRPr lang="cs-CZ" dirty="0"/>
          </a:p>
        </p:txBody>
      </p:sp>
      <p:cxnSp>
        <p:nvCxnSpPr>
          <p:cNvPr id="7" name="Přímá spojovací čára 5"/>
          <p:cNvCxnSpPr/>
          <p:nvPr/>
        </p:nvCxnSpPr>
        <p:spPr>
          <a:xfrm flipV="1">
            <a:off x="1466783" y="1998927"/>
            <a:ext cx="353721" cy="859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286460" y="2016511"/>
            <a:ext cx="353721" cy="859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10"/>
          <p:cNvCxnSpPr/>
          <p:nvPr/>
        </p:nvCxnSpPr>
        <p:spPr>
          <a:xfrm flipV="1">
            <a:off x="1859075" y="2010452"/>
            <a:ext cx="353721" cy="859"/>
          </a:xfrm>
          <a:prstGeom prst="line">
            <a:avLst/>
          </a:prstGeom>
          <a:ln w="31750">
            <a:solidFill>
              <a:srgbClr val="B51B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11"/>
          <p:cNvCxnSpPr/>
          <p:nvPr/>
        </p:nvCxnSpPr>
        <p:spPr>
          <a:xfrm flipV="1">
            <a:off x="2732357" y="2017370"/>
            <a:ext cx="353721" cy="859"/>
          </a:xfrm>
          <a:prstGeom prst="line">
            <a:avLst/>
          </a:prstGeom>
          <a:ln w="31750">
            <a:solidFill>
              <a:srgbClr val="B51B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2"/>
          <p:cNvCxnSpPr/>
          <p:nvPr/>
        </p:nvCxnSpPr>
        <p:spPr>
          <a:xfrm flipV="1">
            <a:off x="3809314" y="1977934"/>
            <a:ext cx="353721" cy="859"/>
          </a:xfrm>
          <a:prstGeom prst="line">
            <a:avLst/>
          </a:prstGeom>
          <a:ln w="31750">
            <a:solidFill>
              <a:srgbClr val="B51B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3"/>
          <p:cNvCxnSpPr/>
          <p:nvPr/>
        </p:nvCxnSpPr>
        <p:spPr>
          <a:xfrm flipV="1">
            <a:off x="3314104" y="1990772"/>
            <a:ext cx="353721" cy="859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67759" y="1630454"/>
            <a:ext cx="778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4k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0211" y="1625362"/>
            <a:ext cx="1910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+11k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2499742"/>
            <a:ext cx="8064854" cy="33855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Mocniny se </a:t>
            </a:r>
            <a:r>
              <a:rPr lang="cs-CZ" sz="1600" b="1" dirty="0" smtClean="0"/>
              <a:t>stejným základem násobíme</a:t>
            </a:r>
            <a:r>
              <a:rPr lang="cs-CZ" sz="1600" dirty="0" smtClean="0"/>
              <a:t> tak, že základ umocníme </a:t>
            </a:r>
            <a:r>
              <a:rPr lang="cs-CZ" sz="1600" b="1" dirty="0" smtClean="0"/>
              <a:t>součtem mocnitelů.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466783" y="3147814"/>
            <a:ext cx="254679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</a:t>
            </a:r>
            <a:r>
              <a:rPr lang="cs-CZ" sz="3200" baseline="30000" dirty="0" err="1" smtClean="0"/>
              <a:t>m</a:t>
            </a:r>
            <a:r>
              <a:rPr lang="cs-CZ" sz="3200" dirty="0" smtClean="0"/>
              <a:t>∙</a:t>
            </a:r>
            <a:r>
              <a:rPr lang="cs-CZ" sz="3200" dirty="0" err="1" smtClean="0"/>
              <a:t>a</a:t>
            </a:r>
            <a:r>
              <a:rPr lang="cs-CZ" sz="3200" baseline="30000" dirty="0" err="1" smtClean="0"/>
              <a:t>n</a:t>
            </a:r>
            <a:r>
              <a:rPr lang="cs-CZ" sz="3200" dirty="0" smtClean="0"/>
              <a:t>=</a:t>
            </a:r>
            <a:r>
              <a:rPr lang="cs-CZ" sz="3200" dirty="0" err="1" smtClean="0"/>
              <a:t>a</a:t>
            </a:r>
            <a:r>
              <a:rPr lang="cs-CZ" sz="3200" baseline="30000" dirty="0" err="1" smtClean="0"/>
              <a:t>m</a:t>
            </a:r>
            <a:r>
              <a:rPr lang="cs-CZ" sz="3200" baseline="30000" dirty="0" smtClean="0"/>
              <a:t>+n</a:t>
            </a:r>
            <a:endParaRPr lang="cs-CZ" sz="32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41270" y="4011910"/>
            <a:ext cx="1627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(-3x)</a:t>
            </a:r>
            <a:r>
              <a:rPr lang="cs-CZ" baseline="30000" dirty="0" smtClean="0"/>
              <a:t>2</a:t>
            </a:r>
            <a:r>
              <a:rPr lang="cs-CZ" dirty="0" smtClean="0"/>
              <a:t> ∙5x =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67825" y="4011478"/>
            <a:ext cx="1980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9x </a:t>
            </a:r>
            <a:r>
              <a:rPr lang="cs-CZ" baseline="30000" dirty="0" smtClean="0"/>
              <a:t>2</a:t>
            </a:r>
            <a:r>
              <a:rPr lang="cs-CZ" dirty="0" smtClean="0"/>
              <a:t>∙5x =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53796" y="4011910"/>
            <a:ext cx="2405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45x</a:t>
            </a:r>
            <a:r>
              <a:rPr lang="cs-CZ" baseline="30000" dirty="0" smtClean="0"/>
              <a:t>2+1</a:t>
            </a:r>
            <a:r>
              <a:rPr lang="cs-CZ" dirty="0" smtClean="0"/>
              <a:t>=45x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986039" y="4011910"/>
            <a:ext cx="1477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-15x</a:t>
            </a:r>
            <a:r>
              <a:rPr lang="cs-CZ" baseline="30000" dirty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457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13" grpId="0"/>
      <p:bldP spid="14" grpId="0"/>
      <p:bldP spid="15" grpId="0" animBg="1"/>
      <p:bldP spid="16" grpId="0" animBg="1"/>
      <p:bldP spid="17" grpId="0"/>
      <p:bldP spid="18" grpId="0"/>
      <p:bldP spid="19" grpId="0"/>
      <p:bldP spid="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71472" y="571480"/>
            <a:ext cx="8183880" cy="4629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rgbClr val="B51B5D"/>
                </a:solidFill>
              </a:rPr>
              <a:t>Početní výkony s mocninami:</a:t>
            </a:r>
            <a:endParaRPr lang="cs-CZ" sz="2800" dirty="0">
              <a:solidFill>
                <a:srgbClr val="B51B5D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71472" y="1214422"/>
            <a:ext cx="7969566" cy="3571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smtClean="0"/>
              <a:t>Mocniny se </a:t>
            </a:r>
            <a:r>
              <a:rPr lang="cs-CZ" sz="1600" b="1" smtClean="0"/>
              <a:t>stejným základem dělíme </a:t>
            </a:r>
            <a:r>
              <a:rPr lang="cs-CZ" sz="1600" smtClean="0"/>
              <a:t>tak, že základ umocníme </a:t>
            </a:r>
            <a:r>
              <a:rPr lang="cs-CZ" sz="1600" b="1" smtClean="0"/>
              <a:t>rozdílem mocnitelů.</a:t>
            </a:r>
            <a:endParaRPr lang="cs-CZ" sz="1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0133" y="1779662"/>
            <a:ext cx="3500462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</a:t>
            </a:r>
            <a:r>
              <a:rPr lang="cs-CZ" sz="3200" baseline="30000" dirty="0" err="1" smtClean="0"/>
              <a:t>m</a:t>
            </a:r>
            <a:r>
              <a:rPr lang="cs-CZ" sz="3200" dirty="0" smtClean="0"/>
              <a:t>:</a:t>
            </a:r>
            <a:r>
              <a:rPr lang="cs-CZ" sz="3200" dirty="0" err="1" smtClean="0"/>
              <a:t>a</a:t>
            </a:r>
            <a:r>
              <a:rPr lang="cs-CZ" sz="3200" baseline="30000" dirty="0" err="1" smtClean="0"/>
              <a:t>n</a:t>
            </a:r>
            <a:r>
              <a:rPr lang="cs-CZ" sz="3200" dirty="0" smtClean="0"/>
              <a:t>= </a:t>
            </a:r>
            <a:r>
              <a:rPr lang="cs-CZ" sz="3200" dirty="0" err="1" smtClean="0"/>
              <a:t>a</a:t>
            </a:r>
            <a:r>
              <a:rPr lang="cs-CZ" sz="3200" baseline="30000" dirty="0" err="1" smtClean="0"/>
              <a:t>m</a:t>
            </a:r>
            <a:r>
              <a:rPr lang="cs-CZ" sz="3200" baseline="30000" dirty="0" smtClean="0"/>
              <a:t>-n </a:t>
            </a:r>
            <a:r>
              <a:rPr lang="cs-CZ" sz="2000" dirty="0" smtClean="0"/>
              <a:t>, a≠0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40576" y="3203706"/>
            <a:ext cx="10001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30000" dirty="0" smtClean="0"/>
              <a:t>7</a:t>
            </a:r>
            <a:r>
              <a:rPr lang="cs-CZ" dirty="0" smtClean="0"/>
              <a:t>:a</a:t>
            </a:r>
            <a:r>
              <a:rPr lang="cs-CZ" baseline="30000" dirty="0" smtClean="0"/>
              <a:t>3</a:t>
            </a:r>
            <a:r>
              <a:rPr lang="cs-CZ" dirty="0" smtClean="0"/>
              <a:t>=</a:t>
            </a:r>
            <a:endParaRPr lang="cs-CZ" baseline="30000" dirty="0" smtClean="0"/>
          </a:p>
          <a:p>
            <a:endParaRPr lang="cs-CZ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40576" y="35608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30000" dirty="0" smtClean="0"/>
              <a:t>5</a:t>
            </a:r>
            <a:r>
              <a:rPr lang="cs-CZ" dirty="0" smtClean="0"/>
              <a:t>:x</a:t>
            </a:r>
            <a:r>
              <a:rPr lang="cs-CZ" baseline="30000" dirty="0" smtClean="0"/>
              <a:t>5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0133" y="2579178"/>
            <a:ext cx="185738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r>
              <a:rPr lang="cs-CZ" sz="3200" baseline="30000" dirty="0" smtClean="0"/>
              <a:t>0</a:t>
            </a:r>
            <a:r>
              <a:rPr lang="cs-CZ" sz="3200" dirty="0" smtClean="0"/>
              <a:t>=1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97832" y="320370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30000" dirty="0" smtClean="0"/>
              <a:t>7-3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69336" y="320370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 a</a:t>
            </a:r>
            <a:r>
              <a:rPr lang="cs-CZ" baseline="30000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12080" y="356089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 x</a:t>
            </a:r>
            <a:r>
              <a:rPr lang="cs-CZ" baseline="30000" dirty="0" smtClean="0"/>
              <a:t>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2146" y="356089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40576" y="393707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r>
              <a:rPr lang="cs-CZ" baseline="30000" dirty="0" smtClean="0"/>
              <a:t>4</a:t>
            </a:r>
            <a:r>
              <a:rPr lang="cs-CZ" dirty="0" smtClean="0"/>
              <a:t>:m</a:t>
            </a:r>
            <a:r>
              <a:rPr lang="cs-CZ" baseline="30000" dirty="0" smtClean="0"/>
              <a:t>6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40708" y="393707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r>
              <a:rPr lang="cs-CZ" baseline="30000" dirty="0" smtClean="0"/>
              <a:t>4-6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26526" y="393707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r>
              <a:rPr lang="cs-CZ" baseline="30000" dirty="0" smtClean="0"/>
              <a:t>-2</a:t>
            </a:r>
            <a:r>
              <a:rPr lang="cs-CZ" dirty="0" smtClean="0"/>
              <a:t>=</a:t>
            </a:r>
            <a:endParaRPr lang="cs-CZ" baseline="30000" dirty="0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873865089"/>
              </p:ext>
            </p:extLst>
          </p:nvPr>
        </p:nvGraphicFramePr>
        <p:xfrm>
          <a:off x="7531390" y="3794188"/>
          <a:ext cx="454025" cy="671513"/>
        </p:xfrm>
        <a:graphic>
          <a:graphicData uri="http://schemas.openxmlformats.org/presentationml/2006/ole">
            <p:oleObj spid="_x0000_s1032" name="Rovnice" r:id="rId3" imgW="266469" imgH="393359" progId="Equation.3">
              <p:embed/>
            </p:oleObj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91949088"/>
              </p:ext>
            </p:extLst>
          </p:nvPr>
        </p:nvGraphicFramePr>
        <p:xfrm>
          <a:off x="1250133" y="3498886"/>
          <a:ext cx="1928826" cy="1245699"/>
        </p:xfrm>
        <a:graphic>
          <a:graphicData uri="http://schemas.openxmlformats.org/presentationml/2006/ole">
            <p:oleObj spid="_x0000_s1033" name="Rovnice" r:id="rId4" imgW="609336" imgH="393529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26808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  <p:bldP spid="6" grpId="0" animBg="1"/>
      <p:bldP spid="7" grpId="0"/>
      <p:bldP spid="8" grpId="0"/>
      <p:bldP spid="9" grpId="0" animBg="1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4e52da2a949f773d5171c18faecfe56d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3792f004bb49ebb7db692cbac9de3358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438C8-8A84-411C-B8D9-CC155D076A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184</Words>
  <Application>Microsoft Office PowerPoint</Application>
  <PresentationFormat>Předvádění na obrazovce (16:9)</PresentationFormat>
  <Paragraphs>54</Paragraphs>
  <Slides>6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boxed_powerpoint_16x9_2012-08</vt:lpstr>
      <vt:lpstr>Rovnice</vt:lpstr>
      <vt:lpstr>  Dotkněte se inovací CZ.1.07/1.3.00/51.0024  </vt:lpstr>
      <vt:lpstr>Snímek 2</vt:lpstr>
      <vt:lpstr>Metodický pokyn</vt:lpstr>
      <vt:lpstr>Zdroje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21</cp:revision>
  <dcterms:created xsi:type="dcterms:W3CDTF">2014-10-07T08:27:59Z</dcterms:created>
  <dcterms:modified xsi:type="dcterms:W3CDTF">2015-06-15T11:01:10Z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