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310" r:id="rId5"/>
    <p:sldId id="326" r:id="rId6"/>
    <p:sldId id="325" r:id="rId7"/>
    <p:sldId id="328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  <p:sldId id="346" r:id="rId22"/>
    <p:sldId id="347" r:id="rId23"/>
    <p:sldId id="348" r:id="rId24"/>
    <p:sldId id="349" r:id="rId25"/>
    <p:sldId id="324" r:id="rId2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5" d="100"/>
          <a:sy n="105" d="100"/>
        </p:scale>
        <p:origin x="-84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24.5.2015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704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813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769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432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7736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522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817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2380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4755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524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387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2755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057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4401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2797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8864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5151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657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8335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52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5973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52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24.5.2015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biblio.org/ebooks/Poe/Black_Cat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Geographic_Names_Information_System" TargetMode="External"/><Relationship Id="rId13" Type="http://schemas.openxmlformats.org/officeDocument/2006/relationships/hyperlink" Target="http://beta.congress.gov/bill/113th-congress/senate-bill/157" TargetMode="External"/><Relationship Id="rId3" Type="http://schemas.openxmlformats.org/officeDocument/2006/relationships/hyperlink" Target="http://www.nps.gov/legacy/organic-act.htm" TargetMode="External"/><Relationship Id="rId7" Type="http://schemas.openxmlformats.org/officeDocument/2006/relationships/hyperlink" Target="http://geonames.usgs.gov/apex/f?p=gnispq:3:::NO::P3_FID:20784" TargetMode="External"/><Relationship Id="rId12" Type="http://schemas.openxmlformats.org/officeDocument/2006/relationships/hyperlink" Target="http://www.nps.gov/ever/index.htm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United_States_Forest_Service" TargetMode="External"/><Relationship Id="rId11" Type="http://schemas.openxmlformats.org/officeDocument/2006/relationships/hyperlink" Target="http://web.archive.org/web/20110629022806/http:/www.nps.gov/history/history/online_books/nps/nps/part2.htm" TargetMode="External"/><Relationship Id="rId5" Type="http://schemas.openxmlformats.org/officeDocument/2006/relationships/hyperlink" Target="http://www.fs.fed.us/pnw/pubs/pnw_rb197.pdf" TargetMode="External"/><Relationship Id="rId10" Type="http://schemas.openxmlformats.org/officeDocument/2006/relationships/hyperlink" Target="http://www.nps.gov/history/history/online_books/nps/nps/part2.htm#arch" TargetMode="External"/><Relationship Id="rId4" Type="http://schemas.openxmlformats.org/officeDocument/2006/relationships/hyperlink" Target="http://whc.unesco.org/en/list/28" TargetMode="External"/><Relationship Id="rId9" Type="http://schemas.openxmlformats.org/officeDocument/2006/relationships/hyperlink" Target="http://en.wikipedia.org/wiki/United_States_Geological_Survey" TargetMode="External"/><Relationship Id="rId14" Type="http://schemas.openxmlformats.org/officeDocument/2006/relationships/hyperlink" Target="http://pixaba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4279" y="2370956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>
                <a:latin typeface="Calibri" charset="0"/>
              </a:rPr>
              <a:t>National parks of the U.S.A. </a:t>
            </a:r>
            <a:r>
              <a:rPr lang="en-US" sz="3600" b="1" dirty="0"/>
              <a:t/>
            </a:r>
            <a:br>
              <a:rPr lang="en-US" sz="3600" b="1" dirty="0"/>
            </a:b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4961" y="1303338"/>
            <a:ext cx="8068214" cy="30829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cs-CZ" dirty="0"/>
              <a:t>Škola: Gymnázium Dr. Emila Holuba, Holice </a:t>
            </a:r>
          </a:p>
          <a:p>
            <a:pPr algn="l"/>
            <a:r>
              <a:rPr lang="cs-CZ" dirty="0"/>
              <a:t>Autor: PhDr. Miroslava Vrbická </a:t>
            </a:r>
          </a:p>
          <a:p>
            <a:pPr algn="l"/>
            <a:r>
              <a:rPr lang="cs-CZ" dirty="0"/>
              <a:t>Předmět: Anglický jazyk</a:t>
            </a:r>
          </a:p>
          <a:p>
            <a:pPr algn="l"/>
            <a:endParaRPr lang="cs-CZ" dirty="0"/>
          </a:p>
          <a:p>
            <a:pPr algn="l"/>
            <a:r>
              <a:rPr lang="cs-CZ" b="1" dirty="0"/>
              <a:t>Anotace: </a:t>
            </a:r>
          </a:p>
          <a:p>
            <a:pPr algn="l"/>
            <a:r>
              <a:rPr lang="cs-CZ" dirty="0"/>
              <a:t>Prezentace slouží jako materiál k hodině anglického jazyka, která podává výklad k tematickému okruhu - </a:t>
            </a:r>
            <a:r>
              <a:rPr lang="cs-CZ" b="1" i="1" dirty="0" err="1"/>
              <a:t>The</a:t>
            </a:r>
            <a:r>
              <a:rPr lang="cs-CZ" b="1" i="1" dirty="0"/>
              <a:t> U.S.A. - </a:t>
            </a:r>
            <a:r>
              <a:rPr lang="cs-CZ" b="1" i="1" dirty="0" err="1"/>
              <a:t>geographical</a:t>
            </a:r>
            <a:r>
              <a:rPr lang="cs-CZ" b="1" i="1" dirty="0"/>
              <a:t> </a:t>
            </a:r>
            <a:r>
              <a:rPr lang="cs-CZ" b="1" i="1" dirty="0" err="1"/>
              <a:t>facts</a:t>
            </a:r>
            <a:r>
              <a:rPr lang="cs-CZ" dirty="0"/>
              <a:t>, který je zařazen do 3. ročníku gymnázia. Je využitelná i pro závěrečné opakování v jiných ročnících či pro zpestření výuky na nižším stupni gymnázia.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5742" y="1296445"/>
            <a:ext cx="8229600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 marL="0" indent="0">
              <a:buNone/>
            </a:pPr>
            <a:r>
              <a:rPr lang="cs-CZ" sz="1800" i="1" dirty="0"/>
              <a:t> Materiál je určen pro práci s interaktivní tabulí nebo dataprojektorem a tablety. Tablety žáci využijí zejména při závěrečném vědomostním testu.</a:t>
            </a:r>
            <a:endParaRPr lang="cs-CZ" sz="1800" dirty="0">
              <a:latin typeface="Calibri" charset="0"/>
              <a:hlinkClick r:id="rId3"/>
            </a:endParaRPr>
          </a:p>
          <a:p>
            <a:pPr marL="0" indent="0">
              <a:buNone/>
            </a:pPr>
            <a:endParaRPr lang="cs-CZ" sz="1800" i="1" dirty="0">
              <a:latin typeface="Calibri" charset="0"/>
            </a:endParaRPr>
          </a:p>
          <a:p>
            <a:r>
              <a:rPr lang="cs-CZ" sz="1800" i="1" dirty="0"/>
              <a:t>Didaktická příprava</a:t>
            </a:r>
          </a:p>
          <a:p>
            <a:pPr marL="0" indent="0">
              <a:buNone/>
            </a:pPr>
            <a:r>
              <a:rPr lang="cs-CZ" sz="1800" i="1" dirty="0"/>
              <a:t>Učitel zadá žákům, aby si předem nastudovali základní zeměpisná fakta o USA a zopakovali si odpovídající anglickou slovní zásobu.  </a:t>
            </a:r>
          </a:p>
          <a:p>
            <a:r>
              <a:rPr lang="cs-CZ" sz="1800" dirty="0"/>
              <a:t>Očekávání a cíle</a:t>
            </a:r>
          </a:p>
          <a:p>
            <a:pPr marL="0" indent="0">
              <a:buNone/>
            </a:pPr>
            <a:r>
              <a:rPr lang="cs-CZ" sz="1800" i="1" dirty="0"/>
              <a:t>Cílem prezentace je seznámit žáky s krásami národních parků USA, rozšířit jejich slovní zásobu a aplikovat vědomosti získané v hodinách zeměpisu při výuce anglického jazyka.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384" y="1431260"/>
            <a:ext cx="8229600" cy="317500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4000" b="1" dirty="0">
                <a:latin typeface="Calibri" charset="0"/>
                <a:cs typeface="Arial" charset="0"/>
              </a:rPr>
              <a:t> </a:t>
            </a:r>
            <a:r>
              <a:rPr lang="en-US" sz="3200" dirty="0">
                <a:latin typeface="Calibri" charset="0"/>
                <a:cs typeface="Arial" charset="0"/>
              </a:rPr>
              <a:t>In the U.S.A. - 59 protected areas known as national parks</a:t>
            </a:r>
            <a:r>
              <a:rPr lang="en-US" sz="3200" b="1" dirty="0">
                <a:latin typeface="Calibri" charset="0"/>
                <a:cs typeface="Arial" charset="0"/>
              </a:rPr>
              <a:t> </a:t>
            </a:r>
          </a:p>
          <a:p>
            <a:r>
              <a:rPr lang="en-US" sz="3200" dirty="0">
                <a:latin typeface="Calibri" charset="0"/>
                <a:cs typeface="Arial" charset="0"/>
              </a:rPr>
              <a:t>Are operated by the National Park Service </a:t>
            </a:r>
          </a:p>
          <a:p>
            <a:r>
              <a:rPr lang="en-US" sz="3200" dirty="0">
                <a:latin typeface="Calibri" charset="0"/>
                <a:cs typeface="Arial" charset="0"/>
              </a:rPr>
              <a:t>Criteria for the selection of NP:  </a:t>
            </a:r>
          </a:p>
          <a:p>
            <a:pPr marL="0" indent="0">
              <a:buNone/>
            </a:pPr>
            <a:r>
              <a:rPr lang="en-US" sz="3200" dirty="0">
                <a:latin typeface="Calibri" charset="0"/>
                <a:cs typeface="Arial" charset="0"/>
              </a:rPr>
              <a:t>                            - natural beauty </a:t>
            </a:r>
          </a:p>
          <a:p>
            <a:pPr marL="0" indent="0">
              <a:buNone/>
            </a:pPr>
            <a:r>
              <a:rPr lang="en-US" sz="3200" dirty="0">
                <a:latin typeface="Calibri" charset="0"/>
                <a:cs typeface="Arial" charset="0"/>
              </a:rPr>
              <a:t>                            - unique geological features </a:t>
            </a:r>
          </a:p>
          <a:p>
            <a:pPr marL="0" indent="0">
              <a:buNone/>
            </a:pPr>
            <a:r>
              <a:rPr lang="en-US" sz="3200" dirty="0">
                <a:latin typeface="Calibri" charset="0"/>
                <a:cs typeface="Arial" charset="0"/>
              </a:rPr>
              <a:t>                            - unusual ecosystems </a:t>
            </a:r>
          </a:p>
          <a:p>
            <a:pPr marL="0" indent="0">
              <a:buNone/>
            </a:pPr>
            <a:r>
              <a:rPr lang="en-US" sz="3200" dirty="0">
                <a:latin typeface="Calibri" charset="0"/>
                <a:cs typeface="Arial" charset="0"/>
              </a:rPr>
              <a:t>                            - recreational opportunities </a:t>
            </a:r>
          </a:p>
          <a:p>
            <a:pPr marL="0" indent="0">
              <a:buNone/>
            </a:pPr>
            <a:endParaRPr lang="en-US" sz="3200" dirty="0">
              <a:latin typeface="Calibri" charset="0"/>
              <a:cs typeface="Arial" charset="0"/>
            </a:endParaRPr>
          </a:p>
          <a:p>
            <a:r>
              <a:rPr lang="en-US" sz="3200" dirty="0">
                <a:latin typeface="Calibri" charset="0"/>
                <a:cs typeface="Arial" charset="0"/>
              </a:rPr>
              <a:t>The first NP – Yellowstone – 1872 </a:t>
            </a:r>
          </a:p>
          <a:p>
            <a:r>
              <a:rPr lang="en-US" sz="3200" dirty="0">
                <a:latin typeface="Calibri" charset="0"/>
              </a:rPr>
              <a:t>The newest – Pinnacles National Park - 2013</a:t>
            </a:r>
          </a:p>
          <a:p>
            <a:endParaRPr lang="en-US" sz="4000" dirty="0">
              <a:latin typeface="Calibri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Calibri" charset="0"/>
              </a:rPr>
              <a:t>General </a:t>
            </a:r>
            <a:r>
              <a:rPr lang="cs-CZ" dirty="0" err="1">
                <a:latin typeface="Calibri" charset="0"/>
              </a:rPr>
              <a:t>facts</a:t>
            </a:r>
            <a:r>
              <a:rPr lang="cs-CZ" dirty="0">
                <a:latin typeface="Calibri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682835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278" y="1053022"/>
            <a:ext cx="8229600" cy="459000"/>
          </a:xfrm>
        </p:spPr>
        <p:txBody>
          <a:bodyPr/>
          <a:lstStyle/>
          <a:p>
            <a:r>
              <a:rPr lang="cs-CZ" dirty="0" err="1">
                <a:latin typeface="Calibri" charset="0"/>
              </a:rPr>
              <a:t>Yellowstone</a:t>
            </a:r>
            <a:r>
              <a:rPr lang="cs-CZ" dirty="0">
                <a:latin typeface="Calibri" charset="0"/>
              </a:rPr>
              <a:t> NP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304699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cs-CZ" dirty="0" err="1">
                <a:latin typeface="Calibri" charset="0"/>
                <a:cs typeface="Arial" charset="0"/>
              </a:rPr>
              <a:t>Location</a:t>
            </a:r>
            <a:r>
              <a:rPr lang="cs-CZ" dirty="0">
                <a:latin typeface="Calibri" charset="0"/>
                <a:cs typeface="Arial" charset="0"/>
              </a:rPr>
              <a:t>: Wyoming, Montana, Idaho </a:t>
            </a:r>
          </a:p>
          <a:p>
            <a:r>
              <a:rPr lang="cs-CZ" dirty="0" err="1">
                <a:latin typeface="Calibri" charset="0"/>
                <a:cs typeface="Arial" charset="0"/>
              </a:rPr>
              <a:t>Established</a:t>
            </a:r>
            <a:r>
              <a:rPr lang="cs-CZ" dirty="0">
                <a:latin typeface="Calibri" charset="0"/>
                <a:cs typeface="Arial" charset="0"/>
              </a:rPr>
              <a:t>: 1872 </a:t>
            </a:r>
          </a:p>
          <a:p>
            <a:r>
              <a:rPr lang="cs-CZ" dirty="0">
                <a:latin typeface="Calibri" charset="0"/>
                <a:cs typeface="Arial" charset="0"/>
              </a:rPr>
              <a:t>Area: 9000 km2 </a:t>
            </a:r>
          </a:p>
          <a:p>
            <a:pPr marL="0" indent="0">
              <a:buNone/>
            </a:pPr>
            <a:r>
              <a:rPr lang="cs-CZ" b="1" dirty="0">
                <a:latin typeface="Arial" charset="0"/>
                <a:cs typeface="Arial" charset="0"/>
              </a:rPr>
              <a:t>              </a:t>
            </a:r>
            <a:r>
              <a:rPr lang="cs-CZ">
                <a:latin typeface="Arial" charset="0"/>
                <a:cs typeface="Arial" charset="0"/>
              </a:rPr>
              <a:t>– g</a:t>
            </a:r>
            <a:r>
              <a:rPr lang="cs-CZ">
                <a:latin typeface="Calibri"/>
                <a:cs typeface="Arial" charset="0"/>
              </a:rPr>
              <a:t>reat</a:t>
            </a:r>
            <a:r>
              <a:rPr lang="cs-CZ" dirty="0">
                <a:latin typeface="Calibri"/>
                <a:cs typeface="Arial" charset="0"/>
              </a:rPr>
              <a:t> </a:t>
            </a:r>
            <a:r>
              <a:rPr lang="cs-CZ" dirty="0">
                <a:latin typeface="Calibri" charset="0"/>
                <a:cs typeface="Arial" charset="0"/>
              </a:rPr>
              <a:t>network </a:t>
            </a:r>
            <a:r>
              <a:rPr lang="cs-CZ" dirty="0" err="1">
                <a:latin typeface="Calibri" charset="0"/>
                <a:cs typeface="Arial" charset="0"/>
              </a:rPr>
              <a:t>of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geothermal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areas</a:t>
            </a:r>
            <a:r>
              <a:rPr lang="cs-CZ" dirty="0">
                <a:latin typeface="Calibri" charset="0"/>
                <a:cs typeface="Arial" charset="0"/>
              </a:rPr>
              <a:t>  </a:t>
            </a:r>
          </a:p>
          <a:p>
            <a:pPr marL="0" indent="0">
              <a:buNone/>
            </a:pPr>
            <a:r>
              <a:rPr lang="cs-CZ" b="1" dirty="0">
                <a:latin typeface="Calibri" charset="0"/>
                <a:cs typeface="Arial" charset="0"/>
              </a:rPr>
              <a:t>                 </a:t>
            </a:r>
            <a:r>
              <a:rPr lang="cs-CZ" dirty="0">
                <a:latin typeface="Calibri" charset="0"/>
                <a:cs typeface="Arial" charset="0"/>
              </a:rPr>
              <a:t>-   </a:t>
            </a:r>
            <a:r>
              <a:rPr lang="cs-CZ" dirty="0" err="1">
                <a:latin typeface="Calibri" charset="0"/>
                <a:cs typeface="Arial" charset="0"/>
              </a:rPr>
              <a:t>vividly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colored</a:t>
            </a:r>
            <a:r>
              <a:rPr lang="cs-CZ" dirty="0">
                <a:latin typeface="Calibri" charset="0"/>
                <a:cs typeface="Arial" charset="0"/>
              </a:rPr>
              <a:t> hot </a:t>
            </a:r>
            <a:r>
              <a:rPr lang="cs-CZ" dirty="0" err="1">
                <a:latin typeface="Calibri" charset="0"/>
                <a:cs typeface="Arial" charset="0"/>
              </a:rPr>
              <a:t>springs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Calibri" charset="0"/>
                <a:cs typeface="Arial" charset="0"/>
              </a:rPr>
              <a:t>                -   </a:t>
            </a:r>
            <a:r>
              <a:rPr lang="cs-CZ" dirty="0" err="1">
                <a:latin typeface="Calibri" charset="0"/>
                <a:cs typeface="Arial" charset="0"/>
              </a:rPr>
              <a:t>boiling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mud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pots</a:t>
            </a:r>
            <a:r>
              <a:rPr lang="cs-CZ" dirty="0">
                <a:latin typeface="Calibri" charset="0"/>
                <a:cs typeface="Arial" charset="0"/>
              </a:rPr>
              <a:t>         </a:t>
            </a:r>
          </a:p>
          <a:p>
            <a:pPr marL="0" indent="0">
              <a:buNone/>
            </a:pPr>
            <a:r>
              <a:rPr lang="cs-CZ" b="1" dirty="0">
                <a:latin typeface="Calibri" charset="0"/>
                <a:cs typeface="Arial" charset="0"/>
              </a:rPr>
              <a:t>                </a:t>
            </a:r>
            <a:r>
              <a:rPr lang="cs-CZ" dirty="0">
                <a:latin typeface="Calibri" charset="0"/>
                <a:cs typeface="Arial" charset="0"/>
              </a:rPr>
              <a:t>-   10 000 </a:t>
            </a:r>
            <a:r>
              <a:rPr lang="cs-CZ" dirty="0" err="1">
                <a:latin typeface="Calibri" charset="0"/>
                <a:cs typeface="Arial" charset="0"/>
              </a:rPr>
              <a:t>geysers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 dirty="0" err="1">
                <a:latin typeface="Calibri" charset="0"/>
                <a:cs typeface="Arial" charset="0"/>
              </a:rPr>
              <a:t>The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best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known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geyser</a:t>
            </a:r>
            <a:r>
              <a:rPr lang="cs-CZ" dirty="0">
                <a:latin typeface="Calibri" charset="0"/>
                <a:cs typeface="Arial" charset="0"/>
              </a:rPr>
              <a:t>: </a:t>
            </a:r>
            <a:r>
              <a:rPr lang="cs-CZ" dirty="0" err="1">
                <a:latin typeface="Calibri" charset="0"/>
                <a:cs typeface="Arial" charset="0"/>
              </a:rPr>
              <a:t>Old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Faithful</a:t>
            </a:r>
            <a:r>
              <a:rPr lang="cs-CZ" dirty="0">
                <a:latin typeface="Calibri" charset="0"/>
                <a:cs typeface="Arial" charset="0"/>
              </a:rPr>
              <a:t> (</a:t>
            </a:r>
            <a:r>
              <a:rPr lang="cs-CZ" dirty="0" err="1">
                <a:latin typeface="Calibri" charset="0"/>
                <a:cs typeface="Arial" charset="0"/>
              </a:rPr>
              <a:t>erupts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about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every</a:t>
            </a:r>
            <a:r>
              <a:rPr lang="cs-CZ" dirty="0">
                <a:latin typeface="Calibri" charset="0"/>
                <a:cs typeface="Arial" charset="0"/>
              </a:rPr>
              <a:t> 75 </a:t>
            </a:r>
            <a:r>
              <a:rPr lang="cs-CZ" dirty="0" err="1">
                <a:latin typeface="Calibri" charset="0"/>
                <a:cs typeface="Arial" charset="0"/>
              </a:rPr>
              <a:t>minutes</a:t>
            </a:r>
            <a:r>
              <a:rPr lang="cs-CZ" dirty="0">
                <a:latin typeface="Calibri" charset="0"/>
                <a:cs typeface="Arial" charset="0"/>
              </a:rPr>
              <a:t>) </a:t>
            </a:r>
          </a:p>
          <a:p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The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yellow</a:t>
            </a:r>
            <a:r>
              <a:rPr lang="cs-CZ" dirty="0">
                <a:latin typeface="Calibri" charset="0"/>
                <a:cs typeface="Arial" charset="0"/>
              </a:rPr>
              <a:t> – </a:t>
            </a:r>
            <a:r>
              <a:rPr lang="cs-CZ" dirty="0" err="1">
                <a:latin typeface="Calibri" charset="0"/>
                <a:cs typeface="Arial" charset="0"/>
              </a:rPr>
              <a:t>hued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canyon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of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the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Yellowstone</a:t>
            </a:r>
            <a:r>
              <a:rPr lang="cs-CZ" dirty="0">
                <a:latin typeface="Calibri" charset="0"/>
                <a:cs typeface="Arial" charset="0"/>
              </a:rPr>
              <a:t> River </a:t>
            </a:r>
            <a:r>
              <a:rPr lang="cs-CZ" dirty="0" err="1">
                <a:latin typeface="Calibri" charset="0"/>
                <a:cs typeface="Arial" charset="0"/>
              </a:rPr>
              <a:t>with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scenic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waterfalls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 dirty="0" err="1">
                <a:latin typeface="Calibri" charset="0"/>
              </a:rPr>
              <a:t>The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great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number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of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mammal</a:t>
            </a:r>
            <a:r>
              <a:rPr lang="cs-CZ" dirty="0">
                <a:latin typeface="Calibri" charset="0"/>
              </a:rPr>
              <a:t> species – </a:t>
            </a:r>
            <a:r>
              <a:rPr lang="cs-CZ" dirty="0" err="1">
                <a:latin typeface="Calibri" charset="0"/>
              </a:rPr>
              <a:t>gray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wolf</a:t>
            </a:r>
            <a:r>
              <a:rPr lang="cs-CZ" dirty="0">
                <a:latin typeface="Calibri" charset="0"/>
              </a:rPr>
              <a:t>, </a:t>
            </a:r>
            <a:r>
              <a:rPr lang="cs-CZ" dirty="0" err="1">
                <a:latin typeface="Calibri" charset="0"/>
              </a:rPr>
              <a:t>elk</a:t>
            </a:r>
            <a:r>
              <a:rPr lang="cs-CZ" dirty="0">
                <a:latin typeface="Calibri" charset="0"/>
              </a:rPr>
              <a:t>, </a:t>
            </a:r>
            <a:r>
              <a:rPr lang="cs-CZ" dirty="0" err="1">
                <a:latin typeface="Calibri" charset="0"/>
              </a:rPr>
              <a:t>bison</a:t>
            </a:r>
            <a:r>
              <a:rPr lang="cs-CZ" dirty="0">
                <a:latin typeface="Calibri" charset="0"/>
              </a:rPr>
              <a:t>, grizzly </a:t>
            </a:r>
            <a:r>
              <a:rPr lang="cs-CZ" dirty="0" err="1">
                <a:latin typeface="Calibri" charset="0"/>
              </a:rPr>
              <a:t>bear</a:t>
            </a:r>
            <a:r>
              <a:rPr lang="cs-CZ" dirty="0">
                <a:latin typeface="Calibri" charset="0"/>
              </a:rPr>
              <a:t> 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9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192" y="874198"/>
            <a:ext cx="2743200" cy="20452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8988" y="2391160"/>
            <a:ext cx="3255222" cy="21633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1463" y="755650"/>
            <a:ext cx="2081368" cy="2771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785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charset="0"/>
              </a:rPr>
              <a:t>Sequoia</a:t>
            </a:r>
            <a:r>
              <a:rPr lang="cs-CZ" dirty="0">
                <a:latin typeface="Calibri" charset="0"/>
              </a:rPr>
              <a:t>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293062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latin typeface="Calibri" charset="0"/>
                <a:cs typeface="Arial" charset="0"/>
              </a:rPr>
              <a:t>Location: California </a:t>
            </a:r>
          </a:p>
          <a:p>
            <a:r>
              <a:rPr lang="en-US" dirty="0">
                <a:latin typeface="Calibri" charset="0"/>
                <a:cs typeface="Arial" charset="0"/>
              </a:rPr>
              <a:t>Established: 1890 </a:t>
            </a:r>
          </a:p>
          <a:p>
            <a:r>
              <a:rPr lang="en-US" dirty="0">
                <a:latin typeface="Calibri" charset="0"/>
                <a:cs typeface="Arial" charset="0"/>
              </a:rPr>
              <a:t>Area: 1600 km2 </a:t>
            </a:r>
          </a:p>
          <a:p>
            <a:r>
              <a:rPr lang="en-US" dirty="0">
                <a:latin typeface="Calibri" charset="0"/>
                <a:cs typeface="Arial" charset="0"/>
              </a:rPr>
              <a:t>The park protects the Giant Forest with the largest trees in the world. </a:t>
            </a:r>
          </a:p>
          <a:p>
            <a:r>
              <a:rPr lang="en-US" dirty="0">
                <a:latin typeface="Calibri" charset="0"/>
                <a:cs typeface="Arial" charset="0"/>
              </a:rPr>
              <a:t>The largest tree in the world General Sherman – 84 </a:t>
            </a:r>
            <a:r>
              <a:rPr lang="en-US" dirty="0" err="1">
                <a:latin typeface="Calibri" charset="0"/>
                <a:cs typeface="Arial" charset="0"/>
              </a:rPr>
              <a:t>metres</a:t>
            </a:r>
            <a:r>
              <a:rPr lang="en-US" dirty="0">
                <a:latin typeface="Calibri" charset="0"/>
                <a:cs typeface="Arial" charset="0"/>
              </a:rPr>
              <a:t> tall, 3000 years old </a:t>
            </a:r>
          </a:p>
          <a:p>
            <a:r>
              <a:rPr lang="en-US" dirty="0">
                <a:latin typeface="Calibri" charset="0"/>
                <a:cs typeface="Arial" charset="0"/>
              </a:rPr>
              <a:t>240 caves  </a:t>
            </a:r>
          </a:p>
          <a:p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>
                <a:latin typeface="Calibri" charset="0"/>
              </a:rPr>
              <a:t>Scenic segment of the Sierra Nevada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87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453" y="763005"/>
            <a:ext cx="2476846" cy="329611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7657" y="2345865"/>
            <a:ext cx="3499597" cy="233346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0774" y="856100"/>
            <a:ext cx="2124498" cy="283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278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Calibri" charset="0"/>
              </a:rPr>
              <a:t>Grand Canyon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270943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latin typeface="Calibri" charset="0"/>
              </a:rPr>
              <a:t>Location: Arizona </a:t>
            </a:r>
          </a:p>
          <a:p>
            <a:r>
              <a:rPr lang="en-US" dirty="0">
                <a:latin typeface="Calibri" charset="0"/>
              </a:rPr>
              <a:t>Established: 1919 </a:t>
            </a:r>
          </a:p>
          <a:p>
            <a:r>
              <a:rPr lang="en-US" dirty="0">
                <a:latin typeface="Calibri" charset="0"/>
              </a:rPr>
              <a:t>Area: 4900 km2 </a:t>
            </a:r>
          </a:p>
          <a:p>
            <a:r>
              <a:rPr lang="en-US" dirty="0">
                <a:latin typeface="Calibri" charset="0"/>
              </a:rPr>
              <a:t>Made by erosion of the Colorado River  </a:t>
            </a:r>
          </a:p>
          <a:p>
            <a:r>
              <a:rPr lang="en-US" dirty="0">
                <a:latin typeface="Calibri" charset="0"/>
              </a:rPr>
              <a:t>400 km long, 30 km wide, 1,6 km deep  </a:t>
            </a:r>
          </a:p>
          <a:p>
            <a:r>
              <a:rPr lang="en-US" dirty="0">
                <a:latin typeface="Calibri" charset="0"/>
              </a:rPr>
              <a:t>One of the most important geological sites in the world (some rocks 1800 mil. years old) 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525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811" y="744236"/>
            <a:ext cx="2743200" cy="20491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5925" y="2455863"/>
            <a:ext cx="2882842" cy="20478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5245" y="837897"/>
            <a:ext cx="2743200" cy="204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862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charset="0"/>
              </a:rPr>
              <a:t>Death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Valley</a:t>
            </a:r>
            <a:r>
              <a:rPr lang="cs-CZ" dirty="0">
                <a:latin typeface="Calibri" charset="0"/>
              </a:rPr>
              <a:t>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cs-CZ" dirty="0" err="1">
                <a:latin typeface="Calibri" charset="0"/>
                <a:cs typeface="Arial" charset="0"/>
              </a:rPr>
              <a:t>Location</a:t>
            </a:r>
            <a:r>
              <a:rPr lang="cs-CZ" dirty="0">
                <a:latin typeface="Calibri" charset="0"/>
                <a:cs typeface="Arial" charset="0"/>
              </a:rPr>
              <a:t>: </a:t>
            </a:r>
            <a:r>
              <a:rPr lang="cs-CZ" dirty="0" err="1">
                <a:latin typeface="Calibri" charset="0"/>
                <a:cs typeface="Arial" charset="0"/>
              </a:rPr>
              <a:t>California</a:t>
            </a:r>
            <a:r>
              <a:rPr lang="cs-CZ" dirty="0">
                <a:latin typeface="Calibri" charset="0"/>
                <a:cs typeface="Arial" charset="0"/>
              </a:rPr>
              <a:t>, Nevada </a:t>
            </a:r>
          </a:p>
          <a:p>
            <a:r>
              <a:rPr lang="cs-CZ">
                <a:latin typeface="Calibri" charset="0"/>
                <a:cs typeface="Arial" charset="0"/>
              </a:rPr>
              <a:t>Established: 1919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>
                <a:latin typeface="Calibri" charset="0"/>
                <a:cs typeface="Arial" charset="0"/>
              </a:rPr>
              <a:t>Area: 13 600 km2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>
                <a:latin typeface="Calibri" charset="0"/>
                <a:cs typeface="Arial" charset="0"/>
              </a:rPr>
              <a:t>250 km </a:t>
            </a:r>
            <a:r>
              <a:rPr lang="cs-CZ" dirty="0" err="1">
                <a:latin typeface="Calibri" charset="0"/>
                <a:cs typeface="Arial" charset="0"/>
              </a:rPr>
              <a:t>valley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between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two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Californian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mountain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ranges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>
                <a:latin typeface="Calibri" charset="0"/>
                <a:cs typeface="Arial" charset="0"/>
              </a:rPr>
              <a:t>The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hottest</a:t>
            </a:r>
            <a:r>
              <a:rPr lang="cs-CZ" dirty="0">
                <a:latin typeface="Calibri" charset="0"/>
                <a:cs typeface="Arial" charset="0"/>
              </a:rPr>
              <a:t>, </a:t>
            </a:r>
            <a:r>
              <a:rPr lang="cs-CZ" dirty="0" err="1">
                <a:latin typeface="Calibri" charset="0"/>
                <a:cs typeface="Arial" charset="0"/>
              </a:rPr>
              <a:t>lowest</a:t>
            </a:r>
            <a:r>
              <a:rPr lang="cs-CZ" dirty="0">
                <a:latin typeface="Calibri" charset="0"/>
                <a:cs typeface="Arial" charset="0"/>
              </a:rPr>
              <a:t>, </a:t>
            </a:r>
            <a:r>
              <a:rPr lang="cs-CZ" dirty="0" err="1">
                <a:latin typeface="Calibri" charset="0"/>
                <a:cs typeface="Arial" charset="0"/>
              </a:rPr>
              <a:t>driest</a:t>
            </a:r>
            <a:r>
              <a:rPr lang="cs-CZ" dirty="0">
                <a:latin typeface="Calibri" charset="0"/>
                <a:cs typeface="Arial" charset="0"/>
              </a:rPr>
              <a:t> place in </a:t>
            </a:r>
            <a:r>
              <a:rPr lang="cs-CZ" dirty="0" err="1">
                <a:latin typeface="Calibri" charset="0"/>
                <a:cs typeface="Arial" charset="0"/>
              </a:rPr>
              <a:t>the</a:t>
            </a:r>
            <a:r>
              <a:rPr lang="cs-CZ" dirty="0">
                <a:latin typeface="Calibri" charset="0"/>
                <a:cs typeface="Arial" charset="0"/>
              </a:rPr>
              <a:t> U.S.A. (</a:t>
            </a:r>
            <a:r>
              <a:rPr lang="cs-CZ" dirty="0" err="1">
                <a:latin typeface="Calibri" charset="0"/>
                <a:cs typeface="Arial" charset="0"/>
              </a:rPr>
              <a:t>day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time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temperatures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topped</a:t>
            </a:r>
            <a:r>
              <a:rPr lang="cs-CZ" dirty="0">
                <a:latin typeface="Calibri" charset="0"/>
                <a:cs typeface="Arial" charset="0"/>
              </a:rPr>
              <a:t> 130°F (54°C) </a:t>
            </a:r>
          </a:p>
          <a:p>
            <a:r>
              <a:rPr lang="cs-CZ">
                <a:latin typeface="Calibri" charset="0"/>
                <a:cs typeface="Arial" charset="0"/>
              </a:rPr>
              <a:t>shifting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sand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dunes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>
                <a:latin typeface="Calibri" charset="0"/>
                <a:cs typeface="Arial" charset="0"/>
              </a:rPr>
              <a:t>desolate</a:t>
            </a:r>
            <a:r>
              <a:rPr lang="cs-CZ" dirty="0">
                <a:latin typeface="Calibri" charset="0"/>
                <a:cs typeface="Arial" charset="0"/>
              </a:rPr>
              <a:t> </a:t>
            </a:r>
            <a:r>
              <a:rPr lang="cs-CZ" dirty="0" err="1">
                <a:latin typeface="Calibri" charset="0"/>
                <a:cs typeface="Arial" charset="0"/>
              </a:rPr>
              <a:t>badlands</a:t>
            </a:r>
            <a:r>
              <a:rPr lang="cs-CZ" dirty="0">
                <a:latin typeface="Calibri" charset="0"/>
                <a:cs typeface="Arial" charset="0"/>
              </a:rPr>
              <a:t> </a:t>
            </a:r>
          </a:p>
          <a:p>
            <a:r>
              <a:rPr lang="cs-CZ">
                <a:latin typeface="Calibri" charset="0"/>
              </a:rPr>
              <a:t>salt </a:t>
            </a:r>
            <a:r>
              <a:rPr lang="cs-CZ" dirty="0" err="1">
                <a:latin typeface="Calibri" charset="0"/>
              </a:rPr>
              <a:t>flats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671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75" y="758379"/>
            <a:ext cx="2743200" cy="20441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7038" y="2603500"/>
            <a:ext cx="3092306" cy="20542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5294" y="839788"/>
            <a:ext cx="2537694" cy="1899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003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charset="0"/>
              </a:rPr>
              <a:t>Arches</a:t>
            </a:r>
            <a:r>
              <a:rPr lang="cs-CZ" dirty="0">
                <a:latin typeface="Calibri" charset="0"/>
              </a:rPr>
              <a:t>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287244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latin typeface="Calibri" charset="0"/>
                <a:cs typeface="Arial" charset="0"/>
              </a:rPr>
              <a:t>Location: Utah </a:t>
            </a:r>
          </a:p>
          <a:p>
            <a:r>
              <a:rPr lang="en-US" dirty="0">
                <a:latin typeface="Calibri" charset="0"/>
                <a:cs typeface="Arial" charset="0"/>
              </a:rPr>
              <a:t>Established: 1929 </a:t>
            </a:r>
          </a:p>
          <a:p>
            <a:r>
              <a:rPr lang="en-US" dirty="0">
                <a:latin typeface="Calibri" charset="0"/>
                <a:cs typeface="Arial" charset="0"/>
              </a:rPr>
              <a:t>Area: 309 km2 </a:t>
            </a:r>
          </a:p>
          <a:p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>
                <a:latin typeface="Calibri" charset="0"/>
              </a:rPr>
              <a:t>More than 2000 natural sandstone arches – the most famous – Delicate Arch </a:t>
            </a:r>
          </a:p>
          <a:p>
            <a:r>
              <a:rPr lang="en-US" dirty="0">
                <a:latin typeface="Calibri" charset="0"/>
              </a:rPr>
              <a:t>Other geological formations – stone columns, spires, towers 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245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29" y="881989"/>
            <a:ext cx="2743200" cy="205291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1213" y="2374900"/>
            <a:ext cx="2952663" cy="22023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4422" y="838962"/>
            <a:ext cx="2333951" cy="174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768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charset="0"/>
              </a:rPr>
              <a:t>Everglades</a:t>
            </a:r>
            <a:r>
              <a:rPr lang="cs-CZ" dirty="0">
                <a:latin typeface="Calibri" charset="0"/>
              </a:rPr>
              <a:t>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286080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latin typeface="Calibri" charset="0"/>
                <a:cs typeface="Arial" charset="0"/>
              </a:rPr>
              <a:t>Location: Florida </a:t>
            </a:r>
          </a:p>
          <a:p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>
                <a:latin typeface="Calibri" charset="0"/>
              </a:rPr>
              <a:t>Established: 1934 </a:t>
            </a:r>
          </a:p>
          <a:p>
            <a:r>
              <a:rPr lang="en-US" dirty="0">
                <a:latin typeface="Calibri" charset="0"/>
              </a:rPr>
              <a:t>Area: 6100 km2 </a:t>
            </a:r>
          </a:p>
          <a:p>
            <a:r>
              <a:rPr lang="en-US" dirty="0">
                <a:latin typeface="Calibri" charset="0"/>
              </a:rPr>
              <a:t>The largest subtropical wilderness area in the U.S.A. </a:t>
            </a:r>
          </a:p>
          <a:p>
            <a:r>
              <a:rPr lang="en-US" dirty="0">
                <a:latin typeface="Calibri" charset="0"/>
              </a:rPr>
              <a:t>The mangrove ecosystem </a:t>
            </a:r>
          </a:p>
          <a:p>
            <a:r>
              <a:rPr lang="en-US" dirty="0">
                <a:latin typeface="Calibri" charset="0"/>
              </a:rPr>
              <a:t>Home to 36 protected species – e.g. Florida panther, American crocodile,…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865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5" y="879475"/>
            <a:ext cx="3162127" cy="21043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4275" y="2751138"/>
            <a:ext cx="2824658" cy="188299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1662" y="879475"/>
            <a:ext cx="2670201" cy="200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033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charset="0"/>
              </a:rPr>
              <a:t>Denali</a:t>
            </a:r>
            <a:r>
              <a:rPr lang="cs-CZ" dirty="0">
                <a:latin typeface="Calibri" charset="0"/>
              </a:rPr>
              <a:t> NP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latin typeface="Calibri" charset="0"/>
                <a:cs typeface="Arial" charset="0"/>
              </a:rPr>
              <a:t>Location: Alaska </a:t>
            </a:r>
          </a:p>
          <a:p>
            <a:r>
              <a:rPr lang="en-US" dirty="0">
                <a:latin typeface="Calibri" charset="0"/>
                <a:cs typeface="Arial" charset="0"/>
              </a:rPr>
              <a:t>Established: 1917 </a:t>
            </a:r>
          </a:p>
          <a:p>
            <a:r>
              <a:rPr lang="en-US" dirty="0">
                <a:latin typeface="Calibri" charset="0"/>
                <a:cs typeface="Arial" charset="0"/>
              </a:rPr>
              <a:t>Area: 1900 km2 </a:t>
            </a:r>
          </a:p>
          <a:p>
            <a:r>
              <a:rPr lang="en-US" dirty="0" err="1">
                <a:latin typeface="Calibri" charset="0"/>
                <a:cs typeface="Arial" charset="0"/>
              </a:rPr>
              <a:t>Centred</a:t>
            </a:r>
            <a:r>
              <a:rPr lang="en-US" dirty="0">
                <a:latin typeface="Calibri" charset="0"/>
                <a:cs typeface="Arial" charset="0"/>
              </a:rPr>
              <a:t> around Mount McKinley in the Alaska Range (the highest mountain in North America) </a:t>
            </a:r>
          </a:p>
          <a:p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>
                <a:latin typeface="Calibri" charset="0"/>
                <a:cs typeface="Arial" charset="0"/>
              </a:rPr>
              <a:t>Covered with long glaciers </a:t>
            </a:r>
          </a:p>
          <a:p>
            <a:r>
              <a:rPr lang="en-US" dirty="0">
                <a:latin typeface="Arial" charset="0"/>
                <a:cs typeface="Arial" charset="0"/>
              </a:rPr>
              <a:t> </a:t>
            </a:r>
            <a:r>
              <a:rPr lang="en-US" dirty="0">
                <a:latin typeface="Calibri" charset="0"/>
              </a:rPr>
              <a:t>Wildlife: grizzly bear, gray wolf, caribou,…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760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192" y="891675"/>
            <a:ext cx="2743200" cy="18008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3608" y="880892"/>
            <a:ext cx="2743200" cy="18163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6138" y="2592388"/>
            <a:ext cx="3181091" cy="2030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380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latin typeface="Calibri" charset="0"/>
              </a:rPr>
              <a:t>Quiz about American NPs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9013" y="1419225"/>
            <a:ext cx="8007787" cy="3186550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>
                <a:latin typeface="Calibri" charset="0"/>
              </a:rPr>
              <a:t>I. In which American federal state are the most of national parks situated?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1. Arizona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2. California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3. Utah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II. Which of natural wonders in the U.S.A. is called Old Faithful?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1. A famous  route in Grand Canyon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2. A cave in the Death Valley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  3. A waterfall in Yellowstone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III. What is the height of General Sherman- the tallest tree in </a:t>
            </a:r>
            <a:r>
              <a:rPr lang="en-US" dirty="0" err="1">
                <a:latin typeface="Calibri" charset="0"/>
              </a:rPr>
              <a:t>Sequioa</a:t>
            </a:r>
            <a:r>
              <a:rPr lang="en-US" dirty="0">
                <a:latin typeface="Calibri" charset="0"/>
              </a:rPr>
              <a:t> NP?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1. 60 metres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2. 8O metres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3. 100 metres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15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3212" y="1162943"/>
            <a:ext cx="7822310" cy="275607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>
                <a:latin typeface="Calibri" charset="0"/>
              </a:rPr>
              <a:t>IV. In which of these NPs can you see  American crocodiles?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1. Arches NP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2. Denali NP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3. Everglades NP  </a:t>
            </a:r>
          </a:p>
          <a:p>
            <a:pPr marL="0" indent="0">
              <a:buNone/>
            </a:pPr>
            <a:endParaRPr lang="en-US" dirty="0"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V. Which  American mountain can you see in Denali NP?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1. Mount Mckinley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2. Mount Logan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      3. Mount  Whitney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1979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28" y="755650"/>
            <a:ext cx="7589572" cy="4233863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I. In which American federal state are the most of national parks situated?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1. Arizona </a:t>
            </a:r>
            <a:r>
              <a:rPr lang="en-US">
                <a:solidFill>
                  <a:srgbClr val="FF0000"/>
                </a:solidFill>
                <a:latin typeface="Calibri" charset="0"/>
              </a:rPr>
              <a:t> </a:t>
            </a:r>
            <a:endParaRPr lang="en-US">
              <a:solidFill>
                <a:srgbClr val="FF0000"/>
              </a:solidFill>
              <a:latin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charset="0"/>
              </a:rPr>
              <a:t>2. California 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3. Utah  </a:t>
            </a:r>
          </a:p>
          <a:p>
            <a:pPr marL="0" indent="0">
              <a:buNone/>
            </a:pPr>
            <a:endParaRPr lang="en-US">
              <a:solidFill>
                <a:srgbClr val="000000"/>
              </a:solidFill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II. Which of natural wonders in the U.S.A. is called Old Faithful?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1. A famous route in Grand Canyon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2. A cave in the Death Valley 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charset="0"/>
              </a:rPr>
              <a:t>3. A waterfall in Yellowstone 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III. What is the height of General Sherman- the tallest tree in </a:t>
            </a:r>
            <a:r>
              <a:rPr lang="en-US" dirty="0" err="1">
                <a:solidFill>
                  <a:srgbClr val="000000"/>
                </a:solidFill>
                <a:latin typeface="Calibri" charset="0"/>
              </a:rPr>
              <a:t>Sequioa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NP?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1. 60 </a:t>
            </a:r>
            <a:r>
              <a:rPr lang="en-US" dirty="0" err="1">
                <a:solidFill>
                  <a:srgbClr val="000000"/>
                </a:solidFill>
                <a:latin typeface="Calibri" charset="0"/>
              </a:rPr>
              <a:t>metres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charset="0"/>
              </a:rPr>
              <a:t>2. 8O </a:t>
            </a:r>
            <a:r>
              <a:rPr lang="en-US" dirty="0" err="1">
                <a:solidFill>
                  <a:srgbClr val="FF0000"/>
                </a:solidFill>
                <a:latin typeface="Calibri" charset="0"/>
              </a:rPr>
              <a:t>metres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3. 100 </a:t>
            </a:r>
            <a:r>
              <a:rPr lang="en-US" dirty="0" err="1">
                <a:solidFill>
                  <a:srgbClr val="000000"/>
                </a:solidFill>
                <a:latin typeface="Calibri" charset="0"/>
              </a:rPr>
              <a:t>metres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 </a:t>
            </a: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IV. In which of these NPs can you see  American crocodiles?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1. Arches NP  </a:t>
            </a: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2. Denali NP 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charset="0"/>
              </a:rPr>
              <a:t>3. Everglades NP </a:t>
            </a:r>
            <a:r>
              <a:rPr lang="en-US" dirty="0">
                <a:solidFill>
                  <a:srgbClr val="000000"/>
                </a:solidFill>
                <a:latin typeface="Calibri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Calibri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V. Which  American mountain can you see in Denali NP? 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charset="0"/>
              </a:rPr>
              <a:t>1. Mount </a:t>
            </a:r>
            <a:r>
              <a:rPr lang="en-US" dirty="0" err="1">
                <a:solidFill>
                  <a:srgbClr val="FF0000"/>
                </a:solidFill>
                <a:latin typeface="Calibri" charset="0"/>
              </a:rPr>
              <a:t>Mckinley</a:t>
            </a:r>
            <a:r>
              <a:rPr lang="en-US" dirty="0">
                <a:solidFill>
                  <a:srgbClr val="FF0000"/>
                </a:solidFill>
                <a:latin typeface="Calibri" charset="0"/>
              </a:rPr>
              <a:t> </a:t>
            </a:r>
            <a:r>
              <a:rPr lang="en-US" dirty="0">
                <a:latin typeface="Calibri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2. Mount Logan  </a:t>
            </a:r>
          </a:p>
          <a:p>
            <a:pPr marL="0" indent="0">
              <a:buNone/>
            </a:pPr>
            <a:r>
              <a:rPr lang="en-US" dirty="0">
                <a:latin typeface="Calibri" charset="0"/>
              </a:rPr>
              <a:t>3. Mount  Whitney </a:t>
            </a:r>
          </a:p>
          <a:p>
            <a:pPr marL="0" indent="0">
              <a:buNone/>
            </a:pPr>
            <a:endParaRPr lang="en-US">
              <a:latin typeface="Calibri" charset="0"/>
            </a:endParaRP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157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s-CZ" sz="1000" b="1" dirty="0"/>
              <a:t>Informace:</a:t>
            </a:r>
          </a:p>
          <a:p>
            <a:r>
              <a:rPr lang="en-US" sz="1000" b="1" i="1" dirty="0">
                <a:latin typeface="Calibri" charset="0"/>
              </a:rPr>
              <a:t>SHARMAN, Elizabeth. Across cultures: culture, literature, music, language</a:t>
            </a:r>
            <a:r>
              <a:rPr lang="en-US" sz="1000" b="1" dirty="0">
                <a:latin typeface="Calibri" charset="0"/>
              </a:rPr>
              <a:t>. Harlow: Longman, c2004, 159 s. ISBN 0582817978.</a:t>
            </a:r>
          </a:p>
          <a:p>
            <a:r>
              <a:rPr lang="en-US" sz="1000" dirty="0">
                <a:latin typeface="Calibri" charset="0"/>
                <a:hlinkClick r:id="rId3"/>
              </a:rPr>
              <a:t>"The National Park Service Organic Act"</a:t>
            </a:r>
            <a:r>
              <a:rPr lang="en-US" sz="1000" dirty="0"/>
              <a:t>. National Park Service. 26 February 2008. Retrieved 25 January 2010.</a:t>
            </a:r>
          </a:p>
          <a:p>
            <a:r>
              <a:rPr lang="en-US" sz="1000" dirty="0"/>
              <a:t> </a:t>
            </a:r>
            <a:r>
              <a:rPr lang="en-US" sz="1000" dirty="0">
                <a:hlinkClick r:id="rId4"/>
              </a:rPr>
              <a:t>"Yellowstone National Park"</a:t>
            </a:r>
            <a:r>
              <a:rPr lang="en-US" sz="1000" dirty="0"/>
              <a:t>. UNESCO World Heritage Centre. Retrieved 2012-03-24.</a:t>
            </a:r>
          </a:p>
          <a:p>
            <a:r>
              <a:rPr lang="cs-CZ" sz="1000" dirty="0">
                <a:latin typeface="Calibri" charset="0"/>
              </a:rPr>
              <a:t> </a:t>
            </a:r>
            <a:r>
              <a:rPr lang="cs-CZ" sz="1000" dirty="0" err="1">
                <a:latin typeface="Calibri" charset="0"/>
              </a:rPr>
              <a:t>Bolsinger, CL; Waddell, KL (1993). </a:t>
            </a:r>
            <a:r>
              <a:rPr lang="cs-CZ" sz="1000" dirty="0">
                <a:latin typeface="Calibri" charset="0"/>
                <a:hlinkClick r:id="rId5"/>
              </a:rPr>
              <a:t>"Area of old-growth forests in California, Oregon, and Washington"</a:t>
            </a:r>
            <a:r>
              <a:rPr lang="cs-CZ" sz="1000" dirty="0"/>
              <a:t> (PDF). </a:t>
            </a:r>
            <a:r>
              <a:rPr lang="cs-CZ" sz="1000" dirty="0">
                <a:hlinkClick r:id="rId6"/>
              </a:rPr>
              <a:t>United States Forest Service</a:t>
            </a:r>
            <a:r>
              <a:rPr lang="cs-CZ" sz="1000" dirty="0"/>
              <a:t>, </a:t>
            </a:r>
            <a:r>
              <a:rPr lang="cs-CZ" sz="1000" dirty="0" err="1"/>
              <a:t>Pacific Northwest Research Station. Resource Bulletin PNW-RB-197. Retrieved 2012-03-07.</a:t>
            </a:r>
          </a:p>
          <a:p>
            <a:r>
              <a:rPr lang="cs-CZ" sz="1000" i="1" dirty="0">
                <a:latin typeface="Calibri" charset="0"/>
              </a:rPr>
              <a:t> </a:t>
            </a:r>
            <a:r>
              <a:rPr lang="cs-CZ" sz="1000" i="1" dirty="0">
                <a:latin typeface="Calibri" charset="0"/>
                <a:hlinkClick r:id="rId7"/>
              </a:rPr>
              <a:t>"Grand Canyon National Park Visitor Center"</a:t>
            </a:r>
            <a:r>
              <a:rPr lang="cs-CZ" sz="1000" i="1">
                <a:latin typeface="Calibri" charset="0"/>
              </a:rPr>
              <a:t>. </a:t>
            </a:r>
            <a:r>
              <a:rPr lang="cs-CZ" sz="1000" i="1" dirty="0">
                <a:latin typeface="Calibri" charset="0"/>
                <a:hlinkClick r:id="rId8"/>
              </a:rPr>
              <a:t>Geographic Names Information System</a:t>
            </a:r>
            <a:r>
              <a:rPr lang="cs-CZ" sz="1000">
                <a:latin typeface="Calibri" charset="0"/>
              </a:rPr>
              <a:t>. </a:t>
            </a:r>
            <a:r>
              <a:rPr lang="cs-CZ" sz="1000" dirty="0">
                <a:latin typeface="Calibri" charset="0"/>
                <a:hlinkClick r:id="rId9"/>
              </a:rPr>
              <a:t>United States Geological Survey</a:t>
            </a:r>
            <a:r>
              <a:rPr lang="cs-CZ" sz="1000" dirty="0"/>
              <a:t>. </a:t>
            </a:r>
            <a:r>
              <a:rPr lang="cs-CZ" sz="1000" dirty="0" err="1"/>
              <a:t>Retrieved 2011-08-14.</a:t>
            </a:r>
          </a:p>
          <a:p>
            <a:pPr marL="0" indent="0">
              <a:buNone/>
            </a:pPr>
            <a:endParaRPr lang="cs-CZ" sz="1000"/>
          </a:p>
          <a:p>
            <a:r>
              <a:rPr lang="en-US" sz="1000" i="1" dirty="0">
                <a:latin typeface="Calibri" charset="0"/>
                <a:hlinkClick r:id="rId10"/>
              </a:rPr>
              <a:t>"Arches National Park"</a:t>
            </a:r>
            <a:r>
              <a:rPr lang="en-US" sz="1000" i="1" dirty="0">
                <a:latin typeface="Calibri" charset="0"/>
              </a:rPr>
              <a:t>.</a:t>
            </a:r>
            <a:r>
              <a:rPr lang="cs-CZ" sz="1000" i="1" dirty="0">
                <a:latin typeface="Calibri" charset="0"/>
              </a:rPr>
              <a:t> </a:t>
            </a:r>
            <a:r>
              <a:rPr lang="en-US" sz="1000" i="1" dirty="0">
                <a:latin typeface="Calibri" charset="0"/>
              </a:rPr>
              <a:t>The National Parks: Index 2009–2011</a:t>
            </a:r>
            <a:r>
              <a:rPr lang="en-US" sz="1000" dirty="0">
                <a:latin typeface="Calibri" charset="0"/>
              </a:rPr>
              <a:t>. National Park Service. </a:t>
            </a:r>
            <a:r>
              <a:rPr lang="en-US" sz="1000" dirty="0">
                <a:latin typeface="Calibri" charset="0"/>
                <a:hlinkClick r:id="rId11"/>
              </a:rPr>
              <a:t>Archived</a:t>
            </a:r>
            <a:r>
              <a:rPr lang="cs-CZ" sz="1000" dirty="0">
                <a:latin typeface="Calibri" charset="0"/>
              </a:rPr>
              <a:t> </a:t>
            </a:r>
            <a:r>
              <a:rPr lang="en-US" sz="1000" dirty="0">
                <a:latin typeface="Calibri" charset="0"/>
              </a:rPr>
              <a:t>from the original on 29 June 2011. Retrieved 2011-06-08.</a:t>
            </a:r>
          </a:p>
          <a:p>
            <a:r>
              <a:rPr lang="cs-CZ" sz="1000" dirty="0">
                <a:latin typeface="Calibri" charset="0"/>
              </a:rPr>
              <a:t> </a:t>
            </a:r>
            <a:r>
              <a:rPr lang="cs-CZ" sz="1000" dirty="0">
                <a:latin typeface="Calibri" charset="0"/>
                <a:hlinkClick r:id="rId12"/>
              </a:rPr>
              <a:t>"Everglades National Park"</a:t>
            </a:r>
            <a:r>
              <a:rPr lang="cs-CZ" sz="1000" dirty="0"/>
              <a:t>. </a:t>
            </a:r>
            <a:r>
              <a:rPr lang="cs-CZ" sz="1000" dirty="0" err="1"/>
              <a:t>National</a:t>
            </a:r>
            <a:r>
              <a:rPr lang="cs-CZ" sz="1000" dirty="0"/>
              <a:t> </a:t>
            </a:r>
            <a:r>
              <a:rPr lang="cs-CZ" sz="1000" dirty="0" err="1"/>
              <a:t>Park Service. Retrieved</a:t>
            </a:r>
            <a:r>
              <a:rPr lang="cs-CZ" sz="1000" dirty="0"/>
              <a:t> </a:t>
            </a:r>
            <a:r>
              <a:rPr lang="cs-CZ" sz="1000" dirty="0" err="1"/>
              <a:t>2007-12-05.</a:t>
            </a:r>
          </a:p>
          <a:p>
            <a:r>
              <a:rPr lang="en-US" sz="1000" i="1" dirty="0">
                <a:latin typeface="Calibri" charset="0"/>
              </a:rPr>
              <a:t> </a:t>
            </a:r>
            <a:r>
              <a:rPr lang="en-US" sz="1000" i="1" dirty="0">
                <a:latin typeface="Calibri" charset="0"/>
                <a:hlinkClick r:id="rId13"/>
              </a:rPr>
              <a:t>"S.157 - Denali National Park Improvement Act"</a:t>
            </a:r>
            <a:r>
              <a:rPr lang="en-US" sz="1000" i="1" dirty="0">
                <a:latin typeface="Calibri" charset="0"/>
              </a:rPr>
              <a:t>. 113th Congress</a:t>
            </a:r>
            <a:r>
              <a:rPr lang="en-US" sz="1000" dirty="0">
                <a:latin typeface="Calibri" charset="0"/>
              </a:rPr>
              <a:t>. Retrieved 9 April 2014.</a:t>
            </a:r>
          </a:p>
          <a:p>
            <a:pPr marL="0" indent="0">
              <a:buNone/>
            </a:pPr>
            <a:endParaRPr lang="cs-CZ" sz="1000">
              <a:latin typeface="Calibri" charset="0"/>
            </a:endParaRPr>
          </a:p>
          <a:p>
            <a:pPr marL="0" indent="0">
              <a:buNone/>
            </a:pPr>
            <a:endParaRPr lang="cs-CZ" sz="1000">
              <a:latin typeface="Calibri" charset="0"/>
            </a:endParaRPr>
          </a:p>
          <a:p>
            <a:pPr marL="0" indent="0">
              <a:buNone/>
            </a:pPr>
            <a:r>
              <a:rPr lang="cs-CZ" sz="1000" b="1" dirty="0"/>
              <a:t>Obrázky:</a:t>
            </a:r>
          </a:p>
          <a:p>
            <a:r>
              <a:rPr lang="cs-CZ" sz="1000" dirty="0">
                <a:latin typeface="Calibri" charset="0"/>
                <a:hlinkClick r:id="rId14"/>
              </a:rPr>
              <a:t>http://pixabay.com/</a:t>
            </a:r>
          </a:p>
          <a:p>
            <a:pPr marL="0" indent="0">
              <a:buNone/>
            </a:pPr>
            <a:endParaRPr lang="cs-CZ" sz="1000" dirty="0">
              <a:latin typeface="Calibri" charset="0"/>
              <a:hlinkClick r:id="rId14"/>
            </a:endParaRPr>
          </a:p>
          <a:p>
            <a:pPr marL="0" indent="0">
              <a:buNone/>
            </a:pPr>
            <a:endParaRPr lang="cs-CZ" sz="1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1099</Words>
  <Application>Microsoft Office PowerPoint</Application>
  <PresentationFormat>Předvádění na obrazovce (16:9)</PresentationFormat>
  <Paragraphs>175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boxed_powerpoint_16x9_2012-08</vt:lpstr>
      <vt:lpstr>  Dotkněte se inovací CZ.1.07/1.3.00/51.0024  </vt:lpstr>
      <vt:lpstr>Prezentace aplikace PowerPoint</vt:lpstr>
      <vt:lpstr>Metodický pokyn</vt:lpstr>
      <vt:lpstr>General facts:</vt:lpstr>
      <vt:lpstr>Yellowstone NP  </vt:lpstr>
      <vt:lpstr>Prezentace aplikace PowerPoint</vt:lpstr>
      <vt:lpstr>Sequoia NP</vt:lpstr>
      <vt:lpstr>Prezentace aplikace PowerPoint</vt:lpstr>
      <vt:lpstr>Grand Canyon NP</vt:lpstr>
      <vt:lpstr>Prezentace aplikace PowerPoint</vt:lpstr>
      <vt:lpstr>Death Valley NP</vt:lpstr>
      <vt:lpstr>Prezentace aplikace PowerPoint</vt:lpstr>
      <vt:lpstr>Arches NP</vt:lpstr>
      <vt:lpstr>Prezentace aplikace PowerPoint</vt:lpstr>
      <vt:lpstr>Everglades NP</vt:lpstr>
      <vt:lpstr>Prezentace aplikace PowerPoint</vt:lpstr>
      <vt:lpstr>Denali NP</vt:lpstr>
      <vt:lpstr>Prezentace aplikace PowerPoint</vt:lpstr>
      <vt:lpstr>Quiz about American NPs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Kateřina Málková</cp:lastModifiedBy>
  <cp:revision>23</cp:revision>
  <dcterms:created xsi:type="dcterms:W3CDTF">2014-10-07T08:27:59Z</dcterms:created>
  <dcterms:modified xsi:type="dcterms:W3CDTF">2015-05-24T18:36:27Z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