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4" r:id="rId8"/>
    <p:sldId id="329" r:id="rId9"/>
    <p:sldId id="331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4881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9501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97036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28003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3580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3541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2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6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6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5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9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2" y="1347615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2" y="1923679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7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7" y="1419624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61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6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7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4683919"/>
            <a:ext cx="2133600" cy="357188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4683919"/>
            <a:ext cx="2895600" cy="357188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3C49C-AAFB-4C42-92DC-844E617B0EB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2029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40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71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4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1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8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600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Násobení a dělení do milionu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 Mgr. Vladimira </a:t>
            </a:r>
            <a:r>
              <a:rPr lang="cs-CZ" dirty="0" err="1"/>
              <a:t>Šeligová</a:t>
            </a:r>
            <a:endParaRPr lang="cs-CZ" dirty="0"/>
          </a:p>
          <a:p>
            <a:pPr algn="l"/>
            <a:r>
              <a:rPr lang="cs-CZ" dirty="0"/>
              <a:t>Předmět: Matematika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	</a:t>
            </a:r>
            <a:r>
              <a:rPr lang="cs-CZ" sz="1500" dirty="0"/>
              <a:t>Připravený materiál slouží k opakování a procvičování početních operací přirozených čísel do milionu. Zábavnou formu jsem zvolila pro větší motivaci a současně k procvičení </a:t>
            </a:r>
            <a:r>
              <a:rPr lang="cs-CZ" sz="1500" dirty="0" smtClean="0"/>
              <a:t>sebekontroly či </a:t>
            </a:r>
            <a:r>
              <a:rPr lang="cs-CZ" sz="1500" dirty="0"/>
              <a:t>hledání chyb a práce s chybou. Na tabletu mohou žáci pracovat samostatně nebo ve skupině doplňovat správné výsledky. Tento materiál se pak může dále využívat podle tvořivosti a potřeb pedagoga a na základě sledovaného cíle.</a:t>
            </a:r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– prezentace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Opakování </a:t>
            </a:r>
            <a:r>
              <a:rPr lang="cs-CZ" sz="1800" i="1" dirty="0"/>
              <a:t>násobení a dělení do milionu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Opakování formou pracovního listu nebo za pomoci tabletu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4"/>
            <a:ext cx="8003232" cy="3175000"/>
          </a:xfrm>
        </p:spPr>
        <p:txBody>
          <a:bodyPr/>
          <a:lstStyle/>
          <a:p>
            <a:r>
              <a:rPr lang="cs-CZ" dirty="0" smtClean="0"/>
              <a:t>MS </a:t>
            </a:r>
            <a:r>
              <a:rPr lang="cs-CZ" dirty="0" smtClean="0"/>
              <a:t>office –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4"/>
          <p:cNvSpPr txBox="1">
            <a:spLocks noChangeArrowheads="1"/>
          </p:cNvSpPr>
          <p:nvPr/>
        </p:nvSpPr>
        <p:spPr bwMode="auto">
          <a:xfrm>
            <a:off x="900113" y="681038"/>
            <a:ext cx="20875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082" name="Text Box 22"/>
          <p:cNvSpPr txBox="1">
            <a:spLocks noChangeArrowheads="1"/>
          </p:cNvSpPr>
          <p:nvPr/>
        </p:nvSpPr>
        <p:spPr bwMode="auto">
          <a:xfrm>
            <a:off x="4188067" y="1559382"/>
            <a:ext cx="122396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40 x </a:t>
            </a:r>
            <a:r>
              <a:rPr lang="cs-CZ" altLang="cs-CZ" sz="1200" b="1" dirty="0">
                <a:solidFill>
                  <a:srgbClr val="000000"/>
                </a:solidFill>
              </a:rPr>
              <a:t>60 =</a:t>
            </a:r>
          </a:p>
        </p:txBody>
      </p:sp>
      <p:sp>
        <p:nvSpPr>
          <p:cNvPr id="3083" name="Text Box 23"/>
          <p:cNvSpPr txBox="1">
            <a:spLocks noChangeArrowheads="1"/>
          </p:cNvSpPr>
          <p:nvPr/>
        </p:nvSpPr>
        <p:spPr bwMode="auto">
          <a:xfrm>
            <a:off x="8243888" y="2733675"/>
            <a:ext cx="3603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084" name="Text Box 24"/>
          <p:cNvSpPr txBox="1">
            <a:spLocks noChangeArrowheads="1"/>
          </p:cNvSpPr>
          <p:nvPr/>
        </p:nvSpPr>
        <p:spPr bwMode="auto">
          <a:xfrm>
            <a:off x="8101013" y="2193132"/>
            <a:ext cx="431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085" name="Text Box 25"/>
          <p:cNvSpPr txBox="1">
            <a:spLocks noChangeArrowheads="1"/>
          </p:cNvSpPr>
          <p:nvPr/>
        </p:nvSpPr>
        <p:spPr bwMode="auto">
          <a:xfrm>
            <a:off x="5750055" y="3890434"/>
            <a:ext cx="134461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480 : 6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086" name="Text Box 26"/>
          <p:cNvSpPr txBox="1">
            <a:spLocks noChangeArrowheads="1"/>
          </p:cNvSpPr>
          <p:nvPr/>
        </p:nvSpPr>
        <p:spPr bwMode="auto">
          <a:xfrm>
            <a:off x="2072254" y="3646885"/>
            <a:ext cx="42368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</a:rPr>
              <a:t>8</a:t>
            </a:r>
            <a:endParaRPr lang="cs-CZ" altLang="cs-CZ" dirty="0">
              <a:solidFill>
                <a:srgbClr val="000000"/>
              </a:solidFill>
            </a:endParaRPr>
          </a:p>
        </p:txBody>
      </p:sp>
      <p:sp>
        <p:nvSpPr>
          <p:cNvPr id="3098" name="Text Box 38"/>
          <p:cNvSpPr txBox="1">
            <a:spLocks noChangeArrowheads="1"/>
          </p:cNvSpPr>
          <p:nvPr/>
        </p:nvSpPr>
        <p:spPr bwMode="auto">
          <a:xfrm>
            <a:off x="1603852" y="1290505"/>
            <a:ext cx="6477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</a:rPr>
              <a:t>360</a:t>
            </a:r>
            <a:endParaRPr lang="cs-CZ" altLang="cs-CZ" dirty="0">
              <a:solidFill>
                <a:srgbClr val="000000"/>
              </a:solidFill>
            </a:endParaRPr>
          </a:p>
        </p:txBody>
      </p:sp>
      <p:sp>
        <p:nvSpPr>
          <p:cNvPr id="3099" name="Text Box 39"/>
          <p:cNvSpPr txBox="1">
            <a:spLocks noChangeArrowheads="1"/>
          </p:cNvSpPr>
          <p:nvPr/>
        </p:nvSpPr>
        <p:spPr bwMode="auto">
          <a:xfrm>
            <a:off x="7193686" y="3890433"/>
            <a:ext cx="7207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</a:rPr>
              <a:t>540</a:t>
            </a:r>
            <a:endParaRPr lang="cs-CZ" altLang="cs-CZ" dirty="0">
              <a:solidFill>
                <a:srgbClr val="000000"/>
              </a:solidFill>
            </a:endParaRPr>
          </a:p>
        </p:txBody>
      </p:sp>
      <p:sp>
        <p:nvSpPr>
          <p:cNvPr id="3100" name="Text Box 40"/>
          <p:cNvSpPr txBox="1">
            <a:spLocks noChangeArrowheads="1"/>
          </p:cNvSpPr>
          <p:nvPr/>
        </p:nvSpPr>
        <p:spPr bwMode="auto">
          <a:xfrm>
            <a:off x="1908176" y="3112294"/>
            <a:ext cx="122396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3101" name="Text Box 41"/>
          <p:cNvSpPr txBox="1">
            <a:spLocks noChangeArrowheads="1"/>
          </p:cNvSpPr>
          <p:nvPr/>
        </p:nvSpPr>
        <p:spPr bwMode="auto">
          <a:xfrm>
            <a:off x="2453971" y="2922063"/>
            <a:ext cx="118824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5 400 : 10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102" name="Text Box 42"/>
          <p:cNvSpPr txBox="1">
            <a:spLocks noChangeArrowheads="1"/>
          </p:cNvSpPr>
          <p:nvPr/>
        </p:nvSpPr>
        <p:spPr bwMode="auto">
          <a:xfrm>
            <a:off x="4284664" y="2463404"/>
            <a:ext cx="50323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9</a:t>
            </a:r>
          </a:p>
        </p:txBody>
      </p:sp>
      <p:sp>
        <p:nvSpPr>
          <p:cNvPr id="3103" name="Text Box 43"/>
          <p:cNvSpPr txBox="1">
            <a:spLocks noChangeArrowheads="1"/>
          </p:cNvSpPr>
          <p:nvPr/>
        </p:nvSpPr>
        <p:spPr bwMode="auto">
          <a:xfrm>
            <a:off x="5605554" y="1195291"/>
            <a:ext cx="12239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630 </a:t>
            </a:r>
            <a:r>
              <a:rPr lang="cs-CZ" altLang="cs-CZ" sz="1200" b="1" dirty="0">
                <a:solidFill>
                  <a:srgbClr val="000000"/>
                </a:solidFill>
              </a:rPr>
              <a:t>: </a:t>
            </a:r>
            <a:r>
              <a:rPr lang="cs-CZ" altLang="cs-CZ" sz="1200" b="1" dirty="0" smtClean="0">
                <a:solidFill>
                  <a:srgbClr val="000000"/>
                </a:solidFill>
              </a:rPr>
              <a:t>70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104" name="Text Box 44"/>
          <p:cNvSpPr txBox="1">
            <a:spLocks noChangeArrowheads="1"/>
          </p:cNvSpPr>
          <p:nvPr/>
        </p:nvSpPr>
        <p:spPr bwMode="auto">
          <a:xfrm>
            <a:off x="5940426" y="1847548"/>
            <a:ext cx="115252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90 </a:t>
            </a:r>
            <a:r>
              <a:rPr lang="cs-CZ" altLang="cs-CZ" sz="1200" b="1" dirty="0">
                <a:solidFill>
                  <a:srgbClr val="000000"/>
                </a:solidFill>
              </a:rPr>
              <a:t>x 4 =</a:t>
            </a:r>
          </a:p>
        </p:txBody>
      </p:sp>
      <p:sp>
        <p:nvSpPr>
          <p:cNvPr id="3105" name="Text Box 46"/>
          <p:cNvSpPr txBox="1">
            <a:spLocks noChangeArrowheads="1"/>
          </p:cNvSpPr>
          <p:nvPr/>
        </p:nvSpPr>
        <p:spPr bwMode="auto">
          <a:xfrm>
            <a:off x="1763894" y="2336635"/>
            <a:ext cx="115252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560 : 7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106" name="Text Box 47"/>
          <p:cNvSpPr txBox="1">
            <a:spLocks noChangeArrowheads="1"/>
          </p:cNvSpPr>
          <p:nvPr/>
        </p:nvSpPr>
        <p:spPr bwMode="auto">
          <a:xfrm>
            <a:off x="3858261" y="3392575"/>
            <a:ext cx="1239067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2 700 </a:t>
            </a:r>
            <a:r>
              <a:rPr lang="cs-CZ" altLang="cs-CZ" sz="1200" b="1" dirty="0">
                <a:solidFill>
                  <a:srgbClr val="000000"/>
                </a:solidFill>
              </a:rPr>
              <a:t>: </a:t>
            </a:r>
            <a:r>
              <a:rPr lang="cs-CZ" altLang="cs-CZ" sz="1200" b="1" dirty="0" smtClean="0">
                <a:solidFill>
                  <a:srgbClr val="000000"/>
                </a:solidFill>
              </a:rPr>
              <a:t>300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107" name="Text Box 48"/>
          <p:cNvSpPr txBox="1">
            <a:spLocks noChangeArrowheads="1"/>
          </p:cNvSpPr>
          <p:nvPr/>
        </p:nvSpPr>
        <p:spPr bwMode="auto">
          <a:xfrm>
            <a:off x="2520156" y="1743673"/>
            <a:ext cx="12239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400 x </a:t>
            </a:r>
            <a:r>
              <a:rPr lang="cs-CZ" altLang="cs-CZ" sz="1200" b="1" dirty="0">
                <a:solidFill>
                  <a:srgbClr val="000000"/>
                </a:solidFill>
              </a:rPr>
              <a:t>6</a:t>
            </a:r>
            <a:r>
              <a:rPr lang="cs-CZ" altLang="cs-CZ" sz="1200" b="1" dirty="0" smtClean="0">
                <a:solidFill>
                  <a:srgbClr val="000000"/>
                </a:solidFill>
              </a:rPr>
              <a:t>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108" name="Text Box 49"/>
          <p:cNvSpPr txBox="1">
            <a:spLocks noChangeArrowheads="1"/>
          </p:cNvSpPr>
          <p:nvPr/>
        </p:nvSpPr>
        <p:spPr bwMode="auto">
          <a:xfrm>
            <a:off x="3177954" y="3998815"/>
            <a:ext cx="8890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90 x 6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109" name="Text Box 50"/>
          <p:cNvSpPr txBox="1">
            <a:spLocks noChangeArrowheads="1"/>
          </p:cNvSpPr>
          <p:nvPr/>
        </p:nvSpPr>
        <p:spPr bwMode="auto">
          <a:xfrm>
            <a:off x="5392616" y="2538685"/>
            <a:ext cx="1404938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6 x 60 </a:t>
            </a:r>
            <a:r>
              <a:rPr lang="cs-CZ" altLang="cs-CZ" sz="1200" b="1" dirty="0">
                <a:solidFill>
                  <a:srgbClr val="000000"/>
                </a:solidFill>
              </a:rPr>
              <a:t>=</a:t>
            </a:r>
          </a:p>
        </p:txBody>
      </p:sp>
      <p:sp>
        <p:nvSpPr>
          <p:cNvPr id="3110" name="Text Box 51"/>
          <p:cNvSpPr txBox="1">
            <a:spLocks noChangeArrowheads="1"/>
          </p:cNvSpPr>
          <p:nvPr/>
        </p:nvSpPr>
        <p:spPr bwMode="auto">
          <a:xfrm>
            <a:off x="6163624" y="3214438"/>
            <a:ext cx="122555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1200" b="1" dirty="0" smtClean="0">
                <a:solidFill>
                  <a:srgbClr val="000000"/>
                </a:solidFill>
              </a:rPr>
              <a:t>30 x </a:t>
            </a:r>
            <a:r>
              <a:rPr lang="cs-CZ" altLang="cs-CZ" sz="1200" b="1" dirty="0">
                <a:solidFill>
                  <a:srgbClr val="000000"/>
                </a:solidFill>
              </a:rPr>
              <a:t>80 =</a:t>
            </a:r>
          </a:p>
        </p:txBody>
      </p:sp>
      <p:sp>
        <p:nvSpPr>
          <p:cNvPr id="2100" name="Line 52"/>
          <p:cNvSpPr>
            <a:spLocks noChangeShapeType="1"/>
          </p:cNvSpPr>
          <p:nvPr/>
        </p:nvSpPr>
        <p:spPr bwMode="auto">
          <a:xfrm>
            <a:off x="2165184" y="1336266"/>
            <a:ext cx="3826949" cy="479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103" name="Line 55"/>
          <p:cNvSpPr>
            <a:spLocks noChangeShapeType="1"/>
          </p:cNvSpPr>
          <p:nvPr/>
        </p:nvSpPr>
        <p:spPr bwMode="auto">
          <a:xfrm flipV="1">
            <a:off x="2304506" y="2440508"/>
            <a:ext cx="139313" cy="127562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104" name="Line 56"/>
          <p:cNvSpPr>
            <a:spLocks noChangeShapeType="1"/>
          </p:cNvSpPr>
          <p:nvPr/>
        </p:nvSpPr>
        <p:spPr bwMode="auto">
          <a:xfrm flipH="1" flipV="1">
            <a:off x="3392578" y="3011768"/>
            <a:ext cx="3845333" cy="98704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114" name="Text Box 57"/>
          <p:cNvSpPr txBox="1">
            <a:spLocks noChangeArrowheads="1"/>
          </p:cNvSpPr>
          <p:nvPr/>
        </p:nvSpPr>
        <p:spPr bwMode="auto">
          <a:xfrm>
            <a:off x="1116013" y="627460"/>
            <a:ext cx="3603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3115" name="Text Box 59"/>
          <p:cNvSpPr txBox="1">
            <a:spLocks noChangeArrowheads="1"/>
          </p:cNvSpPr>
          <p:nvPr/>
        </p:nvSpPr>
        <p:spPr bwMode="auto">
          <a:xfrm>
            <a:off x="6516689" y="1552147"/>
            <a:ext cx="28733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1</a:t>
            </a:r>
          </a:p>
        </p:txBody>
      </p:sp>
      <p:sp>
        <p:nvSpPr>
          <p:cNvPr id="3116" name="Text Box 60"/>
          <p:cNvSpPr txBox="1">
            <a:spLocks noChangeArrowheads="1"/>
          </p:cNvSpPr>
          <p:nvPr/>
        </p:nvSpPr>
        <p:spPr bwMode="auto">
          <a:xfrm>
            <a:off x="2304507" y="2037964"/>
            <a:ext cx="28733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2</a:t>
            </a:r>
          </a:p>
        </p:txBody>
      </p:sp>
      <p:sp>
        <p:nvSpPr>
          <p:cNvPr id="3117" name="Text Box 61"/>
          <p:cNvSpPr txBox="1">
            <a:spLocks noChangeArrowheads="1"/>
          </p:cNvSpPr>
          <p:nvPr/>
        </p:nvSpPr>
        <p:spPr bwMode="auto">
          <a:xfrm>
            <a:off x="3311696" y="2687945"/>
            <a:ext cx="36036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3</a:t>
            </a:r>
          </a:p>
        </p:txBody>
      </p:sp>
      <p:sp>
        <p:nvSpPr>
          <p:cNvPr id="2110" name="Line 62"/>
          <p:cNvSpPr>
            <a:spLocks noChangeShapeType="1"/>
          </p:cNvSpPr>
          <p:nvPr/>
        </p:nvSpPr>
        <p:spPr bwMode="auto">
          <a:xfrm flipH="1" flipV="1">
            <a:off x="5005389" y="1552146"/>
            <a:ext cx="2089279" cy="2763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119" name="Text Box 63"/>
          <p:cNvSpPr txBox="1">
            <a:spLocks noChangeArrowheads="1"/>
          </p:cNvSpPr>
          <p:nvPr/>
        </p:nvSpPr>
        <p:spPr bwMode="auto">
          <a:xfrm>
            <a:off x="4734719" y="1288540"/>
            <a:ext cx="37941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2113" name="Line 65"/>
          <p:cNvSpPr>
            <a:spLocks noChangeShapeType="1"/>
          </p:cNvSpPr>
          <p:nvPr/>
        </p:nvSpPr>
        <p:spPr bwMode="auto">
          <a:xfrm flipV="1">
            <a:off x="4549061" y="1354468"/>
            <a:ext cx="1832658" cy="118421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121" name="Text Box 66"/>
          <p:cNvSpPr txBox="1">
            <a:spLocks noChangeArrowheads="1"/>
          </p:cNvSpPr>
          <p:nvPr/>
        </p:nvSpPr>
        <p:spPr bwMode="auto">
          <a:xfrm>
            <a:off x="6207965" y="899050"/>
            <a:ext cx="36036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2115" name="Line 67"/>
          <p:cNvSpPr>
            <a:spLocks noChangeShapeType="1"/>
          </p:cNvSpPr>
          <p:nvPr/>
        </p:nvSpPr>
        <p:spPr bwMode="auto">
          <a:xfrm>
            <a:off x="3858260" y="4080270"/>
            <a:ext cx="3530914" cy="8519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123" name="Text Box 68"/>
          <p:cNvSpPr txBox="1">
            <a:spLocks noChangeArrowheads="1"/>
          </p:cNvSpPr>
          <p:nvPr/>
        </p:nvSpPr>
        <p:spPr bwMode="auto">
          <a:xfrm>
            <a:off x="6300788" y="3613434"/>
            <a:ext cx="4318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6</a:t>
            </a:r>
          </a:p>
        </p:txBody>
      </p:sp>
      <p:sp>
        <p:nvSpPr>
          <p:cNvPr id="2117" name="Line 69"/>
          <p:cNvSpPr>
            <a:spLocks noChangeShapeType="1"/>
          </p:cNvSpPr>
          <p:nvPr/>
        </p:nvSpPr>
        <p:spPr bwMode="auto">
          <a:xfrm flipH="1">
            <a:off x="3299610" y="1731569"/>
            <a:ext cx="3661283" cy="7489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125" name="Text Box 70"/>
          <p:cNvSpPr txBox="1">
            <a:spLocks noChangeArrowheads="1"/>
          </p:cNvSpPr>
          <p:nvPr/>
        </p:nvSpPr>
        <p:spPr bwMode="auto">
          <a:xfrm>
            <a:off x="2987675" y="1454570"/>
            <a:ext cx="36036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7</a:t>
            </a:r>
          </a:p>
        </p:txBody>
      </p:sp>
      <p:sp>
        <p:nvSpPr>
          <p:cNvPr id="2119" name="Line 71"/>
          <p:cNvSpPr>
            <a:spLocks noChangeShapeType="1"/>
          </p:cNvSpPr>
          <p:nvPr/>
        </p:nvSpPr>
        <p:spPr bwMode="auto">
          <a:xfrm flipH="1" flipV="1">
            <a:off x="1655762" y="1690646"/>
            <a:ext cx="4176712" cy="18907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121" name="Line 73"/>
          <p:cNvSpPr>
            <a:spLocks noChangeShapeType="1"/>
          </p:cNvSpPr>
          <p:nvPr/>
        </p:nvSpPr>
        <p:spPr bwMode="auto">
          <a:xfrm>
            <a:off x="4477793" y="2636003"/>
            <a:ext cx="310107" cy="86044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122" name="Line 74"/>
          <p:cNvSpPr>
            <a:spLocks noChangeShapeType="1"/>
          </p:cNvSpPr>
          <p:nvPr/>
        </p:nvSpPr>
        <p:spPr bwMode="auto">
          <a:xfrm>
            <a:off x="2340156" y="3770709"/>
            <a:ext cx="3492318" cy="11972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130" name="Text Box 75"/>
          <p:cNvSpPr txBox="1">
            <a:spLocks noChangeArrowheads="1"/>
          </p:cNvSpPr>
          <p:nvPr/>
        </p:nvSpPr>
        <p:spPr bwMode="auto">
          <a:xfrm>
            <a:off x="3770107" y="3697485"/>
            <a:ext cx="50323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10</a:t>
            </a:r>
          </a:p>
        </p:txBody>
      </p:sp>
      <p:sp>
        <p:nvSpPr>
          <p:cNvPr id="3131" name="Text Box 76"/>
          <p:cNvSpPr txBox="1">
            <a:spLocks noChangeArrowheads="1"/>
          </p:cNvSpPr>
          <p:nvPr/>
        </p:nvSpPr>
        <p:spPr bwMode="auto">
          <a:xfrm>
            <a:off x="4716464" y="3219450"/>
            <a:ext cx="2889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9</a:t>
            </a:r>
          </a:p>
        </p:txBody>
      </p:sp>
      <p:sp>
        <p:nvSpPr>
          <p:cNvPr id="2125" name="Line 77"/>
          <p:cNvSpPr>
            <a:spLocks noChangeShapeType="1"/>
          </p:cNvSpPr>
          <p:nvPr/>
        </p:nvSpPr>
        <p:spPr bwMode="auto">
          <a:xfrm flipV="1">
            <a:off x="6841258" y="1829145"/>
            <a:ext cx="323924" cy="139039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960892" y="1562477"/>
            <a:ext cx="75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2 400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2107" y="1273284"/>
            <a:ext cx="688182" cy="416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73234" y="226619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pic>
        <p:nvPicPr>
          <p:cNvPr id="78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548" y="851892"/>
            <a:ext cx="557273" cy="48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3604" y="2557710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7855" y="3558957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1449" y="3011772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0024" y="3517107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4846" y="1968699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0157" y="1372017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3594" y="2824338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1382" y="1492875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2450" y="2176464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7646" y="851892"/>
            <a:ext cx="688975" cy="41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589566" y="2937438"/>
            <a:ext cx="5033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50000"/>
              </a:spcBef>
              <a:spcAft>
                <a:spcPct val="0"/>
              </a:spcAft>
            </a:pPr>
            <a:r>
              <a:rPr lang="cs-CZ" altLang="cs-CZ" b="1" dirty="0">
                <a:solidFill>
                  <a:srgbClr val="000000"/>
                </a:solidFill>
              </a:rPr>
              <a:t>11</a:t>
            </a:r>
          </a:p>
        </p:txBody>
      </p:sp>
      <p:pic>
        <p:nvPicPr>
          <p:cNvPr id="16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0893" y="1085717"/>
            <a:ext cx="554037" cy="479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7911" y="3442097"/>
            <a:ext cx="554037" cy="479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7234" y="3231754"/>
            <a:ext cx="557273" cy="48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2427" y="1988344"/>
            <a:ext cx="554037" cy="479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266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2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 nodeType="clickPar">
                      <p:stCondLst>
                        <p:cond delay="indefinite"/>
                      </p:stCondLst>
                      <p:childTnLst>
                        <p:par>
                          <p:cTn id="1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0" grpId="0" animBg="1"/>
      <p:bldP spid="2100" grpId="1" animBg="1"/>
      <p:bldP spid="2103" grpId="0" animBg="1"/>
      <p:bldP spid="2103" grpId="1" animBg="1"/>
      <p:bldP spid="2104" grpId="0" animBg="1"/>
      <p:bldP spid="2104" grpId="1" animBg="1"/>
      <p:bldP spid="2110" grpId="0" animBg="1"/>
      <p:bldP spid="2110" grpId="1" animBg="1"/>
      <p:bldP spid="2113" grpId="0" animBg="1"/>
      <p:bldP spid="2113" grpId="1" animBg="1"/>
      <p:bldP spid="2115" grpId="0" animBg="1"/>
      <p:bldP spid="2115" grpId="1" animBg="1"/>
      <p:bldP spid="2117" grpId="0" animBg="1"/>
      <p:bldP spid="2117" grpId="1" animBg="1"/>
      <p:bldP spid="2119" grpId="0" animBg="1"/>
      <p:bldP spid="2119" grpId="1" animBg="1"/>
      <p:bldP spid="2121" grpId="0" animBg="1"/>
      <p:bldP spid="2121" grpId="1" animBg="1"/>
      <p:bldP spid="2122" grpId="0" animBg="1"/>
      <p:bldP spid="2122" grpId="1" animBg="1"/>
      <p:bldP spid="2125" grpId="0" animBg="1"/>
      <p:bldP spid="212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5"/>
          <p:cNvSpPr txBox="1">
            <a:spLocks noChangeArrowheads="1"/>
          </p:cNvSpPr>
          <p:nvPr/>
        </p:nvSpPr>
        <p:spPr bwMode="auto">
          <a:xfrm>
            <a:off x="1763688" y="1210049"/>
            <a:ext cx="5976664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dirty="0">
                <a:solidFill>
                  <a:srgbClr val="000000"/>
                </a:solidFill>
              </a:rPr>
              <a:t> </a:t>
            </a:r>
            <a:r>
              <a:rPr lang="cs-CZ" altLang="cs-CZ" sz="2400" dirty="0">
                <a:solidFill>
                  <a:srgbClr val="000000"/>
                </a:solidFill>
              </a:rPr>
              <a:t>90 x	4 =     </a:t>
            </a:r>
            <a:r>
              <a:rPr lang="cs-CZ" altLang="cs-CZ" sz="2400" dirty="0" smtClean="0">
                <a:solidFill>
                  <a:srgbClr val="000000"/>
                </a:solidFill>
              </a:rPr>
              <a:t>                        480 </a:t>
            </a:r>
            <a:r>
              <a:rPr lang="cs-CZ" altLang="cs-CZ" sz="2400" dirty="0">
                <a:solidFill>
                  <a:srgbClr val="000000"/>
                </a:solidFill>
              </a:rPr>
              <a:t>: 6 =  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000000"/>
                </a:solidFill>
              </a:rPr>
              <a:t> 560  : 7 =			  400 x 6 =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000000"/>
                </a:solidFill>
              </a:rPr>
              <a:t> 5 400 : 10 =			  6 x 60 =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000000"/>
                </a:solidFill>
              </a:rPr>
              <a:t>40 x 60 =		 	  2 700 </a:t>
            </a:r>
            <a:r>
              <a:rPr lang="cs-CZ" altLang="cs-CZ" sz="2400">
                <a:solidFill>
                  <a:srgbClr val="000000"/>
                </a:solidFill>
              </a:rPr>
              <a:t>: </a:t>
            </a:r>
            <a:r>
              <a:rPr lang="cs-CZ" altLang="cs-CZ" sz="2400" smtClean="0">
                <a:solidFill>
                  <a:srgbClr val="000000"/>
                </a:solidFill>
              </a:rPr>
              <a:t>300 </a:t>
            </a:r>
            <a:r>
              <a:rPr lang="cs-CZ" altLang="cs-CZ" sz="2400" dirty="0">
                <a:solidFill>
                  <a:srgbClr val="000000"/>
                </a:solidFill>
              </a:rPr>
              <a:t>=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000000"/>
                </a:solidFill>
              </a:rPr>
              <a:t>630 : 70 = 			  90 x 6 =</a:t>
            </a:r>
          </a:p>
        </p:txBody>
      </p:sp>
      <p:sp>
        <p:nvSpPr>
          <p:cNvPr id="4099" name="Text Box 9"/>
          <p:cNvSpPr txBox="1">
            <a:spLocks noChangeArrowheads="1"/>
          </p:cNvSpPr>
          <p:nvPr/>
        </p:nvSpPr>
        <p:spPr bwMode="auto">
          <a:xfrm>
            <a:off x="3870059" y="1210049"/>
            <a:ext cx="122396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alt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806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4e52da2a949f773d5171c18faecfe56d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3792f004bb49ebb7db692cbac9de3358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7E978646-9B28-4806-A35B-C6AD7CD372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</TotalTime>
  <Words>137</Words>
  <Application>Microsoft Office PowerPoint</Application>
  <PresentationFormat>Předvádění na obrazovce (16:9)</PresentationFormat>
  <Paragraphs>60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Snímek 2</vt:lpstr>
      <vt:lpstr>Metodický pokyn</vt:lpstr>
      <vt:lpstr>Zdroje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27</cp:revision>
  <dcterms:created xsi:type="dcterms:W3CDTF">2014-10-07T08:27:59Z</dcterms:created>
  <dcterms:modified xsi:type="dcterms:W3CDTF">2015-06-15T10:35:16Z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