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5" r:id="rId7"/>
    <p:sldId id="324" r:id="rId8"/>
    <p:sldId id="327" r:id="rId9"/>
    <p:sldId id="328" r:id="rId10"/>
    <p:sldId id="329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10" d="100"/>
          <a:sy n="110" d="100"/>
        </p:scale>
        <p:origin x="-240" y="7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2. 6. 2015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22664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4861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1557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7146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7217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2899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3133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2. 6. 2015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10" Type="http://schemas.openxmlformats.org/officeDocument/2006/relationships/image" Target="../media/image14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altLang="cs-CZ" sz="3600" b="1" dirty="0" smtClean="0">
                <a:solidFill>
                  <a:schemeClr val="tx2"/>
                </a:solidFill>
              </a:rPr>
              <a:t>PTÁCI NA JAŘE</a:t>
            </a:r>
            <a:endParaRPr lang="cs-CZ" altLang="cs-CZ" sz="3600" dirty="0">
              <a:solidFill>
                <a:schemeClr val="tx2"/>
              </a:solidFill>
            </a:endParaRPr>
          </a:p>
          <a:p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algn="l"/>
            <a:r>
              <a:rPr lang="cs-CZ" dirty="0"/>
              <a:t>Škola: Základní škola Vlachovice</a:t>
            </a:r>
          </a:p>
          <a:p>
            <a:pPr algn="l"/>
            <a:r>
              <a:rPr lang="cs-CZ" dirty="0"/>
              <a:t>Autor: Marta </a:t>
            </a:r>
            <a:r>
              <a:rPr lang="cs-CZ" dirty="0" err="1"/>
              <a:t>Ambrůzová</a:t>
            </a:r>
            <a:endParaRPr lang="cs-CZ" dirty="0"/>
          </a:p>
          <a:p>
            <a:pPr algn="l"/>
            <a:r>
              <a:rPr lang="cs-CZ" dirty="0"/>
              <a:t>Předmět: prvouka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Anotace: </a:t>
            </a:r>
          </a:p>
          <a:p>
            <a:pPr algn="l"/>
            <a:r>
              <a:rPr lang="cs-CZ" altLang="cs-CZ" dirty="0">
                <a:latin typeface="Corbel" pitchFamily="34" charset="0"/>
              </a:rPr>
              <a:t>Prezentaci je možné využít v 1. nebo 2. třídě.</a:t>
            </a:r>
          </a:p>
          <a:p>
            <a:pPr algn="l"/>
            <a:r>
              <a:rPr lang="cs-CZ" altLang="cs-CZ" dirty="0">
                <a:latin typeface="Corbel" pitchFamily="34" charset="0"/>
              </a:rPr>
              <a:t>1.Prezentaci předchází povídání o změnách přírody na jaře. Změny stromů, rostlin, zvířat. Zopakujeme, kdy odletěli stěhovaví ptáci, kteří to jsou, proč odletěli</a:t>
            </a:r>
          </a:p>
          <a:p>
            <a:pPr algn="l"/>
            <a:r>
              <a:rPr lang="cs-CZ" altLang="cs-CZ" dirty="0">
                <a:latin typeface="Corbel" pitchFamily="34" charset="0"/>
              </a:rPr>
              <a:t>(nedostatek potravy – hmyzu) a kteří tu zůstali – stálí, jak se o ně staráme</a:t>
            </a:r>
          </a:p>
          <a:p>
            <a:pPr algn="l"/>
            <a:r>
              <a:rPr lang="cs-CZ" altLang="cs-CZ" dirty="0">
                <a:latin typeface="Corbel" pitchFamily="34" charset="0"/>
              </a:rPr>
              <a:t>2. Povídáme si o životě ptáků na jaře – stavění hnízd, snášení vajíček, líhnutí mláďat, krmení, vyvádění mláďat z hnízd.</a:t>
            </a:r>
          </a:p>
          <a:p>
            <a:pPr algn="l"/>
            <a:r>
              <a:rPr lang="cs-CZ" altLang="cs-CZ" dirty="0">
                <a:latin typeface="Corbel" pitchFamily="34" charset="0"/>
              </a:rPr>
              <a:t>3. Samostatná práce - vyhledávání na tabletech</a:t>
            </a:r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CZ.1.07/1.3.00/51.0024 </a:t>
            </a:r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Ptáci stálí a stěhovaví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00400" y="2098200"/>
            <a:ext cx="2743200" cy="369332"/>
          </a:xfrm>
          <a:prstGeom prst="rect">
            <a:avLst/>
          </a:prstGeom>
        </p:spPr>
        <p:txBody>
          <a:bodyPr rtlCol="0" anchor="t">
            <a:spAutoFit/>
          </a:bodyPr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de-DE" altLang="cs-CZ" sz="1200" dirty="0" smtClean="0"/>
              <a:t>STASZCZUK</a:t>
            </a:r>
            <a:r>
              <a:rPr lang="de-DE" altLang="cs-CZ" sz="1200" dirty="0"/>
              <a:t>, </a:t>
            </a:r>
            <a:r>
              <a:rPr lang="de-DE" altLang="cs-CZ" sz="1200" dirty="0" err="1"/>
              <a:t>Sławek</a:t>
            </a:r>
            <a:r>
              <a:rPr lang="de-DE" altLang="cs-CZ" sz="1200" dirty="0"/>
              <a:t>. </a:t>
            </a:r>
            <a:r>
              <a:rPr lang="de-DE" altLang="cs-CZ" sz="1200" i="1" dirty="0"/>
              <a:t>Wikimedia </a:t>
            </a:r>
            <a:r>
              <a:rPr lang="de-DE" altLang="cs-CZ" sz="1200" i="1" dirty="0" err="1"/>
              <a:t>Commons</a:t>
            </a:r>
            <a:r>
              <a:rPr lang="de-DE" altLang="cs-CZ" sz="1200" dirty="0"/>
              <a:t> [online]. [</a:t>
            </a:r>
            <a:r>
              <a:rPr lang="de-DE" altLang="cs-CZ" sz="1200" dirty="0" err="1"/>
              <a:t>cit</a:t>
            </a:r>
            <a:r>
              <a:rPr lang="de-DE" altLang="cs-CZ" sz="1200" dirty="0"/>
              <a:t>. 24.6.2013]. </a:t>
            </a:r>
            <a:r>
              <a:rPr lang="de-DE" altLang="cs-CZ" sz="1200" dirty="0" err="1"/>
              <a:t>Dostupný</a:t>
            </a:r>
            <a:r>
              <a:rPr lang="de-DE" altLang="cs-CZ" sz="1200" dirty="0"/>
              <a:t> na WWW: http://cs.wikipedia.org/wiki/Soubor:Parus_caeruleus1.jpg</a:t>
            </a:r>
          </a:p>
          <a:p>
            <a:pPr marL="0" indent="0">
              <a:buNone/>
            </a:pPr>
            <a:r>
              <a:rPr lang="de-DE" altLang="cs-CZ" sz="1200" dirty="0"/>
              <a:t>MERTENS, Olaf. </a:t>
            </a:r>
            <a:r>
              <a:rPr lang="de-DE" altLang="cs-CZ" sz="1200" i="1" dirty="0"/>
              <a:t>Wikimedia </a:t>
            </a:r>
            <a:r>
              <a:rPr lang="de-DE" altLang="cs-CZ" sz="1200" i="1" dirty="0" err="1"/>
              <a:t>Commons</a:t>
            </a:r>
            <a:r>
              <a:rPr lang="de-DE" altLang="cs-CZ" sz="1200" dirty="0"/>
              <a:t> [online]. [</a:t>
            </a:r>
            <a:r>
              <a:rPr lang="de-DE" altLang="cs-CZ" sz="1200" dirty="0" err="1"/>
              <a:t>cit</a:t>
            </a:r>
            <a:r>
              <a:rPr lang="de-DE" altLang="cs-CZ" sz="1200" dirty="0"/>
              <a:t>. 24.6.2013]. </a:t>
            </a:r>
            <a:r>
              <a:rPr lang="de-DE" altLang="cs-CZ" sz="1200" dirty="0" err="1"/>
              <a:t>Dostupný</a:t>
            </a:r>
            <a:r>
              <a:rPr lang="de-DE" altLang="cs-CZ" sz="1200" dirty="0"/>
              <a:t> na WWW: http://cs.wikipedia.org/wiki/Soubor:Turdus_merula_050529.jpg</a:t>
            </a:r>
          </a:p>
          <a:p>
            <a:pPr marL="0" indent="0">
              <a:buNone/>
            </a:pPr>
            <a:r>
              <a:rPr lang="de-DE" altLang="cs-CZ" sz="1200" dirty="0" smtClean="0"/>
              <a:t>DRAWING </a:t>
            </a:r>
            <a:r>
              <a:rPr lang="de-DE" altLang="cs-CZ" sz="1200" dirty="0"/>
              <a:t>BY WILHELM VON WRIGHT (1810 - 1887). SCANNED FROM SVENSKA FÅGLAR, EFTER NATUREN OCH PÅ STEN RITADE.. </a:t>
            </a:r>
            <a:r>
              <a:rPr lang="de-DE" altLang="cs-CZ" sz="1200" i="1" dirty="0"/>
              <a:t>Wikimedia </a:t>
            </a:r>
            <a:r>
              <a:rPr lang="de-DE" altLang="cs-CZ" sz="1200" i="1" dirty="0" err="1"/>
              <a:t>Commons</a:t>
            </a:r>
            <a:r>
              <a:rPr lang="de-DE" altLang="cs-CZ" sz="1200" i="1" dirty="0"/>
              <a:t>.</a:t>
            </a:r>
            <a:r>
              <a:rPr lang="de-DE" altLang="cs-CZ" sz="1200" dirty="0"/>
              <a:t> [online]. [</a:t>
            </a:r>
            <a:r>
              <a:rPr lang="de-DE" altLang="cs-CZ" sz="1200" dirty="0" err="1"/>
              <a:t>cit</a:t>
            </a:r>
            <a:r>
              <a:rPr lang="de-DE" altLang="cs-CZ" sz="1200" dirty="0"/>
              <a:t>. 16.6.2013]. </a:t>
            </a:r>
            <a:r>
              <a:rPr lang="de-DE" altLang="cs-CZ" sz="1200" dirty="0" err="1"/>
              <a:t>Dostupný</a:t>
            </a:r>
            <a:r>
              <a:rPr lang="de-DE" altLang="cs-CZ" sz="1200" dirty="0"/>
              <a:t> na WWW: http://cs.wikipedia.org/wiki/Soubor:Pica_pica.jpg</a:t>
            </a:r>
          </a:p>
          <a:p>
            <a:pPr marL="0" indent="0">
              <a:buNone/>
            </a:pPr>
            <a:r>
              <a:rPr lang="de-DE" altLang="cs-CZ" sz="1200" dirty="0"/>
              <a:t>FIR0002. </a:t>
            </a:r>
            <a:r>
              <a:rPr lang="de-DE" altLang="cs-CZ" sz="1200" i="1" dirty="0"/>
              <a:t>Wikimedia </a:t>
            </a:r>
            <a:r>
              <a:rPr lang="de-DE" altLang="cs-CZ" sz="1200" i="1" dirty="0" err="1"/>
              <a:t>Commons</a:t>
            </a:r>
            <a:r>
              <a:rPr lang="de-DE" altLang="cs-CZ" sz="1200" i="1" dirty="0"/>
              <a:t>.</a:t>
            </a:r>
            <a:r>
              <a:rPr lang="de-DE" altLang="cs-CZ" sz="1200" dirty="0"/>
              <a:t> [online]. [</a:t>
            </a:r>
            <a:r>
              <a:rPr lang="de-DE" altLang="cs-CZ" sz="1200" dirty="0" err="1"/>
              <a:t>cit</a:t>
            </a:r>
            <a:r>
              <a:rPr lang="de-DE" altLang="cs-CZ" sz="1200" dirty="0"/>
              <a:t>. 16.6.2013]. </a:t>
            </a:r>
            <a:r>
              <a:rPr lang="de-DE" altLang="cs-CZ" sz="1200" dirty="0" err="1"/>
              <a:t>Dostupný</a:t>
            </a:r>
            <a:r>
              <a:rPr lang="de-DE" altLang="cs-CZ" sz="1200" dirty="0"/>
              <a:t> na WWW: http://cs.wikipedia.org/wiki/Soubor:House_sparrow04.jpg</a:t>
            </a:r>
          </a:p>
          <a:p>
            <a:pPr marL="0" indent="0">
              <a:buNone/>
            </a:pPr>
            <a:r>
              <a:rPr lang="de-DE" altLang="cs-CZ" sz="1200" dirty="0"/>
              <a:t>THYSSEN, </a:t>
            </a:r>
            <a:r>
              <a:rPr lang="de-DE" altLang="cs-CZ" sz="1200" dirty="0" err="1"/>
              <a:t>Malene</a:t>
            </a:r>
            <a:r>
              <a:rPr lang="de-DE" altLang="cs-CZ" sz="1200" dirty="0"/>
              <a:t>. </a:t>
            </a:r>
            <a:r>
              <a:rPr lang="de-DE" altLang="cs-CZ" sz="1200" i="1" dirty="0"/>
              <a:t>Wikimedia </a:t>
            </a:r>
            <a:r>
              <a:rPr lang="de-DE" altLang="cs-CZ" sz="1200" i="1" dirty="0" err="1"/>
              <a:t>Commons</a:t>
            </a:r>
            <a:r>
              <a:rPr lang="de-DE" altLang="cs-CZ" sz="1200" dirty="0"/>
              <a:t> [online]. [</a:t>
            </a:r>
            <a:r>
              <a:rPr lang="de-DE" altLang="cs-CZ" sz="1200" dirty="0" err="1"/>
              <a:t>cit</a:t>
            </a:r>
            <a:r>
              <a:rPr lang="de-DE" altLang="cs-CZ" sz="1200" dirty="0"/>
              <a:t>. 24.6.2013]. </a:t>
            </a:r>
            <a:r>
              <a:rPr lang="de-DE" altLang="cs-CZ" sz="1200" dirty="0" err="1"/>
              <a:t>Dostupný</a:t>
            </a:r>
            <a:r>
              <a:rPr lang="de-DE" altLang="cs-CZ" sz="1200" dirty="0"/>
              <a:t> na WWW: http://cs.wikipedia.org/wiki/Soubor:Landsvale.jpg</a:t>
            </a:r>
          </a:p>
          <a:p>
            <a:pPr marL="0" indent="0">
              <a:buNone/>
            </a:pPr>
            <a:r>
              <a:rPr lang="de-DE" altLang="cs-CZ" sz="1200" dirty="0"/>
              <a:t>PINGSTONE, Adrian. </a:t>
            </a:r>
            <a:r>
              <a:rPr lang="de-DE" altLang="cs-CZ" sz="1200" i="1" dirty="0"/>
              <a:t>Wikimedia </a:t>
            </a:r>
            <a:r>
              <a:rPr lang="de-DE" altLang="cs-CZ" sz="1200" i="1" dirty="0" err="1"/>
              <a:t>Commons</a:t>
            </a:r>
            <a:r>
              <a:rPr lang="de-DE" altLang="cs-CZ" sz="1200" dirty="0"/>
              <a:t> [online]. [</a:t>
            </a:r>
            <a:r>
              <a:rPr lang="de-DE" altLang="cs-CZ" sz="1200" dirty="0" err="1"/>
              <a:t>cit</a:t>
            </a:r>
            <a:r>
              <a:rPr lang="de-DE" altLang="cs-CZ" sz="1200" dirty="0"/>
              <a:t>. 24.6.2013]. </a:t>
            </a:r>
            <a:r>
              <a:rPr lang="de-DE" altLang="cs-CZ" sz="1200" dirty="0" err="1"/>
              <a:t>Dostupný</a:t>
            </a:r>
            <a:r>
              <a:rPr lang="de-DE" altLang="cs-CZ" sz="1200" dirty="0"/>
              <a:t> na WWW: http://cs.wikipedia.org/wiki/Soubor:Bristol.zoo.white.stork.head.arp.jpg</a:t>
            </a:r>
          </a:p>
          <a:p>
            <a:pPr marL="0" indent="0">
              <a:buNone/>
            </a:pPr>
            <a:r>
              <a:rPr lang="de-DE" altLang="cs-CZ" sz="1200" dirty="0"/>
              <a:t>HTTP://WWW.NATURESPICSONLINE.COM/. </a:t>
            </a:r>
            <a:r>
              <a:rPr lang="de-DE" altLang="cs-CZ" sz="1200" i="1" dirty="0"/>
              <a:t>Wikimedia </a:t>
            </a:r>
            <a:r>
              <a:rPr lang="de-DE" altLang="cs-CZ" sz="1200" i="1" dirty="0" err="1"/>
              <a:t>Commons</a:t>
            </a:r>
            <a:r>
              <a:rPr lang="de-DE" altLang="cs-CZ" sz="1200" dirty="0"/>
              <a:t> [online]. [</a:t>
            </a:r>
            <a:r>
              <a:rPr lang="de-DE" altLang="cs-CZ" sz="1200" dirty="0" err="1"/>
              <a:t>cit</a:t>
            </a:r>
            <a:r>
              <a:rPr lang="de-DE" altLang="cs-CZ" sz="1200" dirty="0"/>
              <a:t>. 24.6.2013]. </a:t>
            </a:r>
            <a:r>
              <a:rPr lang="de-DE" altLang="cs-CZ" sz="1200" dirty="0" err="1"/>
              <a:t>Dostupný</a:t>
            </a:r>
            <a:r>
              <a:rPr lang="de-DE" altLang="cs-CZ" sz="1200" dirty="0"/>
              <a:t> na WWW: http://cs.wikipedia.org/wiki/Soubor:European_Starling_2006.jpg</a:t>
            </a:r>
          </a:p>
          <a:p>
            <a:pPr marL="0" indent="0">
              <a:buNone/>
            </a:pPr>
            <a:endParaRPr lang="cs-CZ" sz="120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71600" y="1059582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altLang="cs-CZ" dirty="0"/>
          </a:p>
          <a:p>
            <a:endParaRPr lang="cs-CZ" altLang="cs-CZ" dirty="0"/>
          </a:p>
        </p:txBody>
      </p:sp>
      <p:sp>
        <p:nvSpPr>
          <p:cNvPr id="9" name="Obdélník 8"/>
          <p:cNvSpPr/>
          <p:nvPr/>
        </p:nvSpPr>
        <p:spPr>
          <a:xfrm>
            <a:off x="3347864" y="874916"/>
            <a:ext cx="16579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altLang="cs-CZ" dirty="0">
                <a:solidFill>
                  <a:srgbClr val="92D050"/>
                </a:solidFill>
                <a:latin typeface="Corbel" pitchFamily="34" charset="0"/>
              </a:rPr>
              <a:t>PTÁCI NA JAŘE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28625" y="1285875"/>
            <a:ext cx="8358188" cy="36988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Stálí ptáci: sýkora, kos, straka, vrabec</a:t>
            </a:r>
          </a:p>
        </p:txBody>
      </p:sp>
      <p:pic>
        <p:nvPicPr>
          <p:cNvPr id="11" name="Picture 14" descr="Soubor:Parus caeruleus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43" y="1705913"/>
            <a:ext cx="1634078" cy="1225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16" descr="Soubor:Turdus merula 05052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641796"/>
            <a:ext cx="1719545" cy="1289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8" descr="Soubor:Pica pic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8442" y="1709013"/>
            <a:ext cx="1734750" cy="11770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20" descr="Soubor:House sparrow0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768676"/>
            <a:ext cx="1553790" cy="10362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38430" y="3003798"/>
            <a:ext cx="8358246" cy="3693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Stěhovaví ptáci: vlaštovka, čáp, jiřička, špaček</a:t>
            </a:r>
          </a:p>
        </p:txBody>
      </p:sp>
      <p:pic>
        <p:nvPicPr>
          <p:cNvPr id="16" name="Picture 22" descr="Soubor:Landsvale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43" y="3507853"/>
            <a:ext cx="1612434" cy="11335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24" descr="Soubor:Bristol.zoo.white.stork.head.arp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1779" y="3507853"/>
            <a:ext cx="1071473" cy="12682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26" descr="Soubor:Delichon urbicum 10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6279" y="3600563"/>
            <a:ext cx="1264792" cy="9481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28" descr="Soubor:European Starling 2006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2650" y="3457460"/>
            <a:ext cx="683116" cy="10249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3968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484438" y="69016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altLang="cs-CZ" dirty="0"/>
              <a:t/>
            </a:r>
            <a:br>
              <a:rPr lang="cs-CZ" altLang="cs-CZ" dirty="0"/>
            </a:b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5576" y="710932"/>
            <a:ext cx="7560841" cy="36988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Všichni ptáci si na jaře staví a spravují hnízda, snáší vajíčka, krmí mláďata </a:t>
            </a:r>
          </a:p>
        </p:txBody>
      </p:sp>
      <p:pic>
        <p:nvPicPr>
          <p:cNvPr id="15" name="Picture 9" descr="C:\Users\Lucie\AppData\Local\Microsoft\Windows\Temporary Internet Files\Content.IE5\KLQBV1TR\MC9003605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36491"/>
            <a:ext cx="2108200" cy="1931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10" descr="C:\Users\Lucie\AppData\Local\Microsoft\Windows\Temporary Internet Files\Content.IE5\ZURCN86N\MC900426038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331294"/>
            <a:ext cx="2640012" cy="189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755576" y="3723878"/>
            <a:ext cx="7704856" cy="5238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Nikdy nesmíme sahat ptákům do hnízd! </a:t>
            </a:r>
            <a:r>
              <a:rPr lang="cs-CZ" sz="2800" dirty="0" smtClean="0"/>
              <a:t>Vysvětli!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12814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41363" y="725488"/>
            <a:ext cx="7862193" cy="646331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r>
              <a:rPr lang="cs-CZ"/>
              <a:t>Zadání samostatné práce na tabletech: vyhledej na internetu zajímavosti o ptácích, o kterých jsme si povídali.</a:t>
            </a:r>
          </a:p>
        </p:txBody>
      </p:sp>
    </p:spTree>
    <p:extLst>
      <p:ext uri="{BB962C8B-B14F-4D97-AF65-F5344CB8AC3E}">
        <p14:creationId xmlns:p14="http://schemas.microsoft.com/office/powerpoint/2010/main" val="1153692067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0A101D083150CE4FA3747AFD520AA2BC" ma:contentTypeVersion="2" ma:contentTypeDescription="Vytvoří nový dokument" ma:contentTypeScope="" ma:versionID="4e52da2a949f773d5171c18faecfe56d">
  <xsd:schema xmlns:xsd="http://www.w3.org/2001/XMLSchema" xmlns:xs="http://www.w3.org/2001/XMLSchema" xmlns:p="http://schemas.microsoft.com/office/2006/metadata/properties" xmlns:ns2="1aa48df0-3004-4d47-8a11-c5ffbc3c1b54" targetNamespace="http://schemas.microsoft.com/office/2006/metadata/properties" ma:root="true" ma:fieldsID="3792f004bb49ebb7db692cbac9de3358" ns2:_="">
    <xsd:import namespace="1aa48df0-3004-4d47-8a11-c5ffbc3c1b5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a48df0-3004-4d47-8a11-c5ffbc3c1b5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BC381D4-CDBB-43C6-B1D3-DC00A2573B4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aa48df0-3004-4d47-8a11-c5ffbc3c1b5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</TotalTime>
  <Words>207</Words>
  <Application>Microsoft Office PowerPoint</Application>
  <PresentationFormat>Předvádění na obrazovce (16:9)</PresentationFormat>
  <Paragraphs>35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boxed_powerpoint_16x9_2012-08</vt:lpstr>
      <vt:lpstr>  Dotkněte se inovací CZ.1.07/1.3.00/51.0024  </vt:lpstr>
      <vt:lpstr>Prezentace aplikace PowerPoint</vt:lpstr>
      <vt:lpstr>Metodický pokyn</vt:lpstr>
      <vt:lpstr>Zdroje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Marta</cp:lastModifiedBy>
  <cp:revision>25</cp:revision>
  <dcterms:created xsi:type="dcterms:W3CDTF">2014-10-07T08:27:59Z</dcterms:created>
  <dcterms:modified xsi:type="dcterms:W3CDTF">2015-06-02T17:41:13Z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0x0101000A101D083150CE4FA3747AFD520AA2BC</vt:lpwstr>
  </property>
  <property fmtid="{D5CDD505-2E9C-101B-9397-08002B2CF9AE}" pid="3" name="IsMyDocuments">
    <vt:bool>true</vt:bool>
  </property>
</Properties>
</file>