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7" r:id="rId4"/>
    <p:sldId id="288" r:id="rId5"/>
    <p:sldId id="297" r:id="rId6"/>
    <p:sldId id="298" r:id="rId7"/>
    <p:sldId id="299" r:id="rId8"/>
    <p:sldId id="289" r:id="rId9"/>
    <p:sldId id="290" r:id="rId10"/>
    <p:sldId id="291" r:id="rId11"/>
    <p:sldId id="292" r:id="rId12"/>
    <p:sldId id="293" r:id="rId13"/>
    <p:sldId id="29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  <p14:sldId id="287"/>
          </p14:sldIdLst>
        </p14:section>
        <p14:section name="obsah" id="{36B2C983-FE02-4491-87CF-BA17F4B32671}">
          <p14:sldIdLst>
            <p14:sldId id="288"/>
          </p14:sldIdLst>
        </p14:section>
        <p14:section name="noty k tisku" id="{CCA9D30B-E1DA-4490-ADE2-F948EF27935D}">
          <p14:sldIdLst>
            <p14:sldId id="297"/>
            <p14:sldId id="298"/>
            <p14:sldId id="299"/>
          </p14:sldIdLst>
        </p14:section>
        <p14:section name="popisy" id="{AC0B61A6-92C7-4455-8C26-AC65B6C68989}">
          <p14:sldIdLst>
            <p14:sldId id="289"/>
            <p14:sldId id="290"/>
            <p14:sldId id="291"/>
            <p14:sldId id="292"/>
            <p14:sldId id="293"/>
            <p14:sldId id="294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B5F3D"/>
    <a:srgbClr val="958455"/>
    <a:srgbClr val="DFD9B1"/>
    <a:srgbClr val="EDE8C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16" autoAdjust="0"/>
    <p:restoredTop sz="94494" autoAdjust="0"/>
  </p:normalViewPr>
  <p:slideViewPr>
    <p:cSldViewPr snapToGrid="0">
      <p:cViewPr varScale="1">
        <p:scale>
          <a:sx n="77" d="100"/>
          <a:sy n="77" d="100"/>
        </p:scale>
        <p:origin x="-108" y="-49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15.6.2015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15.6.2015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4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8444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4278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549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media" Target="../media/media1.wav"/><Relationship Id="rId13" Type="http://schemas.openxmlformats.org/officeDocument/2006/relationships/image" Target="../media/image13.png"/><Relationship Id="rId3" Type="http://schemas.openxmlformats.org/officeDocument/2006/relationships/audio" Target="../media/media3.wav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audio" Target="../media/media2.wav"/><Relationship Id="rId16" Type="http://schemas.openxmlformats.org/officeDocument/2006/relationships/image" Target="../media/image16.png"/><Relationship Id="rId1" Type="http://schemas.openxmlformats.org/officeDocument/2006/relationships/audio" Target="../media/media1.wav"/><Relationship Id="rId6" Type="http://schemas.openxmlformats.org/officeDocument/2006/relationships/image" Target="../media/image9.jpeg"/><Relationship Id="rId11" Type="http://schemas.microsoft.com/office/2007/relationships/media" Target="../media/media3.wav"/><Relationship Id="rId5" Type="http://schemas.openxmlformats.org/officeDocument/2006/relationships/notesSlide" Target="../notesSlides/notesSlide2.xml"/><Relationship Id="rId15" Type="http://schemas.openxmlformats.org/officeDocument/2006/relationships/image" Target="../media/image15.png"/><Relationship Id="rId10" Type="http://schemas.microsoft.com/office/2007/relationships/media" Target="../media/media2.wav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musescore.org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Řemesla v písničkách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295400" y="2971800"/>
            <a:ext cx="96012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SzPct val="80000"/>
              <a:buFont typeface="Arial" pitchFamily="34" charset="0"/>
              <a:buNone/>
              <a:defRPr sz="2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None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Lidové Písničky</a:t>
            </a:r>
            <a:endParaRPr lang="cs-CZ" sz="2400" b="1" i="0" baseline="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6860" y="3073573"/>
            <a:ext cx="2448140" cy="342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4460" y="1505939"/>
            <a:ext cx="2537187" cy="324663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459" y="1416770"/>
            <a:ext cx="2438565" cy="34126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0074" y="1396960"/>
            <a:ext cx="2428845" cy="339906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7422" y="1416223"/>
            <a:ext cx="2448140" cy="34260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299" y="1371600"/>
            <a:ext cx="2495704" cy="3492634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	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</a:t>
            </a:r>
            <a:r>
              <a:rPr lang="cs-CZ" sz="4400" b="1" dirty="0" smtClean="0">
                <a:solidFill>
                  <a:schemeClr val="accent5"/>
                </a:solidFill>
              </a:rPr>
              <a:t>NAŠI KAMARÁDI SKŘÍTKOVÉ</a:t>
            </a:r>
            <a:r>
              <a:rPr lang="cs-CZ" sz="4000" dirty="0" smtClean="0">
                <a:solidFill>
                  <a:schemeClr val="accent5"/>
                </a:solidFill>
              </a:rPr>
              <a:t/>
            </a:r>
            <a:br>
              <a:rPr lang="cs-CZ" sz="4000" dirty="0" smtClean="0">
                <a:solidFill>
                  <a:schemeClr val="accent5"/>
                </a:solidFill>
              </a:rPr>
            </a:br>
            <a:r>
              <a:rPr lang="cs-CZ" sz="4000" dirty="0" smtClean="0">
                <a:solidFill>
                  <a:schemeClr val="accent5"/>
                </a:solidFill>
              </a:rPr>
              <a:t>         </a:t>
            </a:r>
            <a:r>
              <a:rPr lang="cs-CZ" sz="2700" dirty="0" smtClean="0">
                <a:solidFill>
                  <a:schemeClr val="accent5"/>
                </a:solidFill>
              </a:rPr>
              <a:t>PRŮVODCI VZDĚLÁVACÍMI OBLASTMI</a:t>
            </a:r>
            <a:endParaRPr lang="cs-CZ" sz="2700" dirty="0">
              <a:solidFill>
                <a:schemeClr val="accent5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03418" y="4731467"/>
            <a:ext cx="2117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svět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25865" y="4748647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550423" y="4731467"/>
            <a:ext cx="2028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ten druhý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9882313" y="4748647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jeho tělo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0736" y="4734886"/>
            <a:ext cx="185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Dítě a jeho psychika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445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ladivo, Sledge, D&amp;rcaron;ev&amp;ecaron;né, Rukoje&amp;tcaron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210498">
            <a:off x="9499319" y="3055956"/>
            <a:ext cx="983457" cy="150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2" name="A_já_pořád,_kdo_to_j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9325094" y="4213677"/>
            <a:ext cx="609600" cy="609600"/>
          </a:xfrm>
          <a:prstGeom prst="rect">
            <a:avLst/>
          </a:prstGeom>
          <a:solidFill>
            <a:srgbClr val="95845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3" name="Hrály_dud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6506487" y="1802196"/>
            <a:ext cx="609600" cy="609600"/>
          </a:xfrm>
          <a:prstGeom prst="rect">
            <a:avLst/>
          </a:prstGeom>
          <a:solidFill>
            <a:srgbClr val="95845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4" name="Já_jsem_muzikant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1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1073057" y="4070287"/>
            <a:ext cx="609600" cy="609600"/>
          </a:xfrm>
          <a:prstGeom prst="rect">
            <a:avLst/>
          </a:prstGeom>
          <a:solidFill>
            <a:srgbClr val="95845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247751">
            <a:off x="1442471" y="3304209"/>
            <a:ext cx="2018536" cy="1009268"/>
          </a:xfrm>
          <a:prstGeom prst="rect">
            <a:avLst/>
          </a:prstGeom>
        </p:spPr>
      </p:pic>
      <p:pic>
        <p:nvPicPr>
          <p:cNvPr id="1026" name="Picture 2" descr="Sud, Náklad, Pirát, Rum, Whisk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33592" y="1802196"/>
            <a:ext cx="1234575" cy="179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ubka, Kapela, &amp;Ccaron;len Kapely, Horner, &amp;Ccaron;lov&amp;ecaron;k, Hudba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37566" y="1742664"/>
            <a:ext cx="2012250" cy="180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udy, Uilleann Trubky, Dopln&amp;ecaron;k Doodle, Nástroj, Hudba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895007" y="2863495"/>
            <a:ext cx="1436006" cy="160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Kominík, Zameta&amp;ccaron;, &amp;Ccaron;lov&amp;ecaron;k, Osoba, &amp;Ccaron;erná, Komín, Silueta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6284" y="1415614"/>
            <a:ext cx="1238723" cy="174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1523999" y="457200"/>
            <a:ext cx="8092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B5F3D"/>
                </a:solidFill>
              </a:rPr>
              <a:t>Poznáš tři písničky podle melodie a dvou obrázků?</a:t>
            </a:r>
            <a:endParaRPr lang="cs-CZ" sz="2400" b="1" dirty="0">
              <a:solidFill>
                <a:srgbClr val="6B5F3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92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25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96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696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418039" y="-1418040"/>
            <a:ext cx="6858001" cy="9694078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421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418039" y="-1418040"/>
            <a:ext cx="6858001" cy="9694078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91144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418039" y="-1418040"/>
            <a:ext cx="6858001" cy="969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311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obrázků, textů a hudby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Kresby </a:t>
            </a:r>
            <a:r>
              <a:rPr lang="cs-CZ" dirty="0" smtClean="0"/>
              <a:t>skřítků jsou </a:t>
            </a:r>
            <a:r>
              <a:rPr lang="cs-CZ" dirty="0"/>
              <a:t>použity se svolením autorek Yvety </a:t>
            </a:r>
            <a:r>
              <a:rPr lang="cs-CZ" dirty="0" err="1"/>
              <a:t>Šteruské</a:t>
            </a:r>
            <a:r>
              <a:rPr lang="cs-CZ" dirty="0"/>
              <a:t> a Marie </a:t>
            </a:r>
            <a:r>
              <a:rPr lang="cs-CZ" dirty="0" err="1"/>
              <a:t>Kádnerové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Hudba, text i notový zápis písniček jsou volná díla; jedná se o lidové písně. 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271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(</a:t>
            </a:r>
            <a:r>
              <a:rPr lang="cs-CZ" dirty="0" err="1"/>
              <a:t>Orffovy</a:t>
            </a:r>
            <a:r>
              <a:rPr lang="cs-CZ" dirty="0"/>
              <a:t> </a:t>
            </a:r>
            <a:r>
              <a:rPr lang="cs-CZ" dirty="0" smtClean="0"/>
              <a:t>nástroje)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534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7" indent="-285750"/>
            <a:r>
              <a:rPr lang="cs-CZ" sz="2000" dirty="0" smtClean="0"/>
              <a:t>Děti poznávají tři lidové písničky podle melodie a dvou obrázků, které se váží k textům. Tyto tři písničky („</a:t>
            </a:r>
            <a:r>
              <a:rPr lang="cs-CZ" sz="2000" dirty="0"/>
              <a:t>Já jsem muzikant“, „Hrály dudy“ a „A já pořád, kdo to je</a:t>
            </a:r>
            <a:r>
              <a:rPr lang="cs-CZ" sz="2000" dirty="0" smtClean="0"/>
              <a:t>?“) byly vybrány kvůli tomu, že se v nich objevují různá řemesla. Materiál lze použít k tématům „povolání“ nebo „lidové písně“.</a:t>
            </a:r>
          </a:p>
          <a:p>
            <a:pPr marL="285750" lvl="7" indent="-285750"/>
            <a:r>
              <a:rPr lang="cs-CZ" sz="2000" dirty="0" smtClean="0"/>
              <a:t>Děti si mohou písničky zazpívat a zpěv doprovodit hrou na </a:t>
            </a:r>
            <a:r>
              <a:rPr lang="cs-CZ" sz="2000" dirty="0" err="1" smtClean="0"/>
              <a:t>O</a:t>
            </a:r>
            <a:r>
              <a:rPr lang="cs-CZ" sz="2000" dirty="0" err="1" smtClean="0"/>
              <a:t>rffovy</a:t>
            </a:r>
            <a:r>
              <a:rPr lang="cs-CZ" sz="2000" dirty="0" smtClean="0"/>
              <a:t> </a:t>
            </a:r>
            <a:r>
              <a:rPr lang="cs-CZ" sz="2000" dirty="0" smtClean="0"/>
              <a:t>nástroje.</a:t>
            </a:r>
          </a:p>
          <a:p>
            <a:pPr marL="0" lvl="7" indent="0">
              <a:buNone/>
            </a:pPr>
            <a:endParaRPr lang="cs-CZ" sz="2000" dirty="0" smtClean="0"/>
          </a:p>
          <a:p>
            <a:pPr marL="285750" lvl="7" indent="-285750"/>
            <a:r>
              <a:rPr lang="cs-CZ" sz="2000" dirty="0" smtClean="0"/>
              <a:t>Součástí materiálu jsou notové zápisy i s texty a akordy, které jsou určeny k </a:t>
            </a:r>
            <a:r>
              <a:rPr lang="cs-CZ" sz="2000" dirty="0"/>
              <a:t>tisku. </a:t>
            </a:r>
            <a:r>
              <a:rPr lang="cs-CZ" sz="2000" dirty="0" smtClean="0"/>
              <a:t>(notový zápis a zvukové soubory s melodiemi byly vyrobeny v programu </a:t>
            </a:r>
            <a:r>
              <a:rPr lang="cs-CZ" sz="2000" dirty="0" err="1"/>
              <a:t>MuseScore</a:t>
            </a:r>
            <a:r>
              <a:rPr lang="cs-CZ" sz="2000" dirty="0"/>
              <a:t> 2.0.1 – zdarma ke stažení na </a:t>
            </a:r>
            <a:r>
              <a:rPr lang="cs-CZ" sz="2000" dirty="0" smtClean="0">
                <a:hlinkClick r:id="rId2"/>
              </a:rPr>
              <a:t>https</a:t>
            </a:r>
            <a:r>
              <a:rPr lang="cs-CZ" sz="2000" dirty="0">
                <a:hlinkClick r:id="rId2"/>
              </a:rPr>
              <a:t>://musescore.org/</a:t>
            </a:r>
            <a:r>
              <a:rPr lang="cs-CZ" sz="2000" dirty="0"/>
              <a:t> )</a:t>
            </a:r>
          </a:p>
          <a:p>
            <a:pPr marL="285750" lvl="7" indent="-285750"/>
            <a:endParaRPr lang="cs-CZ" sz="2000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2905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7" indent="-285750"/>
            <a:r>
              <a:rPr lang="cs-CZ" sz="2000" dirty="0" smtClean="0"/>
              <a:t>„Tlačítka“ s amplionem jsou aktivní – spustí melodii jedné ze tří písniček, kterou děti hledají.</a:t>
            </a:r>
          </a:p>
          <a:p>
            <a:pPr marL="285750" lvl="7" indent="-285750"/>
            <a:r>
              <a:rPr lang="cs-CZ" sz="2000" dirty="0" smtClean="0"/>
              <a:t>Notové zápisy jsou bez animací, jsou určeny k tisku – pro učitele nebo starší děti.</a:t>
            </a: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624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- DÍTĚ </a:t>
            </a:r>
            <a:r>
              <a:rPr lang="cs-CZ" dirty="0"/>
              <a:t> </a:t>
            </a:r>
            <a:r>
              <a:rPr lang="cs-CZ" dirty="0" smtClean="0"/>
              <a:t>A SPOLEČNOST (SOCIÁLNĚ-KULTURNÍ)</a:t>
            </a:r>
          </a:p>
          <a:p>
            <a:r>
              <a:rPr lang="cs-CZ" dirty="0" smtClean="0"/>
              <a:t>Vzdělávací podoblast – KULTURA, UMĚNÍ</a:t>
            </a:r>
          </a:p>
          <a:p>
            <a:r>
              <a:rPr lang="cs-CZ" dirty="0" smtClean="0"/>
              <a:t>Dosažené konkretizované výstupy – zvládat základní hudební dovednosti vokální i instrumentální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551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Směrovat 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děti </a:t>
              </a:r>
              <a:r>
                <a:rPr lang="cs-CZ" sz="1600" b="1" dirty="0">
                  <a:solidFill>
                    <a:prstClr val="black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prstClr val="black"/>
                  </a:solidFill>
                </a:rPr>
                <a:t>Chápat </a:t>
              </a:r>
              <a:r>
                <a:rPr lang="cs-CZ" sz="1600" b="1" dirty="0">
                  <a:solidFill>
                    <a:prstClr val="black"/>
                  </a:solidFill>
                </a:rPr>
                <a:t>p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prstClr val="black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prstClr val="black"/>
                  </a:solidFill>
                </a:rPr>
                <a:t>potenciálu dětí</a:t>
              </a:r>
              <a:endParaRPr lang="cs-CZ" sz="16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prstClr val="black"/>
                </a:solidFill>
              </a:rPr>
              <a:t>Cíle polytechnické výchovy</a:t>
            </a:r>
            <a:endParaRPr lang="cs-CZ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54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412</Words>
  <Application>Microsoft Office PowerPoint</Application>
  <PresentationFormat>Vlastní</PresentationFormat>
  <Paragraphs>56</Paragraphs>
  <Slides>12</Slides>
  <Notes>5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Řemesla v písničkách</vt:lpstr>
      <vt:lpstr>          NAŠI KAMARÁDI SKŘÍTKOVÉ          PRŮVODCI VZDĚLÁVACÍMI OBLASTMI</vt:lpstr>
      <vt:lpstr>Snímek 3</vt:lpstr>
      <vt:lpstr>Snímek 4</vt:lpstr>
      <vt:lpstr>Snímek 5</vt:lpstr>
      <vt:lpstr>Snímek 6</vt:lpstr>
      <vt:lpstr>Použité zdroje obrázků, textů a hudby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2015-06-15T11:33:15Z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