
<file path=[Content_Types].xml><?xml version="1.0" encoding="utf-8"?>
<Types xmlns="http://schemas.openxmlformats.org/package/2006/content-types"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docProps/custom.xml" ContentType="application/vnd.openxmlformats-officedocument.custom-properties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17"/>
  </p:notesMasterIdLst>
  <p:sldIdLst>
    <p:sldId id="310" r:id="rId5"/>
    <p:sldId id="326" r:id="rId6"/>
    <p:sldId id="325" r:id="rId7"/>
    <p:sldId id="334" r:id="rId8"/>
    <p:sldId id="331" r:id="rId9"/>
    <p:sldId id="335" r:id="rId10"/>
    <p:sldId id="327" r:id="rId11"/>
    <p:sldId id="328" r:id="rId12"/>
    <p:sldId id="329" r:id="rId13"/>
    <p:sldId id="332" r:id="rId14"/>
    <p:sldId id="333" r:id="rId15"/>
    <p:sldId id="324" r:id="rId16"/>
  </p:sldIdLst>
  <p:sldSz cx="9144000" cy="5143500" type="screen16x9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orient="horz" pos="162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 xmlns="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Střední styl 1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4" autoAdjust="0"/>
    <p:restoredTop sz="96866" autoAdjust="0"/>
  </p:normalViewPr>
  <p:slideViewPr>
    <p:cSldViewPr>
      <p:cViewPr>
        <p:scale>
          <a:sx n="86" d="100"/>
          <a:sy n="86" d="100"/>
        </p:scale>
        <p:origin x="-618" y="-894"/>
      </p:cViewPr>
      <p:guideLst>
        <p:guide orient="horz" pos="1620"/>
        <p:guide pos="2880"/>
      </p:guideLst>
    </p:cSldViewPr>
  </p:slideViewPr>
  <p:outlineViewPr>
    <p:cViewPr>
      <p:scale>
        <a:sx n="33" d="100"/>
        <a:sy n="33" d="100"/>
      </p:scale>
      <p:origin x="0" y="-18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>
      <p:cViewPr varScale="1">
        <p:scale>
          <a:sx n="101" d="100"/>
          <a:sy n="101" d="100"/>
        </p:scale>
        <p:origin x="2670" y="72"/>
      </p:cViewPr>
      <p:guideLst/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presProps" Target="presProps.xml"/><Relationship Id="rId3" Type="http://schemas.openxmlformats.org/officeDocument/2006/relationships/customXml" Target="../customXml/item3.xml"/><Relationship Id="rId21" Type="http://schemas.openxmlformats.org/officeDocument/2006/relationships/tableStyles" Target="tableStyle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notesMaster" Target="notesMasters/notesMaster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10" Type="http://schemas.openxmlformats.org/officeDocument/2006/relationships/slide" Target="slides/slide6.xml"/><Relationship Id="rId19" Type="http://schemas.openxmlformats.org/officeDocument/2006/relationships/viewProps" Target="view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98835A4-60F7-44ED-8EFD-BEEA171BCEF9}" type="datetimeFigureOut">
              <a:rPr lang="cs-CZ" smtClean="0"/>
              <a:pPr/>
              <a:t>15.6.2015</a:t>
            </a:fld>
            <a:endParaRPr lang="cs-CZ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2B72D31-BA1C-4AC9-9613-9D2BCD5B9C2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84431260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1597819"/>
            <a:ext cx="7772400" cy="1102519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2914650"/>
            <a:ext cx="6400800" cy="131445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06641012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2741055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3305176"/>
            <a:ext cx="7772400" cy="1021556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180035"/>
            <a:ext cx="7772400" cy="1125140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6674518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347613"/>
            <a:ext cx="4038600" cy="3247009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347613"/>
            <a:ext cx="4038600" cy="3247009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5777090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347614"/>
            <a:ext cx="4040188" cy="576064"/>
          </a:xfrm>
        </p:spPr>
        <p:txBody>
          <a:bodyPr anchor="b">
            <a:noAutofit/>
          </a:bodyPr>
          <a:lstStyle>
            <a:lvl1pPr marL="0" indent="0">
              <a:buNone/>
              <a:defRPr sz="20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1923678"/>
            <a:ext cx="4040188" cy="2670944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6" y="1347614"/>
            <a:ext cx="4041775" cy="576064"/>
          </a:xfrm>
        </p:spPr>
        <p:txBody>
          <a:bodyPr anchor="b">
            <a:noAutofit/>
          </a:bodyPr>
          <a:lstStyle>
            <a:lvl1pPr marL="0" indent="0">
              <a:buNone/>
              <a:defRPr sz="20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6" y="1923678"/>
            <a:ext cx="4041775" cy="2670944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93859089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67125178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5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9676856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1" y="843558"/>
            <a:ext cx="3008313" cy="576064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843557"/>
            <a:ext cx="5111750" cy="375106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1" y="1419621"/>
            <a:ext cx="3008313" cy="317500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81463168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3600450"/>
            <a:ext cx="5486400" cy="425054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843558"/>
            <a:ext cx="5486400" cy="2702123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4025503"/>
            <a:ext cx="5486400" cy="603647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524709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5308835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843557"/>
            <a:ext cx="2057400" cy="375106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843557"/>
            <a:ext cx="6019800" cy="375106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31909552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143000" y="841772"/>
            <a:ext cx="6858000" cy="1790700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143000" y="2701528"/>
            <a:ext cx="6858000" cy="124182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28650" y="4767263"/>
            <a:ext cx="2057400" cy="273844"/>
          </a:xfrm>
          <a:prstGeom prst="rect">
            <a:avLst/>
          </a:prstGeom>
        </p:spPr>
        <p:txBody>
          <a:bodyPr/>
          <a:lstStyle/>
          <a:p>
            <a:fld id="{8A3A43DF-04A3-4662-88CA-28FDED1CFC09}" type="datetimeFigureOut">
              <a:rPr lang="cs-CZ" smtClean="0"/>
              <a:pPr/>
              <a:t>15.6.2015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3028950" y="4767263"/>
            <a:ext cx="3086100" cy="273844"/>
          </a:xfrm>
          <a:prstGeom prst="rect">
            <a:avLst/>
          </a:prstGeo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D58ADA-DDE5-40A5-9BF1-B0BC81F4C7C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8001984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18" Type="http://schemas.openxmlformats.org/officeDocument/2006/relationships/image" Target="../media/image5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image" Target="../media/image4.png"/><Relationship Id="rId2" Type="http://schemas.openxmlformats.org/officeDocument/2006/relationships/slideLayout" Target="../slideLayouts/slideLayout2.xml"/><Relationship Id="rId16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2.png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6.jpe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Skupina 3"/>
          <p:cNvGrpSpPr/>
          <p:nvPr/>
        </p:nvGrpSpPr>
        <p:grpSpPr>
          <a:xfrm>
            <a:off x="0" y="3284537"/>
            <a:ext cx="9144000" cy="1858963"/>
            <a:chOff x="0" y="3284537"/>
            <a:chExt cx="9144000" cy="1858963"/>
          </a:xfrm>
        </p:grpSpPr>
        <p:pic>
          <p:nvPicPr>
            <p:cNvPr id="1027" name="Picture 3"/>
            <p:cNvPicPr>
              <a:picLocks noChangeAspect="1" noChangeArrowheads="1"/>
            </p:cNvPicPr>
            <p:nvPr userDrawn="1"/>
          </p:nvPicPr>
          <p:blipFill>
            <a:blip r:embed="rId14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0" y="3284537"/>
              <a:ext cx="9144000" cy="185896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grpSp>
          <p:nvGrpSpPr>
            <p:cNvPr id="11" name="Skupina 10"/>
            <p:cNvGrpSpPr>
              <a:grpSpLocks noChangeAspect="1"/>
            </p:cNvGrpSpPr>
            <p:nvPr userDrawn="1"/>
          </p:nvGrpSpPr>
          <p:grpSpPr>
            <a:xfrm>
              <a:off x="35536" y="4300030"/>
              <a:ext cx="720000" cy="792000"/>
              <a:chOff x="23056" y="6093296"/>
              <a:chExt cx="720000" cy="792000"/>
            </a:xfrm>
          </p:grpSpPr>
          <p:sp>
            <p:nvSpPr>
              <p:cNvPr id="15" name="Zaoblený obdélník 14"/>
              <p:cNvSpPr/>
              <p:nvPr userDrawn="1"/>
            </p:nvSpPr>
            <p:spPr>
              <a:xfrm>
                <a:off x="23056" y="6093296"/>
                <a:ext cx="720000" cy="792000"/>
              </a:xfrm>
              <a:prstGeom prst="roundRect">
                <a:avLst/>
              </a:prstGeom>
              <a:ln>
                <a:noFill/>
              </a:ln>
              <a:effectLst>
                <a:softEdge rad="31750"/>
              </a:effectLst>
            </p:spPr>
            <p:style>
              <a:lnRef idx="2">
                <a:schemeClr val="accent5"/>
              </a:lnRef>
              <a:fillRef idx="1">
                <a:schemeClr val="lt1"/>
              </a:fillRef>
              <a:effectRef idx="0">
                <a:schemeClr val="accent5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pic>
            <p:nvPicPr>
              <p:cNvPr id="16" name="Picture 12"/>
              <p:cNvPicPr>
                <a:picLocks noChangeAspect="1" noChangeArrowheads="1"/>
              </p:cNvPicPr>
              <p:nvPr userDrawn="1"/>
            </p:nvPicPr>
            <p:blipFill>
              <a:blip r:embed="rId15" cstate="print">
                <a:extLst>
                  <a:ext uri="{28A0092B-C50C-407E-A947-70E740481C1C}">
                    <a14:useLocalDpi xmlns:a14="http://schemas.microsoft.com/office/drawing/2010/main" xmlns="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70861" y="6201296"/>
                <a:ext cx="624390" cy="576000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 xmlns="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xmlns="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 xmlns="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</p:grpSp>
      </p:grp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1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1858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" name="Picture 10"/>
          <p:cNvPicPr>
            <a:picLocks noChangeAspect="1" noChangeArrowheads="1"/>
          </p:cNvPicPr>
          <p:nvPr/>
        </p:nvPicPr>
        <p:blipFill>
          <a:blip r:embed="rId1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688965" y="201165"/>
            <a:ext cx="1862069" cy="540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419623"/>
            <a:ext cx="8229600" cy="31750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67544" y="843558"/>
            <a:ext cx="8229600" cy="45900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4767263"/>
            <a:ext cx="21336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12" name="Obrázek 11"/>
          <p:cNvPicPr/>
          <p:nvPr userDrawn="1"/>
        </p:nvPicPr>
        <p:blipFill>
          <a:blip r:embed="rId1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79512" y="143420"/>
            <a:ext cx="2776686" cy="563416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 userDrawn="1"/>
        </p:nvPicPr>
        <p:blipFill>
          <a:blip r:embed="rId1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884368" y="4417415"/>
            <a:ext cx="1078260" cy="5666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87472330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ctr" defTabSz="914400" rtl="0" eaLnBrk="1" latinLnBrk="0" hangingPunct="1">
        <a:spcBef>
          <a:spcPct val="0"/>
        </a:spcBef>
        <a:buNone/>
        <a:tabLst>
          <a:tab pos="1790700" algn="l"/>
        </a:tabLst>
        <a:defRPr sz="32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143000" y="1203598"/>
            <a:ext cx="6858000" cy="1428874"/>
          </a:xfrm>
        </p:spPr>
        <p:txBody>
          <a:bodyPr/>
          <a:lstStyle/>
          <a:p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dirty="0"/>
              <a:t/>
            </a:r>
            <a:br>
              <a:rPr lang="cs-CZ" sz="1600" dirty="0"/>
            </a:br>
            <a:r>
              <a:rPr lang="cs-CZ" sz="1600" dirty="0" smtClean="0"/>
              <a:t>Dotkněte se inovací</a:t>
            </a:r>
            <a:br>
              <a:rPr lang="cs-CZ" sz="1600" dirty="0" smtClean="0"/>
            </a:br>
            <a:r>
              <a:rPr lang="cs-CZ" sz="1600" dirty="0" smtClean="0"/>
              <a:t>CZ.1.07/1.3.00/51.0024</a:t>
            </a: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143000" y="1707654"/>
            <a:ext cx="6858000" cy="2235696"/>
          </a:xfrm>
        </p:spPr>
        <p:txBody>
          <a:bodyPr>
            <a:normAutofit/>
          </a:bodyPr>
          <a:lstStyle/>
          <a:p>
            <a:r>
              <a:rPr lang="cs-CZ" sz="3600" b="1" dirty="0" smtClean="0"/>
              <a:t>Měření teploty kapalného tělesa kapalinovým a digitálním teploměrem</a:t>
            </a:r>
          </a:p>
        </p:txBody>
      </p:sp>
    </p:spTree>
    <p:extLst>
      <p:ext uri="{BB962C8B-B14F-4D97-AF65-F5344CB8AC3E}">
        <p14:creationId xmlns:p14="http://schemas.microsoft.com/office/powerpoint/2010/main" xmlns="" val="11314455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83568" y="1302558"/>
            <a:ext cx="8208912" cy="3573448"/>
          </a:xfrm>
        </p:spPr>
        <p:txBody>
          <a:bodyPr>
            <a:normAutofit/>
          </a:bodyPr>
          <a:lstStyle/>
          <a:p>
            <a:pPr algn="l"/>
            <a:r>
              <a:rPr lang="cs-CZ" dirty="0" smtClean="0"/>
              <a:t>Škola: ZŠ Chlumec nad Cidlinou, P27</a:t>
            </a:r>
          </a:p>
          <a:p>
            <a:pPr algn="l"/>
            <a:r>
              <a:rPr lang="cs-CZ" dirty="0" smtClean="0"/>
              <a:t>Autor: Mgr. Vladimír Pacák </a:t>
            </a:r>
          </a:p>
          <a:p>
            <a:pPr algn="l"/>
            <a:r>
              <a:rPr lang="cs-CZ" dirty="0" smtClean="0"/>
              <a:t>Předmět: Fyzika – laboratorní práce 6. ročník</a:t>
            </a:r>
          </a:p>
          <a:p>
            <a:pPr algn="l"/>
            <a:endParaRPr lang="cs-CZ" dirty="0" smtClean="0"/>
          </a:p>
          <a:p>
            <a:pPr algn="l"/>
            <a:r>
              <a:rPr lang="cs-CZ" dirty="0" smtClean="0"/>
              <a:t>Anotace: Materiál je určen pro žáky 6. ročníku jako příprava a průvodce laboratorní prací na téma „Měření teploty „</a:t>
            </a:r>
          </a:p>
          <a:p>
            <a:pPr algn="l"/>
            <a:endParaRPr lang="cs-CZ" dirty="0" smtClean="0"/>
          </a:p>
          <a:p>
            <a:pPr algn="l"/>
            <a:endParaRPr lang="cs-CZ" dirty="0"/>
          </a:p>
          <a:p>
            <a:pPr algn="l"/>
            <a:r>
              <a:rPr lang="cs-CZ" dirty="0" smtClean="0"/>
              <a:t>Materiál </a:t>
            </a:r>
            <a:r>
              <a:rPr lang="cs-CZ" dirty="0"/>
              <a:t>je zpracován v rámci projektu </a:t>
            </a:r>
            <a:r>
              <a:rPr lang="cs-CZ" dirty="0" smtClean="0"/>
              <a:t>Dotkněte se inovací CZ.1.07/1.3.00/51.0024 </a:t>
            </a:r>
            <a:endParaRPr lang="cs-CZ" dirty="0"/>
          </a:p>
          <a:p>
            <a:pPr algn="l"/>
            <a:endParaRPr lang="cs-CZ" dirty="0"/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683568" y="843558"/>
            <a:ext cx="8013576" cy="4590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tabLst>
                <a:tab pos="1790700" algn="l"/>
              </a:tabLst>
              <a:defRPr sz="45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sz="3200" b="1" dirty="0" smtClean="0"/>
              <a:t>Základní informace</a:t>
            </a:r>
            <a:endParaRPr lang="cs-CZ" sz="3200" b="1" dirty="0"/>
          </a:p>
        </p:txBody>
      </p:sp>
    </p:spTree>
    <p:extLst>
      <p:ext uri="{BB962C8B-B14F-4D97-AF65-F5344CB8AC3E}">
        <p14:creationId xmlns:p14="http://schemas.microsoft.com/office/powerpoint/2010/main" xmlns="" val="39610559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b="1" dirty="0" smtClean="0"/>
              <a:t>Metodický pokyn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75606"/>
            <a:ext cx="8229600" cy="3319017"/>
          </a:xfrm>
        </p:spPr>
        <p:txBody>
          <a:bodyPr>
            <a:normAutofit fontScale="92500" lnSpcReduction="20000"/>
          </a:bodyPr>
          <a:lstStyle/>
          <a:p>
            <a:r>
              <a:rPr lang="cs-CZ" sz="1800" dirty="0" smtClean="0"/>
              <a:t>Popis práce s materiálem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sz="1800" i="1" dirty="0" smtClean="0"/>
              <a:t>Materiál je určen pro práci s interaktivní tabulí  a tablety</a:t>
            </a:r>
            <a:endParaRPr lang="cs-CZ" sz="1800" i="1" dirty="0"/>
          </a:p>
          <a:p>
            <a:r>
              <a:rPr lang="cs-CZ" sz="1800" dirty="0" smtClean="0"/>
              <a:t>Přílohy: </a:t>
            </a:r>
          </a:p>
          <a:p>
            <a:pPr marL="0" indent="0">
              <a:buNone/>
            </a:pPr>
            <a:r>
              <a:rPr lang="cs-CZ" sz="1800" dirty="0" smtClean="0"/>
              <a:t>1. soubor </a:t>
            </a:r>
            <a:r>
              <a:rPr lang="cs-CZ" sz="1800" dirty="0" smtClean="0"/>
              <a:t>Měření teploty </a:t>
            </a:r>
            <a:r>
              <a:rPr lang="cs-CZ" sz="1800" dirty="0" smtClean="0"/>
              <a:t>– protokol = </a:t>
            </a:r>
            <a:r>
              <a:rPr lang="cs-CZ" sz="1800" dirty="0" smtClean="0"/>
              <a:t>protokol z laboratorní práce</a:t>
            </a:r>
          </a:p>
          <a:p>
            <a:pPr marL="0" indent="0">
              <a:buNone/>
            </a:pPr>
            <a:endParaRPr lang="cs-CZ" sz="1000" dirty="0" smtClean="0"/>
          </a:p>
          <a:p>
            <a:pPr>
              <a:buFont typeface="Wingdings" panose="05000000000000000000" pitchFamily="2" charset="2"/>
              <a:buChar char="Ø"/>
            </a:pPr>
            <a:r>
              <a:rPr lang="cs-CZ" sz="1800" i="1" dirty="0" smtClean="0"/>
              <a:t>Didaktická příprava: </a:t>
            </a:r>
          </a:p>
          <a:p>
            <a:pPr marL="0" indent="0">
              <a:buNone/>
            </a:pPr>
            <a:r>
              <a:rPr lang="cs-CZ" sz="1800" i="1" dirty="0" smtClean="0"/>
              <a:t>1. V rámci hodin fyziky naučit žáky správnému postupu při měření teploty kapalinovým a digitálním teploměrem.</a:t>
            </a:r>
          </a:p>
          <a:p>
            <a:pPr marL="0" indent="0">
              <a:buNone/>
            </a:pPr>
            <a:r>
              <a:rPr lang="cs-CZ" sz="1800" i="1" dirty="0" smtClean="0"/>
              <a:t>2. Ve spolupráci s vyučujícím informatiky v předstihu naučit žáky základnímu ovládání a nastavení programu </a:t>
            </a:r>
            <a:r>
              <a:rPr lang="cs-CZ" sz="1800" i="1" dirty="0" err="1" smtClean="0"/>
              <a:t>Logger</a:t>
            </a:r>
            <a:r>
              <a:rPr lang="cs-CZ" sz="1800" i="1" dirty="0" smtClean="0"/>
              <a:t> Lite</a:t>
            </a:r>
            <a:endParaRPr lang="cs-CZ" sz="1800" i="1" dirty="0"/>
          </a:p>
          <a:p>
            <a:r>
              <a:rPr lang="cs-CZ" sz="1800" dirty="0" smtClean="0"/>
              <a:t>Očekávání a cíle</a:t>
            </a:r>
          </a:p>
          <a:p>
            <a:pPr marL="0" indent="0">
              <a:buNone/>
            </a:pPr>
            <a:r>
              <a:rPr lang="cs-CZ" sz="1800" i="1" dirty="0" smtClean="0"/>
              <a:t>Cílem laboratorní práce je porovnání výsledků měření teploty  kapalinovým a digitálním teploměrem</a:t>
            </a:r>
            <a:endParaRPr lang="cs-CZ" sz="1800" i="1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526475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Pomůcky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400" dirty="0" smtClean="0"/>
              <a:t>Laboratorní stojan</a:t>
            </a:r>
          </a:p>
          <a:p>
            <a:r>
              <a:rPr lang="cs-CZ" sz="1400" dirty="0" smtClean="0"/>
              <a:t>Kruh se síťkou</a:t>
            </a:r>
          </a:p>
          <a:p>
            <a:r>
              <a:rPr lang="cs-CZ" sz="1400" dirty="0"/>
              <a:t>D</a:t>
            </a:r>
            <a:r>
              <a:rPr lang="cs-CZ" sz="1400" dirty="0" smtClean="0"/>
              <a:t>ržák teploměru (2x)</a:t>
            </a:r>
          </a:p>
          <a:p>
            <a:r>
              <a:rPr lang="cs-CZ" sz="1400" dirty="0" smtClean="0"/>
              <a:t>Kapalinový teploměr</a:t>
            </a:r>
          </a:p>
          <a:p>
            <a:r>
              <a:rPr lang="cs-CZ" sz="1400" dirty="0" smtClean="0"/>
              <a:t>Digitální teploměr</a:t>
            </a:r>
          </a:p>
          <a:p>
            <a:r>
              <a:rPr lang="cs-CZ" sz="1400" dirty="0" smtClean="0"/>
              <a:t>Tablet s instalací software </a:t>
            </a:r>
            <a:r>
              <a:rPr lang="cs-CZ" sz="1400" dirty="0" err="1" smtClean="0"/>
              <a:t>Logger</a:t>
            </a:r>
            <a:r>
              <a:rPr lang="cs-CZ" sz="1400" dirty="0" smtClean="0"/>
              <a:t> Lite</a:t>
            </a:r>
          </a:p>
          <a:p>
            <a:r>
              <a:rPr lang="cs-CZ" sz="1400" dirty="0" smtClean="0"/>
              <a:t>Kahan + zápalky</a:t>
            </a:r>
          </a:p>
          <a:p>
            <a:r>
              <a:rPr lang="cs-CZ" sz="1400" dirty="0" smtClean="0"/>
              <a:t>Skleněná tyčinka</a:t>
            </a:r>
          </a:p>
          <a:p>
            <a:r>
              <a:rPr lang="cs-CZ" sz="1400" dirty="0" smtClean="0"/>
              <a:t>Stopky</a:t>
            </a:r>
          </a:p>
          <a:p>
            <a:r>
              <a:rPr lang="cs-CZ" sz="1400" dirty="0" smtClean="0"/>
              <a:t>Psací a rýsovací potřeby</a:t>
            </a:r>
          </a:p>
          <a:p>
            <a:r>
              <a:rPr lang="cs-CZ" sz="1400" dirty="0" smtClean="0"/>
              <a:t>Protokol + milimetrový papír (v elektronické i papírové podobě)</a:t>
            </a:r>
          </a:p>
          <a:p>
            <a:endParaRPr lang="cs-CZ" sz="1400" dirty="0" smtClean="0"/>
          </a:p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7309403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Sestavení měřící aparatury (obr. 1)</a:t>
            </a:r>
            <a:endParaRPr lang="cs-CZ" dirty="0"/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455333" y="1419225"/>
            <a:ext cx="4233333" cy="3175000"/>
          </a:xfrm>
        </p:spPr>
      </p:pic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3982004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Postup nastavení programu </a:t>
            </a:r>
            <a:r>
              <a:rPr lang="cs-CZ" dirty="0" err="1" smtClean="0"/>
              <a:t>Logger</a:t>
            </a:r>
            <a:r>
              <a:rPr lang="cs-CZ" dirty="0" smtClean="0"/>
              <a:t> Lite (obr. 2)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  <p:pic>
        <p:nvPicPr>
          <p:cNvPr id="4098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418685" y="1419225"/>
            <a:ext cx="4306630" cy="3175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41152842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Stav před sběrem </a:t>
            </a:r>
            <a:r>
              <a:rPr lang="cs-CZ" dirty="0"/>
              <a:t>dat v programu </a:t>
            </a:r>
            <a:r>
              <a:rPr lang="cs-CZ" dirty="0" err="1"/>
              <a:t>Logger</a:t>
            </a:r>
            <a:r>
              <a:rPr lang="cs-CZ" dirty="0"/>
              <a:t> </a:t>
            </a:r>
            <a:r>
              <a:rPr lang="cs-CZ" dirty="0" smtClean="0"/>
              <a:t>Lite (obr. 3)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381206" y="1707653"/>
            <a:ext cx="4381588" cy="288657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31424884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843558"/>
            <a:ext cx="8229600" cy="936104"/>
          </a:xfrm>
        </p:spPr>
        <p:txBody>
          <a:bodyPr/>
          <a:lstStyle/>
          <a:p>
            <a:r>
              <a:rPr lang="cs-CZ" dirty="0" smtClean="0"/>
              <a:t>Zápis hodnot teploty změřený kapalinovým teploměrem </a:t>
            </a:r>
            <a:endParaRPr lang="cs-CZ" dirty="0"/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xmlns="" val="91895875"/>
              </p:ext>
            </p:extLst>
          </p:nvPr>
        </p:nvGraphicFramePr>
        <p:xfrm>
          <a:off x="899592" y="2158689"/>
          <a:ext cx="6840761" cy="2239771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1295732"/>
                <a:gridCol w="792147"/>
                <a:gridCol w="792147"/>
                <a:gridCol w="792147"/>
                <a:gridCol w="792147"/>
                <a:gridCol w="792147"/>
                <a:gridCol w="792147"/>
                <a:gridCol w="792147"/>
              </a:tblGrid>
              <a:tr h="1133141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čas</a:t>
                      </a: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sym typeface="Symbol"/>
                        </a:rPr>
                        <a:t></a:t>
                      </a:r>
                      <a:r>
                        <a:rPr lang="cs-CZ" sz="1200" dirty="0">
                          <a:effectLst/>
                        </a:rPr>
                        <a:t>min.</a:t>
                      </a:r>
                      <a:r>
                        <a:rPr lang="cs-CZ" sz="1200" dirty="0">
                          <a:effectLst/>
                          <a:sym typeface="Symbol"/>
                        </a:rPr>
                        <a:t></a:t>
                      </a: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4450" marR="4445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0</a:t>
                      </a: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4450" marR="4445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2</a:t>
                      </a: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4450" marR="4445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4</a:t>
                      </a: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4450" marR="4445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6</a:t>
                      </a: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4450" marR="4445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8</a:t>
                      </a: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4450" marR="4445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10</a:t>
                      </a: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4450" marR="4445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12</a:t>
                      </a: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4450" marR="44450" marT="0" marB="0"/>
                </a:tc>
              </a:tr>
              <a:tr h="1106630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teplota</a:t>
                      </a: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sym typeface="Symbol"/>
                        </a:rPr>
                        <a:t></a:t>
                      </a:r>
                      <a:r>
                        <a:rPr lang="cs-CZ" sz="1200" baseline="30000">
                          <a:effectLst/>
                        </a:rPr>
                        <a:t>o</a:t>
                      </a:r>
                      <a:r>
                        <a:rPr lang="cs-CZ" sz="1200">
                          <a:effectLst/>
                        </a:rPr>
                        <a:t>C</a:t>
                      </a:r>
                      <a:r>
                        <a:rPr lang="cs-CZ" sz="1200">
                          <a:effectLst/>
                          <a:sym typeface="Symbol"/>
                        </a:rPr>
                        <a:t></a:t>
                      </a: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4450" marR="4445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22</a:t>
                      </a:r>
                      <a:r>
                        <a:rPr lang="cs-CZ" sz="1200" dirty="0">
                          <a:effectLst/>
                        </a:rPr>
                        <a:t> </a:t>
                      </a: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4450" marR="4445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 </a:t>
                      </a:r>
                      <a:r>
                        <a:rPr lang="cs-CZ" sz="1200" dirty="0" smtClean="0">
                          <a:effectLst/>
                        </a:rPr>
                        <a:t>28</a:t>
                      </a: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4450" marR="4445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37</a:t>
                      </a:r>
                      <a:r>
                        <a:rPr lang="cs-CZ" sz="1200" dirty="0">
                          <a:effectLst/>
                        </a:rPr>
                        <a:t> </a:t>
                      </a: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4450" marR="4445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 </a:t>
                      </a:r>
                      <a:r>
                        <a:rPr lang="cs-CZ" sz="1200" dirty="0" smtClean="0">
                          <a:effectLst/>
                        </a:rPr>
                        <a:t>44</a:t>
                      </a: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4450" marR="4445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 </a:t>
                      </a:r>
                      <a:r>
                        <a:rPr lang="cs-CZ" sz="1200" dirty="0" smtClean="0">
                          <a:effectLst/>
                        </a:rPr>
                        <a:t>48</a:t>
                      </a: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4450" marR="4445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 </a:t>
                      </a:r>
                      <a:r>
                        <a:rPr lang="cs-CZ" sz="1200" dirty="0" smtClean="0">
                          <a:effectLst/>
                        </a:rPr>
                        <a:t>46</a:t>
                      </a: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4450" marR="4445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 </a:t>
                      </a:r>
                      <a:r>
                        <a:rPr lang="cs-CZ" sz="1200" dirty="0" smtClean="0">
                          <a:effectLst/>
                        </a:rPr>
                        <a:t>45</a:t>
                      </a: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4450" marR="44450" marT="0" marB="0"/>
                </a:tc>
              </a:tr>
            </a:tbl>
          </a:graphicData>
        </a:graphic>
      </p:graphicFrame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  <p:sp>
        <p:nvSpPr>
          <p:cNvPr id="6" name="Rectangle 1"/>
          <p:cNvSpPr>
            <a:spLocks noChangeArrowheads="1"/>
          </p:cNvSpPr>
          <p:nvPr/>
        </p:nvSpPr>
        <p:spPr bwMode="auto">
          <a:xfrm>
            <a:off x="0" y="1875279"/>
            <a:ext cx="806439" cy="55399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altLang="cs-CZ" sz="1200" b="1" i="0" u="sng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Tabulka:</a:t>
            </a:r>
            <a:endParaRPr kumimoji="0" lang="cs-CZ" altLang="cs-CZ" sz="9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alt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9025653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843558"/>
            <a:ext cx="8229600" cy="864096"/>
          </a:xfrm>
        </p:spPr>
        <p:txBody>
          <a:bodyPr/>
          <a:lstStyle/>
          <a:p>
            <a:r>
              <a:rPr lang="cs-CZ" dirty="0" smtClean="0"/>
              <a:t>Graf závislost teploty na čase – kapalinový teploměr</a:t>
            </a:r>
            <a:endParaRPr lang="cs-CZ" dirty="0"/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475656" y="1779662"/>
            <a:ext cx="6264695" cy="2814563"/>
          </a:xfrm>
        </p:spPr>
      </p:pic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0490030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Tabulka a graf vygenerovaný teploměrem Vernier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  <p:pic>
        <p:nvPicPr>
          <p:cNvPr id="3075" name="Picture 3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902409" y="1636475"/>
            <a:ext cx="4973848" cy="29577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41582706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843558"/>
            <a:ext cx="8229600" cy="864096"/>
          </a:xfrm>
        </p:spPr>
        <p:txBody>
          <a:bodyPr/>
          <a:lstStyle/>
          <a:p>
            <a:r>
              <a:rPr lang="cs-CZ" dirty="0" smtClean="0"/>
              <a:t>Porovnání grafu získaného vlastním měřením a grafu vygenerovaného programem </a:t>
            </a:r>
            <a:r>
              <a:rPr lang="cs-CZ" dirty="0" err="1" smtClean="0"/>
              <a:t>Logger</a:t>
            </a:r>
            <a:r>
              <a:rPr lang="cs-CZ" dirty="0" smtClean="0"/>
              <a:t> Lite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  <p:pic>
        <p:nvPicPr>
          <p:cNvPr id="7" name="Zástupný symbol pro obsah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11560" y="2067694"/>
            <a:ext cx="2808311" cy="2220329"/>
          </a:xfrm>
          <a:prstGeom prst="rect">
            <a:avLst/>
          </a:prstGeom>
        </p:spPr>
      </p:pic>
      <p:pic>
        <p:nvPicPr>
          <p:cNvPr id="8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139952" y="2049525"/>
            <a:ext cx="3764331" cy="223849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9" name="Zástupný symbol pro obsah 8"/>
          <p:cNvSpPr>
            <a:spLocks noGrp="1"/>
          </p:cNvSpPr>
          <p:nvPr>
            <p:ph idx="1"/>
          </p:nvPr>
        </p:nvSpPr>
        <p:spPr>
          <a:xfrm>
            <a:off x="457200" y="1851670"/>
            <a:ext cx="8229600" cy="2742952"/>
          </a:xfrm>
        </p:spPr>
        <p:txBody>
          <a:bodyPr/>
          <a:lstStyle/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795187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3568" y="843558"/>
            <a:ext cx="8013576" cy="459000"/>
          </a:xfrm>
        </p:spPr>
        <p:txBody>
          <a:bodyPr/>
          <a:lstStyle/>
          <a:p>
            <a:pPr algn="l"/>
            <a:r>
              <a:rPr lang="cs-CZ" b="1" dirty="0" smtClean="0"/>
              <a:t>Zdroje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3568" y="1419623"/>
            <a:ext cx="8003232" cy="3175000"/>
          </a:xfrm>
        </p:spPr>
        <p:txBody>
          <a:bodyPr/>
          <a:lstStyle/>
          <a:p>
            <a:r>
              <a:rPr lang="cs-CZ" dirty="0" smtClean="0"/>
              <a:t>Všechny použité fotografie a obrázky jsou vlastním dílem autora této prezentace nebo jako výstup programu </a:t>
            </a:r>
            <a:r>
              <a:rPr lang="cs-CZ" dirty="0" err="1" smtClean="0"/>
              <a:t>Logger</a:t>
            </a:r>
            <a:r>
              <a:rPr lang="cs-CZ" dirty="0" smtClean="0"/>
              <a:t> Lite (Vernier Software </a:t>
            </a:r>
            <a:r>
              <a:rPr lang="en-US" dirty="0" smtClean="0"/>
              <a:t>&amp;</a:t>
            </a:r>
            <a:r>
              <a:rPr lang="cs-CZ" dirty="0" smtClean="0"/>
              <a:t> Technology, 13979 S.W. </a:t>
            </a:r>
            <a:r>
              <a:rPr lang="cs-CZ" dirty="0" err="1" smtClean="0"/>
              <a:t>Millikan</a:t>
            </a:r>
            <a:r>
              <a:rPr lang="cs-CZ" dirty="0" smtClean="0"/>
              <a:t> </a:t>
            </a:r>
            <a:r>
              <a:rPr lang="cs-CZ" dirty="0" err="1" smtClean="0"/>
              <a:t>Way</a:t>
            </a:r>
            <a:r>
              <a:rPr lang="cs-CZ" dirty="0" smtClean="0"/>
              <a:t>, </a:t>
            </a:r>
            <a:r>
              <a:rPr lang="cs-CZ" dirty="0" err="1" smtClean="0"/>
              <a:t>Beaverton</a:t>
            </a:r>
            <a:r>
              <a:rPr lang="cs-CZ" dirty="0" smtClean="0"/>
              <a:t>)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endParaRPr lang="cs-CZ" dirty="0"/>
          </a:p>
          <a:p>
            <a:pPr marL="0" indent="0">
              <a:buNone/>
            </a:pPr>
            <a:endParaRPr lang="cs-CZ" dirty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7523609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boxed_powerpoint_16x9_2012-08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Prezentace4" id="{FA648B46-5DFB-4817-A984-0EDF8C590859}" vid="{9C3AC370-3180-4625-AB9F-69495A826E3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kument" ma:contentTypeID="0x0101009CE513F370EBC24DB3058E48E01F3A2B" ma:contentTypeVersion="1" ma:contentTypeDescription="Vytvoří nový dokument" ma:contentTypeScope="" ma:versionID="0f71cd1b7ca38315f7d305545b15fb92">
  <xsd:schema xmlns:xsd="http://www.w3.org/2001/XMLSchema" xmlns:xs="http://www.w3.org/2001/XMLSchema" xmlns:p="http://schemas.microsoft.com/office/2006/metadata/properties" xmlns:ns2="d19d6491-b662-4d98-996c-1e38fe9d0183" targetNamespace="http://schemas.microsoft.com/office/2006/metadata/properties" ma:root="true" ma:fieldsID="c7d50061927b9b77762b595bd42e59e9" ns2:_="">
    <xsd:import namespace="d19d6491-b662-4d98-996c-1e38fe9d0183"/>
    <xsd:element name="properties">
      <xsd:complexType>
        <xsd:sequence>
          <xsd:element name="documentManagement">
            <xsd:complexType>
              <xsd:all>
                <xsd:element ref="ns2:SharedWithUser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19d6491-b662-4d98-996c-1e38fe9d0183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dílí se s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Typ obsahu"/>
        <xsd:element ref="dc:title" minOccurs="0" maxOccurs="1" ma:index="4" ma:displayName="Nadpis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2D0B5DD7-4F81-4539-BEEE-DE05DE870D91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3A7043CA-DE95-4BE6-BD7E-E6ADDDF16122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d19d6491-b662-4d98-996c-1e38fe9d0183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42F33400-E7C1-402A-9D11-37931DDB1730}">
  <ds:schemaRefs>
    <ds:schemaRef ds:uri="http://schemas.openxmlformats.org/package/2006/metadata/core-properties"/>
    <ds:schemaRef ds:uri="http://www.w3.org/XML/1998/namespace"/>
    <ds:schemaRef ds:uri="http://purl.org/dc/dcmitype/"/>
    <ds:schemaRef ds:uri="http://purl.org/dc/elements/1.1/"/>
    <ds:schemaRef ds:uri="http://schemas.microsoft.com/office/2006/metadata/properties"/>
    <ds:schemaRef ds:uri="http://purl.org/dc/terms/"/>
    <ds:schemaRef ds:uri="http://schemas.microsoft.com/office/2006/documentManagement/types"/>
    <ds:schemaRef ds:uri="d19d6491-b662-4d98-996c-1e38fe9d0183"/>
    <ds:schemaRef ds:uri="http://schemas.microsoft.com/office/infopath/2007/PartnerControl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8758</TotalTime>
  <Words>305</Words>
  <Application>Microsoft Office PowerPoint</Application>
  <PresentationFormat>Předvádění na obrazovce (16:9)</PresentationFormat>
  <Paragraphs>64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boxed_powerpoint_16x9_2012-08</vt:lpstr>
      <vt:lpstr>  Dotkněte se inovací CZ.1.07/1.3.00/51.0024  </vt:lpstr>
      <vt:lpstr>Snímek 2</vt:lpstr>
      <vt:lpstr>Metodický pokyn</vt:lpstr>
      <vt:lpstr>Pomůcky</vt:lpstr>
      <vt:lpstr>Sestavení měřící aparatury (obr. 1)</vt:lpstr>
      <vt:lpstr>Postup nastavení programu Logger Lite (obr. 2)</vt:lpstr>
      <vt:lpstr>Stav před sběrem dat v programu Logger Lite (obr. 3)</vt:lpstr>
      <vt:lpstr>Zápis hodnot teploty změřený kapalinovým teploměrem </vt:lpstr>
      <vt:lpstr>Graf závislost teploty na čase – kapalinový teploměr</vt:lpstr>
      <vt:lpstr>Tabulka a graf vygenerovaný teploměrem Vernier</vt:lpstr>
      <vt:lpstr>Porovnání grafu získaného vlastním měřením a grafu vygenerovaného programem Logger Lite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Účet Microsoft</dc:creator>
  <cp:lastModifiedBy>Dum</cp:lastModifiedBy>
  <cp:revision>31</cp:revision>
  <dcterms:created xsi:type="dcterms:W3CDTF">2014-10-07T08:27:59Z</dcterms:created>
  <dcterms:modified xsi:type="dcterms:W3CDTF">2015-06-15T12:47:04Z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0x0101009CE513F370EBC24DB3058E48E01F3A2B</vt:lpwstr>
  </property>
  <property fmtid="{D5CDD505-2E9C-101B-9397-08002B2CF9AE}" pid="3" name="IsMyDocuments">
    <vt:bool>true</vt:bool>
  </property>
</Properties>
</file>