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24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FF"/>
    <a:srgbClr val="00FFFF"/>
    <a:srgbClr val="FFFF00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86" d="100"/>
          <a:sy n="86" d="100"/>
        </p:scale>
        <p:origin x="-618" y="-89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419622"/>
            <a:ext cx="6480720" cy="1584176"/>
          </a:xfrm>
          <a:noFill/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FF"/>
                </a:solidFill>
              </a:rPr>
              <a:t>Český jazyk – 4</a:t>
            </a:r>
            <a:r>
              <a:rPr lang="cs-CZ" sz="4800" b="1" dirty="0" smtClean="0">
                <a:solidFill>
                  <a:srgbClr val="FF00FF"/>
                </a:solidFill>
              </a:rPr>
              <a:t>. ročník</a:t>
            </a:r>
            <a:endParaRPr lang="cs-CZ" sz="4800" b="1" dirty="0" smtClean="0">
              <a:solidFill>
                <a:srgbClr val="FF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Chlumec nad Cidlinou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Jana </a:t>
            </a:r>
            <a:r>
              <a:rPr lang="cs-CZ" dirty="0"/>
              <a:t>Č</a:t>
            </a:r>
            <a:r>
              <a:rPr lang="cs-CZ" dirty="0" smtClean="0"/>
              <a:t>epková</a:t>
            </a:r>
          </a:p>
          <a:p>
            <a:pPr algn="l"/>
            <a:r>
              <a:rPr lang="cs-CZ" dirty="0" smtClean="0"/>
              <a:t>Předmět: Český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Shoda přísudku s podmětem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Žáci si připomenou pravidla  pro pravopis v koncovkách sloves v přísudku                 v minulém čase</a:t>
            </a:r>
          </a:p>
          <a:p>
            <a:r>
              <a:rPr lang="cs-CZ" sz="1800" dirty="0" smtClean="0"/>
              <a:t>V doplňovacím cvičení uplatní zopakovaná pravidla v praktických  příkladech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cíle: Zopakováním a doplňováním pravopisných jevů  si žáci procvičí a upevní pravidla pro psaní i, y v koncovkách sloves v přísudku  pro ně atraktivní formou, která je pro děti příjemným zpestřením  hodiny.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00FF"/>
            </a:solidFill>
            <a:prstDash val="solid"/>
          </a:ln>
        </p:spPr>
        <p:txBody>
          <a:bodyPr/>
          <a:lstStyle/>
          <a:p>
            <a:r>
              <a:rPr lang="cs-CZ" dirty="0" smtClean="0"/>
              <a:t>Podmět rodu středního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70C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Je - </a:t>
            </a:r>
            <a:r>
              <a:rPr lang="cs-CZ" dirty="0" err="1" smtClean="0"/>
              <a:t>li</a:t>
            </a:r>
            <a:r>
              <a:rPr lang="cs-CZ" dirty="0" smtClean="0"/>
              <a:t> podmět v množném čísle rodu středního, sloveso v přísudku má v koncovce - </a:t>
            </a:r>
            <a:r>
              <a:rPr lang="cs-CZ" sz="3600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Koťata si hrál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.            Auta jel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/>
              <a:t>.                                                                                                             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6" name="Picture 2" descr="C:\Users\yxcyxc04\AppData\Local\Microsoft\Windows\Temporary Internet Files\Content.IE5\8INU3XXJ\kočka%20moje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147814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55725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  <a:ln>
            <a:solidFill>
              <a:srgbClr val="FF00FF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Podmět rodu ženského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Je-li </a:t>
            </a:r>
            <a:r>
              <a:rPr lang="cs-CZ" dirty="0"/>
              <a:t>podmět v množném čísle rodu </a:t>
            </a:r>
            <a:r>
              <a:rPr lang="cs-CZ" dirty="0" smtClean="0"/>
              <a:t>ženského, </a:t>
            </a:r>
            <a:r>
              <a:rPr lang="cs-CZ" dirty="0"/>
              <a:t>sloveso v přísudku má v koncovce - 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</a:t>
            </a:r>
            <a:endParaRPr lang="cs-CZ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Maminky se smál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.              Růže voněl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.  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2050" name="Picture 2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571750"/>
            <a:ext cx="1537110" cy="143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860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52179"/>
            <a:ext cx="8136904" cy="3047763"/>
          </a:xfrm>
          <a:ln>
            <a:solidFill>
              <a:srgbClr val="FF00FF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Je-li </a:t>
            </a:r>
            <a:r>
              <a:rPr lang="cs-CZ" dirty="0"/>
              <a:t>podmět v množném čísle rodu </a:t>
            </a:r>
            <a:r>
              <a:rPr lang="cs-CZ" dirty="0" smtClean="0"/>
              <a:t>mužského </a:t>
            </a:r>
            <a:r>
              <a:rPr lang="cs-CZ" i="1" dirty="0" smtClean="0"/>
              <a:t>životného</a:t>
            </a:r>
            <a:r>
              <a:rPr lang="cs-CZ" dirty="0" smtClean="0"/>
              <a:t>, </a:t>
            </a:r>
            <a:r>
              <a:rPr lang="cs-CZ" dirty="0"/>
              <a:t>sloveso v přísudku má v koncovce - 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b="1" dirty="0" smtClean="0"/>
          </a:p>
          <a:p>
            <a:pPr marL="0" indent="0">
              <a:buNone/>
            </a:pPr>
            <a:r>
              <a:rPr lang="cs-CZ" sz="2400" dirty="0" smtClean="0"/>
              <a:t>Ptáci zpíval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.               Fotbalisté vyhrál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074" name="Picture 2" descr="C:\Users\yxcyxc04\AppData\Local\Microsoft\Windows\Temporary Internet Files\Content.IE5\GK9R9MW1\161990644_028cb7d2bb_s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68773" y="3435846"/>
            <a:ext cx="2286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yxcyxc04\AppData\Local\Microsoft\Windows\Temporary Internet Files\Content.IE5\IIN3G09V\212491548_649654d9aa_s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2424" y="2686050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699542"/>
            <a:ext cx="8229600" cy="459000"/>
          </a:xfrm>
          <a:solidFill>
            <a:srgbClr val="FF00FF"/>
          </a:solidFill>
          <a:ln w="38100">
            <a:solidFill>
              <a:srgbClr val="00FFFF"/>
            </a:solidFill>
          </a:ln>
        </p:spPr>
        <p:txBody>
          <a:bodyPr/>
          <a:lstStyle/>
          <a:p>
            <a:r>
              <a:rPr lang="cs-CZ" dirty="0" smtClean="0"/>
              <a:t>Podmět rodu mužského životného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9851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03972" y="1419622"/>
            <a:ext cx="8229600" cy="3175000"/>
          </a:xfrm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Je-li </a:t>
            </a:r>
            <a:r>
              <a:rPr lang="cs-CZ" dirty="0"/>
              <a:t>podmět v množném čísle rodu mužského </a:t>
            </a:r>
            <a:r>
              <a:rPr lang="cs-CZ" dirty="0" smtClean="0"/>
              <a:t>ne</a:t>
            </a:r>
            <a:r>
              <a:rPr lang="cs-CZ" i="1" dirty="0" smtClean="0"/>
              <a:t>životného</a:t>
            </a:r>
            <a:r>
              <a:rPr lang="cs-CZ" dirty="0"/>
              <a:t>, sloveso v přísudku má v koncovce - 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Vlaky se rozjel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.                     Hrnečky se rozbil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Nadpis 4"/>
          <p:cNvSpPr>
            <a:spLocks noGrp="1"/>
          </p:cNvSpPr>
          <p:nvPr>
            <p:ph type="title"/>
          </p:nvPr>
        </p:nvSpPr>
        <p:spPr>
          <a:xfrm>
            <a:off x="536748" y="843558"/>
            <a:ext cx="8229600" cy="459000"/>
          </a:xfrm>
          <a:solidFill>
            <a:srgbClr val="FF00FF"/>
          </a:solidFill>
          <a:ln w="38100">
            <a:solidFill>
              <a:srgbClr val="00FFFF"/>
            </a:solidFill>
          </a:ln>
        </p:spPr>
        <p:txBody>
          <a:bodyPr/>
          <a:lstStyle/>
          <a:p>
            <a:r>
              <a:rPr lang="cs-CZ" dirty="0" smtClean="0"/>
              <a:t>Podmět rodu mužského neživotného</a:t>
            </a:r>
            <a:endParaRPr lang="cs-CZ" dirty="0"/>
          </a:p>
        </p:txBody>
      </p:sp>
      <p:pic>
        <p:nvPicPr>
          <p:cNvPr id="4099" name="Picture 3" descr="C:\Users\yxcyxc04\AppData\Local\Microsoft\Windows\Temporary Internet Files\Content.IE5\GK9R9MW1\1-gen__vyr_1089GE018-X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3910" y="3197788"/>
            <a:ext cx="1962100" cy="108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2239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FFFF"/>
                </a:solidFill>
              </a:rPr>
              <a:t>Nevyjádřený podmět</a:t>
            </a:r>
            <a:endParaRPr lang="cs-CZ" dirty="0">
              <a:solidFill>
                <a:srgbClr val="00FF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FF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Je-li </a:t>
            </a:r>
            <a:r>
              <a:rPr lang="cs-CZ" dirty="0" smtClean="0"/>
              <a:t>podmět nevyjádřený a neznáme ho z předešlé věty, sloveso v přísudku má v koncovce –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Šl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jsme domů.                       Měl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hlad.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124" name="Picture 4" descr="C:\Program Files (x86)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9975" y="2757758"/>
            <a:ext cx="1474433" cy="1261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094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ln w="38100">
            <a:solidFill>
              <a:srgbClr val="FF00FF"/>
            </a:solidFill>
            <a:prstDash val="sysDot"/>
          </a:ln>
        </p:spPr>
        <p:txBody>
          <a:bodyPr/>
          <a:lstStyle/>
          <a:p>
            <a:r>
              <a:rPr lang="cs-CZ" dirty="0" smtClean="0">
                <a:solidFill>
                  <a:srgbClr val="FF00FF"/>
                </a:solidFill>
              </a:rPr>
              <a:t>Doplňte koncovky u sloves</a:t>
            </a:r>
            <a:endParaRPr lang="cs-CZ" dirty="0">
              <a:solidFill>
                <a:srgbClr val="FF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400" dirty="0"/>
              <a:t>S</a:t>
            </a:r>
            <a:r>
              <a:rPr lang="cs-CZ" sz="2400" dirty="0" smtClean="0"/>
              <a:t>troje rachotil-, vázy se rozbil-, psi štěkal-, světla se rozsvítil-, noci se krátil-, motýli poletoval-, drahokamy se blýskal-, včely bzučel-, kreslil- jste si, kola brzdil-, sněhuláci roztál-, slepice kdákal-, koně řehtal-, plakal- jsme, vejce se vařil-, zajíci běžel-, obrazy visel-, ovce se pásl-, hříbata pobíhal-, draci ulétl-, přátelé pomáhal-, mýdla voněl-, skříně se otevřel-, zuby bolel-, holubi vzlétl-, větve se prohýbal-, města zhasl-, herci se ukláněl-.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849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Kontrola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/>
              <a:t> </a:t>
            </a:r>
            <a:r>
              <a:rPr lang="cs-CZ" dirty="0"/>
              <a:t>Stroje </a:t>
            </a:r>
            <a:r>
              <a:rPr lang="cs-CZ" dirty="0" smtClean="0"/>
              <a:t>rachotily, </a:t>
            </a:r>
            <a:r>
              <a:rPr lang="cs-CZ" dirty="0"/>
              <a:t>vázy se </a:t>
            </a:r>
            <a:r>
              <a:rPr lang="cs-CZ" dirty="0" smtClean="0"/>
              <a:t>rozbily, </a:t>
            </a:r>
            <a:r>
              <a:rPr lang="cs-CZ" dirty="0"/>
              <a:t>psi </a:t>
            </a:r>
            <a:r>
              <a:rPr lang="cs-CZ" dirty="0" smtClean="0"/>
              <a:t>štěkali, </a:t>
            </a:r>
            <a:r>
              <a:rPr lang="cs-CZ" dirty="0"/>
              <a:t>světla se </a:t>
            </a:r>
            <a:r>
              <a:rPr lang="cs-CZ" dirty="0" smtClean="0"/>
              <a:t>rozsvítila, </a:t>
            </a:r>
            <a:r>
              <a:rPr lang="cs-CZ" dirty="0"/>
              <a:t>noci se </a:t>
            </a:r>
            <a:r>
              <a:rPr lang="cs-CZ" dirty="0" smtClean="0"/>
              <a:t>krátily, </a:t>
            </a:r>
            <a:r>
              <a:rPr lang="cs-CZ" dirty="0"/>
              <a:t>motýli </a:t>
            </a:r>
            <a:r>
              <a:rPr lang="cs-CZ" dirty="0" smtClean="0"/>
              <a:t>poletovali, </a:t>
            </a:r>
            <a:r>
              <a:rPr lang="cs-CZ" dirty="0"/>
              <a:t>drahokamy se </a:t>
            </a:r>
            <a:r>
              <a:rPr lang="cs-CZ" dirty="0" smtClean="0"/>
              <a:t>blýskaly, </a:t>
            </a:r>
            <a:r>
              <a:rPr lang="cs-CZ" dirty="0"/>
              <a:t>včely </a:t>
            </a:r>
            <a:r>
              <a:rPr lang="cs-CZ" dirty="0" smtClean="0"/>
              <a:t>bzučely, kreslili </a:t>
            </a:r>
            <a:r>
              <a:rPr lang="cs-CZ" dirty="0"/>
              <a:t>jste si, kola </a:t>
            </a:r>
            <a:r>
              <a:rPr lang="cs-CZ" dirty="0" smtClean="0"/>
              <a:t>brzdila, </a:t>
            </a:r>
            <a:r>
              <a:rPr lang="cs-CZ" dirty="0"/>
              <a:t>sněhuláci </a:t>
            </a:r>
            <a:r>
              <a:rPr lang="cs-CZ" dirty="0" smtClean="0"/>
              <a:t>roztáli, </a:t>
            </a:r>
            <a:r>
              <a:rPr lang="cs-CZ" dirty="0"/>
              <a:t>slepice </a:t>
            </a:r>
            <a:r>
              <a:rPr lang="cs-CZ" dirty="0" smtClean="0"/>
              <a:t>kdákaly, </a:t>
            </a:r>
            <a:r>
              <a:rPr lang="cs-CZ" dirty="0"/>
              <a:t>koně </a:t>
            </a:r>
            <a:r>
              <a:rPr lang="cs-CZ" dirty="0" smtClean="0"/>
              <a:t>řehtali, plakali </a:t>
            </a:r>
            <a:r>
              <a:rPr lang="cs-CZ" dirty="0"/>
              <a:t>jsme, vejce se </a:t>
            </a:r>
            <a:r>
              <a:rPr lang="cs-CZ" dirty="0" smtClean="0"/>
              <a:t>vařila, </a:t>
            </a:r>
            <a:r>
              <a:rPr lang="cs-CZ" dirty="0"/>
              <a:t>zajíci </a:t>
            </a:r>
            <a:r>
              <a:rPr lang="cs-CZ" dirty="0" smtClean="0"/>
              <a:t>běželi, </a:t>
            </a:r>
            <a:r>
              <a:rPr lang="cs-CZ" dirty="0"/>
              <a:t>obrazy </a:t>
            </a:r>
            <a:r>
              <a:rPr lang="cs-CZ" dirty="0" smtClean="0"/>
              <a:t>visely, </a:t>
            </a:r>
            <a:r>
              <a:rPr lang="cs-CZ" dirty="0"/>
              <a:t>ovce se </a:t>
            </a:r>
            <a:r>
              <a:rPr lang="cs-CZ" dirty="0" smtClean="0"/>
              <a:t>pásly, </a:t>
            </a:r>
            <a:r>
              <a:rPr lang="cs-CZ" dirty="0"/>
              <a:t>hříbata </a:t>
            </a:r>
            <a:r>
              <a:rPr lang="cs-CZ" dirty="0" smtClean="0"/>
              <a:t>pobíhala, </a:t>
            </a:r>
            <a:r>
              <a:rPr lang="cs-CZ" dirty="0"/>
              <a:t>draci </a:t>
            </a:r>
            <a:r>
              <a:rPr lang="cs-CZ" dirty="0" smtClean="0"/>
              <a:t>ulétli, </a:t>
            </a:r>
            <a:r>
              <a:rPr lang="cs-CZ" dirty="0"/>
              <a:t>přátelé </a:t>
            </a:r>
            <a:r>
              <a:rPr lang="cs-CZ" dirty="0" smtClean="0"/>
              <a:t>pomáhali, mýdla voněla, </a:t>
            </a:r>
            <a:r>
              <a:rPr lang="cs-CZ" dirty="0"/>
              <a:t>skříně se </a:t>
            </a:r>
            <a:r>
              <a:rPr lang="cs-CZ" dirty="0" smtClean="0"/>
              <a:t>otevřely, </a:t>
            </a:r>
            <a:r>
              <a:rPr lang="cs-CZ" dirty="0"/>
              <a:t>zuby </a:t>
            </a:r>
            <a:r>
              <a:rPr lang="cs-CZ" dirty="0" smtClean="0"/>
              <a:t>bolely, </a:t>
            </a:r>
            <a:r>
              <a:rPr lang="cs-CZ" dirty="0"/>
              <a:t>holubi </a:t>
            </a:r>
            <a:r>
              <a:rPr lang="cs-CZ" dirty="0" smtClean="0"/>
              <a:t>vzlétli, </a:t>
            </a:r>
            <a:r>
              <a:rPr lang="cs-CZ" dirty="0"/>
              <a:t>větve se </a:t>
            </a:r>
            <a:r>
              <a:rPr lang="cs-CZ" dirty="0" smtClean="0"/>
              <a:t>prohýbaly, </a:t>
            </a:r>
            <a:r>
              <a:rPr lang="cs-CZ" dirty="0"/>
              <a:t>města </a:t>
            </a:r>
            <a:r>
              <a:rPr lang="cs-CZ" dirty="0" smtClean="0"/>
              <a:t>zhasla, </a:t>
            </a:r>
            <a:r>
              <a:rPr lang="cs-CZ" dirty="0"/>
              <a:t>herci se </a:t>
            </a:r>
            <a:r>
              <a:rPr lang="cs-CZ" dirty="0" smtClean="0"/>
              <a:t>ukláněli.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709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-využití </a:t>
            </a:r>
            <a:r>
              <a:rPr lang="cs-CZ" dirty="0"/>
              <a:t>funkcí PowerPointu</a:t>
            </a:r>
            <a:br>
              <a:rPr lang="cs-CZ" dirty="0"/>
            </a:br>
            <a:r>
              <a:rPr lang="cs-CZ" dirty="0" smtClean="0"/>
              <a:t>-obrázky </a:t>
            </a:r>
            <a:r>
              <a:rPr lang="cs-CZ" dirty="0"/>
              <a:t>čerpány z otevřené galerie Microsoft </a:t>
            </a:r>
            <a:r>
              <a:rPr lang="cs-CZ" dirty="0" smtClean="0"/>
              <a:t>Office: www.office.</a:t>
            </a:r>
            <a:r>
              <a:rPr lang="cs-CZ" smtClean="0"/>
              <a:t>microsoft.com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d19d6491-b662-4d98-996c-1e38fe9d0183"/>
    <ds:schemaRef ds:uri="http://purl.org/dc/terms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purl.org/dc/dcmitype/"/>
    <ds:schemaRef ds:uri="http://schemas.openxmlformats.org/package/2006/metadata/core-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302</TotalTime>
  <Words>461</Words>
  <Application>Microsoft Office PowerPoint</Application>
  <PresentationFormat>Předvádění na obrazovce (16:9)</PresentationFormat>
  <Paragraphs>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boxed_powerpoint_16x9_2012-08</vt:lpstr>
      <vt:lpstr>  Dotkněte se inovací CZ.1.07/1.3.00/51.0024  </vt:lpstr>
      <vt:lpstr>Snímek 2</vt:lpstr>
      <vt:lpstr>Metodický pokyn</vt:lpstr>
      <vt:lpstr>Podmět rodu středního</vt:lpstr>
      <vt:lpstr>Podmět rodu ženského</vt:lpstr>
      <vt:lpstr>Podmět rodu mužského životného</vt:lpstr>
      <vt:lpstr>Podmět rodu mužského neživotného</vt:lpstr>
      <vt:lpstr>Nevyjádřený podmět</vt:lpstr>
      <vt:lpstr>Doplňte koncovky u sloves</vt:lpstr>
      <vt:lpstr>Kontrola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36</cp:revision>
  <dcterms:created xsi:type="dcterms:W3CDTF">2014-10-07T08:27:59Z</dcterms:created>
  <dcterms:modified xsi:type="dcterms:W3CDTF">2015-06-15T16:47:42Z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