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2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0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Podstatná jména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Chlumec nad Cidlinou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Michaela Dušková</a:t>
            </a:r>
          </a:p>
          <a:p>
            <a:pPr algn="l"/>
            <a:r>
              <a:rPr lang="cs-CZ" dirty="0" smtClean="0"/>
              <a:t>Předmět: Český jazyk, 3. třída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vysvětlení pojmu podstatné jméno, ověření získaných vědomostí v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jednotlivých cvičeních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žák vysvětlí pojem podstatné jméno, vyhledá ho ve větě, rozdělí podstatná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jména do jednotlivých podskupin, určí, které slovo není tímto slovním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druhem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987574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Podstatná jména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779662"/>
            <a:ext cx="71287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-jsou názvy:</a:t>
            </a:r>
          </a:p>
          <a:p>
            <a:endParaRPr lang="cs-CZ" dirty="0"/>
          </a:p>
          <a:p>
            <a:pPr marL="342900" indent="-342900">
              <a:buAutoNum type="alphaLcParenR"/>
            </a:pPr>
            <a:r>
              <a:rPr lang="cs-CZ" b="1" dirty="0" smtClean="0"/>
              <a:t>OSOB</a:t>
            </a:r>
            <a:r>
              <a:rPr lang="cs-CZ" dirty="0" smtClean="0"/>
              <a:t> – př.: zedník, dítě, babička, letuška ……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b="1" dirty="0" smtClean="0"/>
              <a:t>ZVÍŘAT</a:t>
            </a:r>
            <a:r>
              <a:rPr lang="cs-CZ" dirty="0" smtClean="0"/>
              <a:t> – př.: </a:t>
            </a:r>
            <a:r>
              <a:rPr lang="cs-CZ" dirty="0" smtClean="0"/>
              <a:t>koza</a:t>
            </a:r>
            <a:r>
              <a:rPr lang="cs-CZ" dirty="0" smtClean="0"/>
              <a:t>, kůň, liška, žirafa, hroch ……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b="1" dirty="0" smtClean="0"/>
              <a:t>VĚCÍ</a:t>
            </a:r>
            <a:r>
              <a:rPr lang="cs-CZ" dirty="0" smtClean="0"/>
              <a:t> – př.: stůl, židle, postel, poklička, tužka ……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-můžeme si na ně ukázat </a:t>
            </a:r>
            <a:r>
              <a:rPr lang="cs-CZ" b="1" dirty="0" smtClean="0"/>
              <a:t>TEN, TA, TO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521825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987574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 Urči, do které skupiny podstatných </a:t>
            </a:r>
            <a:r>
              <a:rPr lang="cs-CZ" sz="2000" b="1" dirty="0" smtClean="0"/>
              <a:t>jmen </a:t>
            </a:r>
            <a:r>
              <a:rPr lang="cs-CZ" sz="2000" b="1" dirty="0" smtClean="0"/>
              <a:t>daný obrázek patří</a:t>
            </a:r>
            <a:endParaRPr lang="cs-CZ" sz="2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491630"/>
            <a:ext cx="863232" cy="12961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7396" y="3035311"/>
            <a:ext cx="1139671" cy="15215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2" y="1315888"/>
            <a:ext cx="1647627" cy="16476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24128" y="3010126"/>
            <a:ext cx="1371600" cy="1143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88443" y="1595540"/>
            <a:ext cx="1479996" cy="93088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122666" y="2952686"/>
            <a:ext cx="1309727" cy="1686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640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13159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Řešení:</a:t>
            </a:r>
            <a:endParaRPr lang="cs-CZ" sz="2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491630"/>
            <a:ext cx="863232" cy="12961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978848" y="1881513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zvíře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8968" y="1298588"/>
            <a:ext cx="1535182" cy="153518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572000" y="1905882"/>
            <a:ext cx="1003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věc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08012" y="1574866"/>
            <a:ext cx="1479996" cy="93088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804248" y="190588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osoba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77396" y="3035311"/>
            <a:ext cx="1139671" cy="152152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763256" y="3613434"/>
            <a:ext cx="86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osoba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8969" y="2952686"/>
            <a:ext cx="1245572" cy="160414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304541" y="3613434"/>
            <a:ext cx="1270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zvíře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173482" y="3126078"/>
            <a:ext cx="1371600" cy="114300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624228" y="3613434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věc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3775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275606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 Podtrhni ve větě podstatná jména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2653" y="1779662"/>
            <a:ext cx="7200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Stromy se už zazelenaly.</a:t>
            </a:r>
          </a:p>
          <a:p>
            <a:endParaRPr lang="cs-CZ" dirty="0"/>
          </a:p>
          <a:p>
            <a:r>
              <a:rPr lang="cs-CZ" dirty="0" smtClean="0"/>
              <a:t>Čápi se brouzdali loukou a lovili myši.</a:t>
            </a:r>
          </a:p>
          <a:p>
            <a:endParaRPr lang="cs-CZ" dirty="0"/>
          </a:p>
          <a:p>
            <a:r>
              <a:rPr lang="cs-CZ" dirty="0" smtClean="0"/>
              <a:t>V chodbě stály dvě skříně.</a:t>
            </a:r>
          </a:p>
          <a:p>
            <a:endParaRPr lang="cs-CZ" dirty="0"/>
          </a:p>
          <a:p>
            <a:r>
              <a:rPr lang="cs-CZ" dirty="0" smtClean="0"/>
              <a:t>Petr pískal na píšťalku.</a:t>
            </a:r>
          </a:p>
          <a:p>
            <a:endParaRPr lang="cs-CZ" dirty="0"/>
          </a:p>
          <a:p>
            <a:r>
              <a:rPr lang="cs-CZ" dirty="0" smtClean="0"/>
              <a:t>Mikuláš má malou bílou myšku.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396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20359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Řešení: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899592" y="1707654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/>
              <a:t>Stromy</a:t>
            </a:r>
            <a:r>
              <a:rPr lang="cs-CZ" dirty="0"/>
              <a:t> se už zazelenaly.</a:t>
            </a:r>
          </a:p>
          <a:p>
            <a:endParaRPr lang="cs-CZ" dirty="0"/>
          </a:p>
          <a:p>
            <a:r>
              <a:rPr lang="cs-CZ" u="sng" dirty="0"/>
              <a:t>Čápi</a:t>
            </a:r>
            <a:r>
              <a:rPr lang="cs-CZ" dirty="0"/>
              <a:t> se brouzdali </a:t>
            </a:r>
            <a:r>
              <a:rPr lang="cs-CZ" u="sng" dirty="0"/>
              <a:t>loukou</a:t>
            </a:r>
            <a:r>
              <a:rPr lang="cs-CZ" dirty="0"/>
              <a:t> a lovili </a:t>
            </a:r>
            <a:r>
              <a:rPr lang="cs-CZ" u="sng" dirty="0"/>
              <a:t>myši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dirty="0"/>
              <a:t>V </a:t>
            </a:r>
            <a:r>
              <a:rPr lang="cs-CZ" u="sng" dirty="0"/>
              <a:t>chodbě</a:t>
            </a:r>
            <a:r>
              <a:rPr lang="cs-CZ" dirty="0"/>
              <a:t> stály dvě </a:t>
            </a:r>
            <a:r>
              <a:rPr lang="cs-CZ" u="sng" dirty="0"/>
              <a:t>skříně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u="sng" dirty="0"/>
              <a:t>Petr</a:t>
            </a:r>
            <a:r>
              <a:rPr lang="cs-CZ" dirty="0"/>
              <a:t> pískal na </a:t>
            </a:r>
            <a:r>
              <a:rPr lang="cs-CZ" u="sng" dirty="0"/>
              <a:t>píšťalku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u="sng" dirty="0"/>
              <a:t>Mikuláš</a:t>
            </a:r>
            <a:r>
              <a:rPr lang="cs-CZ" dirty="0"/>
              <a:t> má malou bílou </a:t>
            </a:r>
            <a:r>
              <a:rPr lang="cs-CZ" u="sng" dirty="0"/>
              <a:t>myšku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948697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275606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3. Zakroužkuj, co do řady nepatří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851670"/>
            <a:ext cx="68407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etadlo	    stůl	   slepice	     košík	    umyvadlo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pes	    prase	   opice	     Petra	    páv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Lenka	    listonoš   teta	     Jakub	     tužka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371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27560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Řešení: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827584" y="1779662"/>
            <a:ext cx="554461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letadlo	    stůl	   slepice	     košík	    umyvadlo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pes	    prase	   opice	     Petra	    páv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Lenka	    listonoš   teta	     Jakub	     tužka	</a:t>
            </a:r>
          </a:p>
        </p:txBody>
      </p:sp>
      <p:sp>
        <p:nvSpPr>
          <p:cNvPr id="6" name="Ovál 5"/>
          <p:cNvSpPr/>
          <p:nvPr/>
        </p:nvSpPr>
        <p:spPr>
          <a:xfrm>
            <a:off x="2771800" y="1851670"/>
            <a:ext cx="936104" cy="360040"/>
          </a:xfrm>
          <a:prstGeom prst="ellips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779912" y="2643758"/>
            <a:ext cx="79208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16016" y="3507854"/>
            <a:ext cx="72008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7403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 (vlastní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http://schemas.openxmlformats.org/package/2006/metadata/core-properties"/>
    <ds:schemaRef ds:uri="http://purl.org/dc/dcmitype/"/>
    <ds:schemaRef ds:uri="d19d6491-b662-4d98-996c-1e38fe9d0183"/>
    <ds:schemaRef ds:uri="http://purl.org/dc/terms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1579</TotalTime>
  <Words>233</Words>
  <Application>Microsoft Office PowerPoint</Application>
  <PresentationFormat>Předvádění na obrazovce (16:9)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26</cp:revision>
  <dcterms:created xsi:type="dcterms:W3CDTF">2014-10-07T08:27:59Z</dcterms:created>
  <dcterms:modified xsi:type="dcterms:W3CDTF">2015-06-15T16:45:41Z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