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310" r:id="rId2"/>
    <p:sldId id="326" r:id="rId3"/>
    <p:sldId id="325" r:id="rId4"/>
    <p:sldId id="327" r:id="rId5"/>
    <p:sldId id="328" r:id="rId6"/>
    <p:sldId id="329" r:id="rId7"/>
    <p:sldId id="331" r:id="rId8"/>
    <p:sldId id="332" r:id="rId9"/>
    <p:sldId id="330" r:id="rId10"/>
    <p:sldId id="324" r:id="rId11"/>
  </p:sldIdLst>
  <p:sldSz cx="9144000" cy="5143500" type="screen16x9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CC0099"/>
    <a:srgbClr val="0000FF"/>
    <a:srgbClr val="FF0066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>
        <p:scale>
          <a:sx n="86" d="100"/>
          <a:sy n="86" d="100"/>
        </p:scale>
        <p:origin x="-618" y="-894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A49F92AB-B8F5-4E03-B03B-7A5F245E0021}" type="datetimeFigureOut">
              <a:rPr lang="cs-CZ"/>
              <a:pPr>
                <a:defRPr/>
              </a:pPr>
              <a:t>15.6.2015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cs-CZ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1F53B38A-D1CA-4438-837A-B4FDD40B1D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D118BD-3489-4968-A40C-A57C0B030F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E5835B-02EA-4D37-AF1E-FF21738615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9AFE05-6815-4A2D-8955-8F28238A7A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3E39F4-217E-47CF-8AAF-44F678D7DE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B33F97-E4D0-45D5-B651-60CBFAC2E8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62088C-0191-438C-ABEB-DE8E5A0CF3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3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D48B98-ED9E-4AA2-BEA0-D34DBDA0B8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8523FF-5AA1-4480-B2A6-A7AC983C2B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5594BC-2992-45FE-9D72-0787661D6A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8C529D-7661-4A75-B6D8-E494928F3B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616C5-F65B-4931-8B56-8D014AD0AB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4637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727FF24F-0CFF-4178-AA5B-938A45C4B1A3}" type="datetimeFigureOut">
              <a:rPr lang="cs-CZ"/>
              <a:pPr>
                <a:defRPr/>
              </a:pPr>
              <a:t>15.6.2015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4637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A3108F-6955-4E63-9EE5-64A72CF483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Skupina 3"/>
          <p:cNvGrpSpPr>
            <a:grpSpLocks/>
          </p:cNvGrpSpPr>
          <p:nvPr/>
        </p:nvGrpSpPr>
        <p:grpSpPr bwMode="auto">
          <a:xfrm>
            <a:off x="0" y="3284538"/>
            <a:ext cx="9144000" cy="1858962"/>
            <a:chOff x="0" y="3284537"/>
            <a:chExt cx="9144000" cy="1858963"/>
          </a:xfrm>
        </p:grpSpPr>
        <p:pic>
          <p:nvPicPr>
            <p:cNvPr id="1034" name="Picture 3"/>
            <p:cNvPicPr>
              <a:picLocks noChangeAspect="1" noChangeArrowheads="1"/>
            </p:cNvPicPr>
            <p:nvPr userDrawn="1"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grpSp>
          <p:nvGrpSpPr>
            <p:cNvPr id="1035" name="Skupina 10"/>
            <p:cNvGrpSpPr>
              <a:grpSpLocks noChangeAspect="1"/>
            </p:cNvGrpSpPr>
            <p:nvPr userDrawn="1"/>
          </p:nvGrpSpPr>
          <p:grpSpPr bwMode="auto"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pic>
            <p:nvPicPr>
              <p:cNvPr id="1039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/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</p:grpSp>
      <p:pic>
        <p:nvPicPr>
          <p:cNvPr id="1027" name="Picture 2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10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6689725" y="201613"/>
            <a:ext cx="1860550" cy="539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9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419225"/>
            <a:ext cx="8229600" cy="317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3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68313" y="842963"/>
            <a:ext cx="82296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D1C3F66-0B65-4261-B47B-15D8DD6035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pic>
        <p:nvPicPr>
          <p:cNvPr id="1032" name="Obrázek 11"/>
          <p:cNvPicPr>
            <a:picLocks noChangeAspect="1" noChangeArrowheads="1"/>
          </p:cNvPicPr>
          <p:nvPr userDrawn="1"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179388" y="142875"/>
            <a:ext cx="2776537" cy="563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3" name="Obrázek 12"/>
          <p:cNvPicPr>
            <a:picLocks noChangeAspect="1"/>
          </p:cNvPicPr>
          <p:nvPr userDrawn="1"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7885113" y="4418013"/>
            <a:ext cx="1077912" cy="566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3" r:id="rId3"/>
    <p:sldLayoutId id="2147483744" r:id="rId4"/>
    <p:sldLayoutId id="2147483745" r:id="rId5"/>
    <p:sldLayoutId id="2147483746" r:id="rId6"/>
    <p:sldLayoutId id="2147483747" r:id="rId7"/>
    <p:sldLayoutId id="2147483748" r:id="rId8"/>
    <p:sldLayoutId id="2147483749" r:id="rId9"/>
    <p:sldLayoutId id="2147483750" r:id="rId10"/>
    <p:sldLayoutId id="2147483751" r:id="rId11"/>
    <p:sldLayoutId id="2147483752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wmf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1143000" y="1203325"/>
            <a:ext cx="6858000" cy="1428750"/>
          </a:xfrm>
        </p:spPr>
        <p:txBody>
          <a:bodyPr/>
          <a:lstStyle/>
          <a:p>
            <a:pPr eaLnBrk="1" hangingPunct="1"/>
            <a:r>
              <a:rPr lang="cs-CZ" altLang="cs-CZ" sz="1600" smtClean="0"/>
              <a:t/>
            </a:r>
            <a:br>
              <a:rPr lang="cs-CZ" altLang="cs-CZ" sz="1600" smtClean="0"/>
            </a:br>
            <a:r>
              <a:rPr lang="cs-CZ" altLang="cs-CZ" sz="1600" smtClean="0"/>
              <a:t/>
            </a:r>
            <a:br>
              <a:rPr lang="cs-CZ" altLang="cs-CZ" sz="1600" smtClean="0"/>
            </a:br>
            <a:r>
              <a:rPr lang="cs-CZ" altLang="cs-CZ" sz="1600" smtClean="0"/>
              <a:t>Dotkněte se inovací</a:t>
            </a:r>
            <a:br>
              <a:rPr lang="cs-CZ" altLang="cs-CZ" sz="1600" smtClean="0"/>
            </a:br>
            <a:r>
              <a:rPr lang="cs-CZ" altLang="cs-CZ" sz="1600" smtClean="0"/>
              <a:t>CZ.1.07/1.3.00/51.0024</a:t>
            </a:r>
            <a:r>
              <a:rPr lang="cs-CZ" altLang="cs-CZ" sz="2000" smtClean="0"/>
              <a:t/>
            </a:r>
            <a:br>
              <a:rPr lang="cs-CZ" altLang="cs-CZ" sz="2000" smtClean="0"/>
            </a:br>
            <a:r>
              <a:rPr lang="cs-CZ" altLang="cs-CZ" smtClean="0"/>
              <a:t/>
            </a:r>
            <a:br>
              <a:rPr lang="cs-CZ" altLang="cs-CZ" smtClean="0"/>
            </a:br>
            <a:endParaRPr lang="cs-CZ" altLang="cs-CZ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28688" y="1708150"/>
            <a:ext cx="7072312" cy="22352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Ekonomická funkce rodiny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Podnadpis 2"/>
          <p:cNvSpPr>
            <a:spLocks noGrp="1"/>
          </p:cNvSpPr>
          <p:nvPr>
            <p:ph type="subTitle" idx="1"/>
          </p:nvPr>
        </p:nvSpPr>
        <p:spPr>
          <a:xfrm>
            <a:off x="684213" y="1303338"/>
            <a:ext cx="8208962" cy="3571875"/>
          </a:xfrm>
        </p:spPr>
        <p:txBody>
          <a:bodyPr/>
          <a:lstStyle/>
          <a:p>
            <a:pPr algn="l" eaLnBrk="1" hangingPunct="1"/>
            <a:r>
              <a:rPr lang="cs-CZ" altLang="cs-CZ" smtClean="0"/>
              <a:t>Škola: ZŠ Chlumec nad Cidlinou</a:t>
            </a:r>
          </a:p>
          <a:p>
            <a:pPr algn="l" eaLnBrk="1" hangingPunct="1"/>
            <a:r>
              <a:rPr lang="cs-CZ" altLang="cs-CZ" smtClean="0"/>
              <a:t>Autor: Mgr. Marie Horynová</a:t>
            </a:r>
          </a:p>
          <a:p>
            <a:pPr algn="l" eaLnBrk="1" hangingPunct="1"/>
            <a:r>
              <a:rPr lang="cs-CZ" altLang="cs-CZ" smtClean="0"/>
              <a:t>Předmět: Výchova k občanství</a:t>
            </a:r>
          </a:p>
          <a:p>
            <a:pPr algn="l" eaLnBrk="1" hangingPunct="1"/>
            <a:endParaRPr lang="cs-CZ" altLang="cs-CZ" smtClean="0"/>
          </a:p>
          <a:p>
            <a:pPr algn="l" eaLnBrk="1" hangingPunct="1"/>
            <a:r>
              <a:rPr lang="cs-CZ" altLang="cs-CZ" smtClean="0"/>
              <a:t>Anotace: Ekonomická funkce rodiny, způsoby tvoření rodinného rozpočtu, zásady hospodaření s rodinnými financemi.</a:t>
            </a:r>
          </a:p>
          <a:p>
            <a:pPr algn="l" eaLnBrk="1" hangingPunct="1"/>
            <a:endParaRPr lang="cs-CZ" altLang="cs-CZ" smtClean="0"/>
          </a:p>
          <a:p>
            <a:pPr algn="l" eaLnBrk="1" hangingPunct="1"/>
            <a:endParaRPr lang="cs-CZ" altLang="cs-CZ" smtClean="0"/>
          </a:p>
          <a:p>
            <a:pPr algn="l" eaLnBrk="1" hangingPunct="1"/>
            <a:endParaRPr lang="cs-CZ" altLang="cs-CZ" smtClean="0"/>
          </a:p>
          <a:p>
            <a:pPr algn="l" eaLnBrk="1" hangingPunct="1"/>
            <a:r>
              <a:rPr lang="cs-CZ" altLang="cs-CZ" smtClean="0"/>
              <a:t>Materiál je zpracován v rámci projektu Dotkněte se inovací CZ.1.07/1.3.00/51.0024 </a:t>
            </a:r>
          </a:p>
          <a:p>
            <a:pPr algn="l" eaLnBrk="1" hangingPunct="1"/>
            <a:endParaRPr lang="cs-CZ" altLang="cs-CZ" smtClean="0"/>
          </a:p>
        </p:txBody>
      </p:sp>
      <p:sp>
        <p:nvSpPr>
          <p:cNvPr id="4099" name="Nadpis 1"/>
          <p:cNvSpPr txBox="1">
            <a:spLocks/>
          </p:cNvSpPr>
          <p:nvPr/>
        </p:nvSpPr>
        <p:spPr bwMode="auto">
          <a:xfrm>
            <a:off x="684213" y="842963"/>
            <a:ext cx="80137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>
              <a:tabLst>
                <a:tab pos="1790700" algn="l"/>
              </a:tabLst>
            </a:pPr>
            <a:r>
              <a:rPr lang="cs-CZ" altLang="cs-CZ" sz="3200" b="1">
                <a:latin typeface="Calibri" pitchFamily="34" charset="0"/>
              </a:rPr>
              <a:t>Základní informace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altLang="cs-CZ" b="1" smtClean="0"/>
              <a:t>Metodický pokyn</a:t>
            </a:r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altLang="cs-CZ" sz="1800" smtClean="0"/>
              <a:t>Žáci si připomenou způsoby získávání peněz do rodinného rozpočtu, zopakují si druhy rozpočtu. Procvičí si a uvědomí si, které výdaje jsou prioritní (nezbytné). Vyzkouší si, jak nejlépe nakládat s přebytkem rodinných financí. </a:t>
            </a:r>
          </a:p>
          <a:p>
            <a:pPr eaLnBrk="1" hangingPunct="1"/>
            <a:r>
              <a:rPr lang="cs-CZ" altLang="cs-CZ" sz="1800" i="1" smtClean="0"/>
              <a:t>Materiál je určen pro práci s interaktivní tabulí a tablety</a:t>
            </a:r>
          </a:p>
          <a:p>
            <a:pPr eaLnBrk="1" hangingPunct="1"/>
            <a:r>
              <a:rPr lang="cs-CZ" altLang="cs-CZ" sz="1800" smtClean="0"/>
              <a:t>Očekávání a cíle: Žáci se seznámí se základy finanční gramotnosti, osvojí si zásady hospodaření s rodinným rozpočtem.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altLang="cs-CZ" sz="1800" i="1" smtClean="0"/>
              <a:t>Dle didaktické přípravy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714375"/>
            <a:ext cx="8229600" cy="500063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Co je možné pořídit z rodinných peněz?</a:t>
            </a:r>
            <a:endParaRPr lang="cs-CZ" dirty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  <p:pic>
        <p:nvPicPr>
          <p:cNvPr id="6148" name="Picture 30" descr="C:\Documents and Settings\Marie\Local Settings\Temporary Internet Files\Content.IE5\GDAF0LAJ\money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838" y="3148013"/>
            <a:ext cx="1539875" cy="1165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9" name="Picture 10" descr="img_miniature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16238" y="1203325"/>
            <a:ext cx="1809750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0" name="Picture 85" descr="divadlo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325" y="3435350"/>
            <a:ext cx="1423988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1" name="Picture 96" descr="j0285698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19925" y="1347788"/>
            <a:ext cx="1706563" cy="1824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2" name="Picture 152" descr="C:\Documents and Settings\Petr\Local Settings\Temporary Internet Files\Content.IE5\9A8NF2K1\001-holiday_sun_01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50825" y="1419225"/>
            <a:ext cx="1897063" cy="1620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3" name="Picture 157" descr="C:\Documents and Settings\Petr\Local Settings\Temporary Internet Files\Content.IE5\OLFYY5VY\save money[1].gi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724525" y="1419225"/>
            <a:ext cx="1066800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4" name="Picture 42" descr="C:\Documents and Settings\Marie\Local Settings\Temporary Internet Files\Content.IE5\GDQBC9MF\free clipart food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547813" y="3003550"/>
            <a:ext cx="1254125" cy="1271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51" name="Přímá spojovací šipka 50"/>
          <p:cNvCxnSpPr/>
          <p:nvPr/>
        </p:nvCxnSpPr>
        <p:spPr>
          <a:xfrm flipH="1" flipV="1">
            <a:off x="3708400" y="2427288"/>
            <a:ext cx="503238" cy="79216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ovací šipka 52"/>
          <p:cNvCxnSpPr/>
          <p:nvPr/>
        </p:nvCxnSpPr>
        <p:spPr>
          <a:xfrm flipV="1">
            <a:off x="4787900" y="2211388"/>
            <a:ext cx="863600" cy="865187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ovací šipka 54"/>
          <p:cNvCxnSpPr/>
          <p:nvPr/>
        </p:nvCxnSpPr>
        <p:spPr>
          <a:xfrm flipV="1">
            <a:off x="5076825" y="2859088"/>
            <a:ext cx="1871663" cy="433387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ovací šipka 56"/>
          <p:cNvCxnSpPr/>
          <p:nvPr/>
        </p:nvCxnSpPr>
        <p:spPr>
          <a:xfrm>
            <a:off x="4932363" y="3940175"/>
            <a:ext cx="1152525" cy="43180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ovací šipka 58"/>
          <p:cNvCxnSpPr/>
          <p:nvPr/>
        </p:nvCxnSpPr>
        <p:spPr>
          <a:xfrm flipH="1" flipV="1">
            <a:off x="2051050" y="2716213"/>
            <a:ext cx="2089150" cy="57626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ovací šipka 62"/>
          <p:cNvCxnSpPr/>
          <p:nvPr/>
        </p:nvCxnSpPr>
        <p:spPr>
          <a:xfrm flipH="1">
            <a:off x="2843213" y="3730625"/>
            <a:ext cx="936625" cy="13652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s-CZ" sz="40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Peníze</a:t>
            </a:r>
            <a:endParaRPr lang="cs-CZ" sz="4000" dirty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cs-CZ" b="1" dirty="0" smtClean="0">
                <a:solidFill>
                  <a:srgbClr val="002060"/>
                </a:solidFill>
              </a:rPr>
              <a:t>     </a:t>
            </a:r>
            <a:r>
              <a:rPr lang="cs-CZ" b="1" dirty="0" smtClean="0">
                <a:solidFill>
                  <a:srgbClr val="CC0099"/>
                </a:solidFill>
              </a:rPr>
              <a:t>uspokojují potřeby rodiny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bydlení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oblečení, jídlo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stálé platby (voda, plyn, elektřina … 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spoření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záliby, sport, kultura (divadlo, kino, koncerty … 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prázdninové pobyty, dovolená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  <p:cxnSp>
        <p:nvCxnSpPr>
          <p:cNvPr id="8" name="Přímá spojovací šipka 7"/>
          <p:cNvCxnSpPr/>
          <p:nvPr/>
        </p:nvCxnSpPr>
        <p:spPr>
          <a:xfrm>
            <a:off x="571500" y="1643063"/>
            <a:ext cx="285750" cy="158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Možnosti získání peněz</a:t>
            </a:r>
            <a:endParaRPr lang="cs-CZ" dirty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788"/>
            <a:ext cx="4038600" cy="3246437"/>
          </a:xfrm>
        </p:spPr>
        <p:txBody>
          <a:bodyPr rtlCol="0">
            <a:normAutofit fontScale="92500"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souladu se zákonem</a:t>
            </a:r>
          </a:p>
          <a:p>
            <a:pPr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cs-CZ" i="1" dirty="0" smtClean="0">
                <a:solidFill>
                  <a:srgbClr val="CC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(legální)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plat, mzda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darování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dědictví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spoření (úroky)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zisk z podnikání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276350"/>
            <a:ext cx="4038600" cy="3317875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rozporu se zákonem</a:t>
            </a:r>
          </a:p>
          <a:p>
            <a:pPr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cs-CZ" i="1" dirty="0" smtClean="0">
                <a:solidFill>
                  <a:srgbClr val="CC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(nelegální)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podvod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loupež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krádež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  <p:pic>
        <p:nvPicPr>
          <p:cNvPr id="8198" name="Picture 6" descr="zneu%C5%BEit%C3%AD+prihla%C5%A1ovac%C3%ADch+%C3%BAdaju+do+online+bankovnictv%C3%AD+fio+banka+miridia+cz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3663" y="1924050"/>
            <a:ext cx="1368425" cy="172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842963"/>
            <a:ext cx="8229600" cy="442912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Podtrhni nutné (nezbytné) výdaje</a:t>
            </a:r>
            <a:endParaRPr lang="cs-CZ" b="1" dirty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altLang="cs-CZ" smtClean="0"/>
              <a:t>    </a:t>
            </a:r>
            <a:r>
              <a:rPr lang="cs-CZ" altLang="cs-CZ" smtClean="0">
                <a:solidFill>
                  <a:srgbClr val="002060"/>
                </a:solidFill>
              </a:rPr>
              <a:t>poplatek za elektřinu, vstupenky do divadla, značkové boty, návštěvy restaurace, splácení hypotéky, oprava rozbité pračky, daň z nemovitosti, cigarety, koupě nového mobilu (i když ten starý je funkční), oprava střechy, dovolená u moře, potraviny, nájem, pravidelné zájezdy na sportovní utkání, jízdné do školy, luxusní kosmetika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Podtrhni nutné (nezbytné) výdaje</a:t>
            </a:r>
            <a:endParaRPr lang="cs-CZ" b="1" dirty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altLang="cs-CZ" smtClean="0"/>
              <a:t>    </a:t>
            </a:r>
            <a:r>
              <a:rPr lang="cs-CZ" altLang="cs-CZ" u="sng" smtClean="0">
                <a:solidFill>
                  <a:srgbClr val="002060"/>
                </a:solidFill>
              </a:rPr>
              <a:t>poplatek za elektřinu</a:t>
            </a:r>
            <a:r>
              <a:rPr lang="cs-CZ" altLang="cs-CZ" smtClean="0">
                <a:solidFill>
                  <a:srgbClr val="002060"/>
                </a:solidFill>
              </a:rPr>
              <a:t>, vstupenky do divadla, značkové boty, návštěvy restaurace, </a:t>
            </a:r>
            <a:r>
              <a:rPr lang="cs-CZ" altLang="cs-CZ" u="sng" smtClean="0">
                <a:solidFill>
                  <a:srgbClr val="002060"/>
                </a:solidFill>
              </a:rPr>
              <a:t>splácení hypotéky</a:t>
            </a:r>
            <a:r>
              <a:rPr lang="cs-CZ" altLang="cs-CZ" smtClean="0">
                <a:solidFill>
                  <a:srgbClr val="002060"/>
                </a:solidFill>
              </a:rPr>
              <a:t>, </a:t>
            </a:r>
            <a:r>
              <a:rPr lang="cs-CZ" altLang="cs-CZ" u="sng" smtClean="0">
                <a:solidFill>
                  <a:srgbClr val="002060"/>
                </a:solidFill>
              </a:rPr>
              <a:t>oprava rozbité pračky</a:t>
            </a:r>
            <a:r>
              <a:rPr lang="cs-CZ" altLang="cs-CZ" smtClean="0">
                <a:solidFill>
                  <a:srgbClr val="002060"/>
                </a:solidFill>
              </a:rPr>
              <a:t>, </a:t>
            </a:r>
            <a:r>
              <a:rPr lang="cs-CZ" altLang="cs-CZ" u="sng" smtClean="0">
                <a:solidFill>
                  <a:srgbClr val="002060"/>
                </a:solidFill>
              </a:rPr>
              <a:t>daň z nemovitosti</a:t>
            </a:r>
            <a:r>
              <a:rPr lang="cs-CZ" altLang="cs-CZ" smtClean="0">
                <a:solidFill>
                  <a:srgbClr val="002060"/>
                </a:solidFill>
              </a:rPr>
              <a:t>, cigarety, koupě nového mobilu (i když ten starý je funkční), </a:t>
            </a:r>
            <a:r>
              <a:rPr lang="cs-CZ" altLang="cs-CZ" u="sng" smtClean="0">
                <a:solidFill>
                  <a:srgbClr val="002060"/>
                </a:solidFill>
              </a:rPr>
              <a:t>oprava střechy, </a:t>
            </a:r>
            <a:r>
              <a:rPr lang="cs-CZ" altLang="cs-CZ" smtClean="0">
                <a:solidFill>
                  <a:srgbClr val="002060"/>
                </a:solidFill>
              </a:rPr>
              <a:t>dovolená u moře, </a:t>
            </a:r>
            <a:r>
              <a:rPr lang="cs-CZ" altLang="cs-CZ" u="sng" smtClean="0">
                <a:solidFill>
                  <a:srgbClr val="002060"/>
                </a:solidFill>
              </a:rPr>
              <a:t>potraviny</a:t>
            </a:r>
            <a:r>
              <a:rPr lang="cs-CZ" altLang="cs-CZ" smtClean="0">
                <a:solidFill>
                  <a:srgbClr val="002060"/>
                </a:solidFill>
              </a:rPr>
              <a:t>, </a:t>
            </a:r>
            <a:r>
              <a:rPr lang="cs-CZ" altLang="cs-CZ" u="sng" smtClean="0">
                <a:solidFill>
                  <a:srgbClr val="002060"/>
                </a:solidFill>
              </a:rPr>
              <a:t>nájem</a:t>
            </a:r>
            <a:r>
              <a:rPr lang="cs-CZ" altLang="cs-CZ" smtClean="0">
                <a:solidFill>
                  <a:srgbClr val="002060"/>
                </a:solidFill>
              </a:rPr>
              <a:t>, pravidelné zájezdy na sportovní utkání, </a:t>
            </a:r>
            <a:r>
              <a:rPr lang="cs-CZ" altLang="cs-CZ" u="sng" smtClean="0">
                <a:solidFill>
                  <a:srgbClr val="002060"/>
                </a:solidFill>
              </a:rPr>
              <a:t>jízdné do školy</a:t>
            </a:r>
            <a:r>
              <a:rPr lang="cs-CZ" altLang="cs-CZ" smtClean="0">
                <a:solidFill>
                  <a:srgbClr val="002060"/>
                </a:solidFill>
              </a:rPr>
              <a:t>, luxusní kosmetika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  <p:pic>
        <p:nvPicPr>
          <p:cNvPr id="10245" name="Picture 5" descr="C:\Documents and Settings\Petr\Local Settings\Temporary Internet Files\Content.IE5\OLFYY5VY\smiles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4213" y="915988"/>
            <a:ext cx="923925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Samostatná práce</a:t>
            </a:r>
            <a:endParaRPr lang="cs-CZ" b="1" dirty="0">
              <a:solidFill>
                <a:srgbClr val="0000FF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514350" indent="-514350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14350" indent="-514350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Vyhledej na internetu hodnoty českých bankovek    a zjisti, které významné osobnosti jsou na bankovkách zobrazeny a čím se proslavily. 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  <p:pic>
        <p:nvPicPr>
          <p:cNvPr id="11269" name="Picture 4" descr="C:\Documents and Settings\Marie\Local Settings\Temporary Internet Files\Content.IE5\KTI38DUZ\1980670_10201585080452040_1630117889_n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24750" y="2500313"/>
            <a:ext cx="666750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0" name="Picture 11" descr="C:\Documents and Settings\Petr\Local Settings\Temporary Internet Files\Content.IE5\SVSZ8MRO\sova_trka[1]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188" y="771525"/>
            <a:ext cx="1095375" cy="117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684213" y="842963"/>
            <a:ext cx="8013700" cy="460375"/>
          </a:xfrm>
        </p:spPr>
        <p:txBody>
          <a:bodyPr/>
          <a:lstStyle/>
          <a:p>
            <a:pPr algn="l" eaLnBrk="1" hangingPunct="1"/>
            <a:r>
              <a:rPr lang="cs-CZ" altLang="cs-CZ" b="1" smtClean="0"/>
              <a:t>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4213" y="1419225"/>
            <a:ext cx="8002587" cy="31750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Archiv autora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/>
              <a:t>Prezentované obrázky jsou převzaty z galerie MS </a:t>
            </a:r>
            <a:r>
              <a:rPr lang="cs-CZ" sz="2400" dirty="0" smtClean="0"/>
              <a:t>OFFICE: www.office.</a:t>
            </a:r>
            <a:r>
              <a:rPr lang="cs-CZ" sz="2400" smtClean="0"/>
              <a:t>microsoft.com</a:t>
            </a: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348</TotalTime>
  <Words>372</Words>
  <Application>Microsoft Office PowerPoint</Application>
  <PresentationFormat>Předvádění na obrazovce (16:9)</PresentationFormat>
  <Paragraphs>50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4" baseType="lpstr">
      <vt:lpstr>Arial</vt:lpstr>
      <vt:lpstr>Calibri</vt:lpstr>
      <vt:lpstr>Wingdings</vt:lpstr>
      <vt:lpstr>boxed_powerpoint_16x9_2012-08</vt:lpstr>
      <vt:lpstr>  Dotkněte se inovací CZ.1.07/1.3.00/51.0024  </vt:lpstr>
      <vt:lpstr>Snímek 2</vt:lpstr>
      <vt:lpstr>Metodický pokyn</vt:lpstr>
      <vt:lpstr>Co je možné pořídit z rodinných peněz?</vt:lpstr>
      <vt:lpstr>Peníze</vt:lpstr>
      <vt:lpstr>Možnosti získání peněz</vt:lpstr>
      <vt:lpstr>Podtrhni nutné (nezbytné) výdaje</vt:lpstr>
      <vt:lpstr>Podtrhni nutné (nezbytné) výdaje</vt:lpstr>
      <vt:lpstr>Samostatná práce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48</cp:revision>
  <dcterms:created xsi:type="dcterms:W3CDTF">2014-10-07T08:27:59Z</dcterms:created>
  <dcterms:modified xsi:type="dcterms:W3CDTF">2015-06-15T16:43:56Z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