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27" r:id="rId8"/>
    <p:sldId id="329" r:id="rId9"/>
    <p:sldId id="331" r:id="rId10"/>
    <p:sldId id="332" r:id="rId11"/>
    <p:sldId id="336" r:id="rId12"/>
    <p:sldId id="334" r:id="rId13"/>
    <p:sldId id="335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97BAF78-46EB-43BD-814C-BF0A510E37A5}">
          <p14:sldIdLst>
            <p14:sldId id="310"/>
            <p14:sldId id="326"/>
            <p14:sldId id="325"/>
            <p14:sldId id="327"/>
            <p14:sldId id="329"/>
            <p14:sldId id="331"/>
            <p14:sldId id="332"/>
            <p14:sldId id="336"/>
            <p14:sldId id="334"/>
            <p14:sldId id="335"/>
            <p14:sldId id="324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86" d="100"/>
          <a:sy n="86" d="100"/>
        </p:scale>
        <p:origin x="-618" y="-89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5764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/>
              <a:t>ANGLICKÝ JAZYK</a:t>
            </a:r>
          </a:p>
          <a:p>
            <a:r>
              <a:rPr lang="cs-CZ" sz="3600" b="1" dirty="0" smtClean="0"/>
              <a:t>NUMBERS - </a:t>
            </a:r>
            <a:r>
              <a:rPr lang="cs-CZ" sz="3600" b="1" dirty="0"/>
              <a:t>ČÍSLA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Škola:  ZŠ Chlumec nad Cidlinou</a:t>
            </a:r>
          </a:p>
          <a:p>
            <a:pPr algn="l"/>
            <a:r>
              <a:rPr lang="cs-CZ" dirty="0"/>
              <a:t>Autor:  Michaela </a:t>
            </a:r>
            <a:r>
              <a:rPr lang="cs-CZ" dirty="0" err="1"/>
              <a:t>Talavašková</a:t>
            </a:r>
            <a:endParaRPr lang="cs-CZ" dirty="0"/>
          </a:p>
          <a:p>
            <a:pPr algn="l"/>
            <a:r>
              <a:rPr lang="cs-CZ" dirty="0"/>
              <a:t>Předmět: Anglický jazyk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Žáci se naučí a procvičí anglická čísla 1- 10. 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Po seznámení s novou slovní zásobou si žáci hravou formou vyzkouší své vědomosti pomocí spojování, či doplňování.</a:t>
            </a:r>
          </a:p>
          <a:p>
            <a:pPr marL="0" indent="0">
              <a:buNone/>
            </a:pPr>
            <a:endParaRPr lang="cs-CZ" sz="18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tablety.</a:t>
            </a:r>
          </a:p>
          <a:p>
            <a:pPr marL="0" indent="0">
              <a:buNone/>
            </a:pPr>
            <a:endParaRPr lang="cs-CZ" sz="1800" i="1" dirty="0"/>
          </a:p>
          <a:p>
            <a:r>
              <a:rPr lang="cs-CZ" sz="1800" dirty="0"/>
              <a:t>Žák by měl zvládnout novou slovní zásobu a využít v praktických cvičeních. </a:t>
            </a:r>
          </a:p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  <a:latin typeface="Cooper Black" panose="0208090404030B020404" pitchFamily="18" charset="0"/>
              </a:rPr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                  1- </a:t>
            </a:r>
            <a:r>
              <a:rPr lang="cs-CZ" dirty="0">
                <a:solidFill>
                  <a:srgbClr val="FF0000"/>
                </a:solidFill>
                <a:latin typeface="Cooper Black" panose="0208090404030B020404" pitchFamily="18" charset="0"/>
              </a:rPr>
              <a:t>ONE                               </a:t>
            </a:r>
            <a:r>
              <a:rPr lang="cs-CZ" dirty="0">
                <a:solidFill>
                  <a:srgbClr val="002060"/>
                </a:solidFill>
                <a:latin typeface="Cooper Black" panose="0208090404030B020404" pitchFamily="18" charset="0"/>
              </a:rPr>
              <a:t>6- SIX                    </a:t>
            </a:r>
          </a:p>
          <a:p>
            <a:pPr marL="0" indent="0" algn="just">
              <a:buNone/>
            </a:pPr>
            <a:r>
              <a:rPr lang="cs-CZ" dirty="0">
                <a:latin typeface="Cooper Black" panose="0208090404030B020404" pitchFamily="18" charset="0"/>
              </a:rPr>
              <a:t>                  </a:t>
            </a:r>
            <a:r>
              <a:rPr lang="cs-CZ" dirty="0">
                <a:solidFill>
                  <a:srgbClr val="92D050"/>
                </a:solidFill>
                <a:latin typeface="Cooper Black" panose="0208090404030B020404" pitchFamily="18" charset="0"/>
              </a:rPr>
              <a:t>2- TWO                              </a:t>
            </a:r>
            <a:r>
              <a:rPr lang="cs-CZ" dirty="0">
                <a:solidFill>
                  <a:srgbClr val="FFFF00"/>
                </a:solidFill>
                <a:latin typeface="Cooper Black" panose="0208090404030B020404" pitchFamily="18" charset="0"/>
              </a:rPr>
              <a:t>7- SEVEN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Cooper Black" panose="0208090404030B020404" pitchFamily="18" charset="0"/>
              </a:rPr>
              <a:t>                  3- THREE                          </a:t>
            </a:r>
            <a:r>
              <a:rPr lang="cs-CZ" dirty="0">
                <a:solidFill>
                  <a:srgbClr val="7030A0"/>
                </a:solidFill>
                <a:latin typeface="Cooper Black" panose="0208090404030B020404" pitchFamily="18" charset="0"/>
              </a:rPr>
              <a:t>8- EIGHT</a:t>
            </a:r>
          </a:p>
          <a:p>
            <a:pPr marL="0" indent="0" algn="just">
              <a:buNone/>
            </a:pPr>
            <a:r>
              <a:rPr lang="cs-CZ" dirty="0">
                <a:latin typeface="Cooper Black" panose="0208090404030B020404" pitchFamily="18" charset="0"/>
              </a:rPr>
              <a:t>                  </a:t>
            </a:r>
            <a:r>
              <a:rPr lang="cs-CZ" dirty="0">
                <a:solidFill>
                  <a:srgbClr val="00B0F0"/>
                </a:solidFill>
                <a:latin typeface="Cooper Black" panose="0208090404030B020404" pitchFamily="18" charset="0"/>
              </a:rPr>
              <a:t>4- FOUR                            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Cooper Black" panose="0208090404030B020404" pitchFamily="18" charset="0"/>
              </a:rPr>
              <a:t>9- NINE</a:t>
            </a:r>
          </a:p>
          <a:p>
            <a:pPr marL="0" indent="0" algn="just">
              <a:buNone/>
            </a:pPr>
            <a:r>
              <a:rPr lang="cs-CZ" dirty="0">
                <a:latin typeface="Cooper Black" panose="0208090404030B020404" pitchFamily="18" charset="0"/>
              </a:rPr>
              <a:t>                  </a:t>
            </a:r>
            <a:r>
              <a:rPr lang="cs-CZ" dirty="0">
                <a:solidFill>
                  <a:srgbClr val="CCFF99"/>
                </a:solidFill>
                <a:latin typeface="Cooper Black" panose="0208090404030B020404" pitchFamily="18" charset="0"/>
              </a:rPr>
              <a:t>5- FIVE</a:t>
            </a:r>
            <a:r>
              <a:rPr lang="cs-CZ" dirty="0">
                <a:latin typeface="Cooper Black" panose="0208090404030B020404" pitchFamily="18" charset="0"/>
              </a:rPr>
              <a:t>                               </a:t>
            </a:r>
            <a:r>
              <a:rPr lang="cs-CZ" dirty="0">
                <a:solidFill>
                  <a:srgbClr val="FF7C80"/>
                </a:solidFill>
                <a:latin typeface="Cooper Black" panose="0208090404030B020404" pitchFamily="18" charset="0"/>
              </a:rPr>
              <a:t>10- TEN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2046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9504"/>
            <a:ext cx="8136904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008000"/>
              </a:solidFill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 smtClean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ONE                                                   </a:t>
            </a:r>
            <a:endParaRPr lang="cs-CZ" sz="1600" b="1" dirty="0">
              <a:solidFill>
                <a:srgbClr val="008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TWO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THREE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FOUR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FIVE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SIX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SEVEN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EIGHT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NINE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TEN</a:t>
            </a:r>
          </a:p>
          <a:p>
            <a:pPr marL="0" indent="0">
              <a:buNone/>
            </a:pPr>
            <a:endParaRPr lang="cs-CZ" sz="1600" b="1" dirty="0" smtClean="0">
              <a:solidFill>
                <a:srgbClr val="008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42434" y="2212995"/>
            <a:ext cx="216024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49905" y="2255196"/>
            <a:ext cx="216024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410856" y="78729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081953" y="850457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643387" y="1066481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324228" y="671592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507842" y="394809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028402" y="3801534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357199" y="3230216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356609" y="959256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359099" y="1054153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749133" y="69954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965157" y="4110662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638324" y="3894638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478270" y="3812369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746336" y="3251646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345349" y="3545772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046222" y="3233743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641121" y="1027105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722186" y="3601678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8243455" y="4097287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619050" y="369352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663264" y="423972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399830" y="427213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311860" y="376179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54234" y="2104983"/>
            <a:ext cx="216024" cy="216024"/>
          </a:xfrm>
          <a:prstGeom prst="ellipse">
            <a:avLst/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108204" y="1199123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833562" y="771827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366615" y="4131714"/>
            <a:ext cx="216024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682563" y="4077013"/>
            <a:ext cx="216024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516964" y="3894638"/>
            <a:ext cx="216024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771276" y="3968013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216216" y="40561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3572633" y="789751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942380" y="1150768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6442051" y="1307135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5272872" y="2919396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5798635" y="1392002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858817" y="1069779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927156" y="1628459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6123688" y="1369619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569136" y="1150768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6209006" y="1042756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303475" y="1613942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3771276" y="2630109"/>
            <a:ext cx="216024" cy="21602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3451553" y="1283990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040052" y="2644906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642712" y="2553577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5624976" y="2860930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5474627" y="2321007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196215" y="2415735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963089" y="432999"/>
            <a:ext cx="1305530" cy="1288957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2521315" y="1918107"/>
            <a:ext cx="804456" cy="787276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590099" y="2454593"/>
            <a:ext cx="578377" cy="57617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461124" y="772529"/>
            <a:ext cx="1305530" cy="1288957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66172" y="2188021"/>
            <a:ext cx="1068997" cy="1100201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7219792" y="599810"/>
            <a:ext cx="895736" cy="807027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3096617" y="3601680"/>
            <a:ext cx="1044866" cy="104545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7364050" y="1797913"/>
            <a:ext cx="1089506" cy="106301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5227956" y="3728194"/>
            <a:ext cx="829512" cy="807044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7491649" y="3056054"/>
            <a:ext cx="1343626" cy="1364563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7443923" y="240013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7576912" y="2058545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7987143" y="1924346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8203167" y="2170960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7830198" y="2415735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4567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9504"/>
            <a:ext cx="8136904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008000"/>
              </a:solidFill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 smtClean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ONE                                                   </a:t>
            </a:r>
            <a:endParaRPr lang="cs-CZ" sz="1600" b="1" dirty="0">
              <a:solidFill>
                <a:srgbClr val="008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 smtClean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TWO</a:t>
            </a:r>
            <a:endParaRPr lang="cs-CZ" sz="1600" b="1" dirty="0">
              <a:solidFill>
                <a:srgbClr val="008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 smtClean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THREE</a:t>
            </a:r>
            <a:endParaRPr lang="cs-CZ" sz="1600" b="1" dirty="0">
              <a:solidFill>
                <a:srgbClr val="008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FOUR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FIVE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SIX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SEVEN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EIGHT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NINE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1600" b="1" dirty="0">
                <a:solidFill>
                  <a:srgbClr val="008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TEN</a:t>
            </a:r>
          </a:p>
          <a:p>
            <a:pPr marL="0" indent="0">
              <a:buNone/>
            </a:pPr>
            <a:endParaRPr lang="cs-CZ" sz="1600" b="1" dirty="0">
              <a:solidFill>
                <a:srgbClr val="008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42434" y="2212995"/>
            <a:ext cx="216024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649905" y="2255196"/>
            <a:ext cx="216024" cy="21602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410856" y="78729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081953" y="850457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643387" y="1066481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324228" y="671592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507842" y="394809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028402" y="3801534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357199" y="3230216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356609" y="959256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359099" y="1054153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749133" y="69954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965157" y="4110662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638324" y="3894638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478270" y="3812369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746336" y="3251646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8345349" y="3545772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046222" y="3233743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641121" y="1027105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722186" y="3601678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8243455" y="4097287"/>
            <a:ext cx="216024" cy="2160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619050" y="369352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663264" y="423972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399830" y="427213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311860" y="3761796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7830198" y="2379533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7920390" y="1931160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8154234" y="2104983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7563032" y="2039172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491649" y="2371259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108204" y="1199123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3833562" y="771827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5366615" y="4131714"/>
            <a:ext cx="216024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682563" y="4077013"/>
            <a:ext cx="216024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516964" y="3894638"/>
            <a:ext cx="216024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3771276" y="3968013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3216216" y="405610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3572633" y="789751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3942380" y="1150768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6442051" y="1307135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5272872" y="2919396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5798635" y="1392002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5858817" y="1069779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5927156" y="1628459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6123688" y="1369619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569136" y="1150768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209006" y="1042756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303475" y="1613942"/>
            <a:ext cx="216024" cy="216024"/>
          </a:xfrm>
          <a:prstGeom prst="ellipse">
            <a:avLst/>
          </a:prstGeom>
          <a:solidFill>
            <a:srgbClr val="FF7C80"/>
          </a:solidFill>
          <a:ln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3771276" y="2630109"/>
            <a:ext cx="216024" cy="21602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3451553" y="1283990"/>
            <a:ext cx="216024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5040052" y="2644906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5642712" y="2553577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5624976" y="2860930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5474627" y="2321007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5196215" y="2415735"/>
            <a:ext cx="216024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2963089" y="432999"/>
            <a:ext cx="1305530" cy="1288957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2521315" y="1918107"/>
            <a:ext cx="804456" cy="787276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3590099" y="2454593"/>
            <a:ext cx="578377" cy="57617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5461124" y="772529"/>
            <a:ext cx="1305530" cy="1288957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4966172" y="2188021"/>
            <a:ext cx="1068997" cy="1100201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7219792" y="599810"/>
            <a:ext cx="895736" cy="807027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3096617" y="3601680"/>
            <a:ext cx="1044866" cy="104545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364050" y="1797913"/>
            <a:ext cx="1089506" cy="106301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5227956" y="3728194"/>
            <a:ext cx="829512" cy="807044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7491649" y="3056054"/>
            <a:ext cx="1343626" cy="1364563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4" name="Volný tvar 73"/>
          <p:cNvSpPr/>
          <p:nvPr/>
        </p:nvSpPr>
        <p:spPr>
          <a:xfrm>
            <a:off x="1123720" y="1002537"/>
            <a:ext cx="2379644" cy="2185930"/>
          </a:xfrm>
          <a:custGeom>
            <a:avLst/>
            <a:gdLst>
              <a:gd name="connsiteX0" fmla="*/ 0 w 2379644"/>
              <a:gd name="connsiteY0" fmla="*/ 0 h 2185930"/>
              <a:gd name="connsiteX1" fmla="*/ 1421176 w 2379644"/>
              <a:gd name="connsiteY1" fmla="*/ 1994053 h 2185930"/>
              <a:gd name="connsiteX2" fmla="*/ 2379644 w 2379644"/>
              <a:gd name="connsiteY2" fmla="*/ 1994053 h 2185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9644" h="2185930">
                <a:moveTo>
                  <a:pt x="0" y="0"/>
                </a:moveTo>
                <a:cubicBezTo>
                  <a:pt x="512284" y="830855"/>
                  <a:pt x="1024569" y="1661711"/>
                  <a:pt x="1421176" y="1994053"/>
                </a:cubicBezTo>
                <a:cubicBezTo>
                  <a:pt x="1817783" y="2326395"/>
                  <a:pt x="2098713" y="2160224"/>
                  <a:pt x="2379644" y="199405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80" name="Volný tvar 79"/>
          <p:cNvSpPr/>
          <p:nvPr/>
        </p:nvSpPr>
        <p:spPr>
          <a:xfrm>
            <a:off x="1101687" y="1299991"/>
            <a:ext cx="1399142" cy="550844"/>
          </a:xfrm>
          <a:custGeom>
            <a:avLst/>
            <a:gdLst>
              <a:gd name="connsiteX0" fmla="*/ 0 w 1399142"/>
              <a:gd name="connsiteY0" fmla="*/ 0 h 550844"/>
              <a:gd name="connsiteX1" fmla="*/ 1399142 w 1399142"/>
              <a:gd name="connsiteY1" fmla="*/ 550844 h 550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99142" h="550844">
                <a:moveTo>
                  <a:pt x="0" y="0"/>
                </a:moveTo>
                <a:lnTo>
                  <a:pt x="1399142" y="550844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olný tvar 80"/>
          <p:cNvSpPr/>
          <p:nvPr/>
        </p:nvSpPr>
        <p:spPr>
          <a:xfrm>
            <a:off x="1255923" y="1685581"/>
            <a:ext cx="3888954" cy="3348018"/>
          </a:xfrm>
          <a:custGeom>
            <a:avLst/>
            <a:gdLst>
              <a:gd name="connsiteX0" fmla="*/ 0 w 3888954"/>
              <a:gd name="connsiteY0" fmla="*/ 0 h 3348018"/>
              <a:gd name="connsiteX1" fmla="*/ 1861850 w 3888954"/>
              <a:gd name="connsiteY1" fmla="*/ 3249976 h 3348018"/>
              <a:gd name="connsiteX2" fmla="*/ 3888954 w 3888954"/>
              <a:gd name="connsiteY2" fmla="*/ 2566930 h 3348018"/>
              <a:gd name="connsiteX3" fmla="*/ 3888954 w 3888954"/>
              <a:gd name="connsiteY3" fmla="*/ 2566930 h 3348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88954" h="3348018">
                <a:moveTo>
                  <a:pt x="0" y="0"/>
                </a:moveTo>
                <a:cubicBezTo>
                  <a:pt x="606845" y="1411077"/>
                  <a:pt x="1213691" y="2822154"/>
                  <a:pt x="1861850" y="3249976"/>
                </a:cubicBezTo>
                <a:cubicBezTo>
                  <a:pt x="2510009" y="3677798"/>
                  <a:pt x="3888954" y="2566930"/>
                  <a:pt x="3888954" y="2566930"/>
                </a:cubicBezTo>
                <a:lnTo>
                  <a:pt x="3888954" y="256693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olný tvar 81"/>
          <p:cNvSpPr/>
          <p:nvPr/>
        </p:nvSpPr>
        <p:spPr>
          <a:xfrm>
            <a:off x="1145754" y="551629"/>
            <a:ext cx="5894024" cy="1486493"/>
          </a:xfrm>
          <a:custGeom>
            <a:avLst/>
            <a:gdLst>
              <a:gd name="connsiteX0" fmla="*/ 0 w 5894024"/>
              <a:gd name="connsiteY0" fmla="*/ 1486493 h 1486493"/>
              <a:gd name="connsiteX1" fmla="*/ 1696598 w 5894024"/>
              <a:gd name="connsiteY1" fmla="*/ 1178021 h 1486493"/>
              <a:gd name="connsiteX2" fmla="*/ 3591499 w 5894024"/>
              <a:gd name="connsiteY2" fmla="*/ 1442426 h 1486493"/>
              <a:gd name="connsiteX3" fmla="*/ 4395730 w 5894024"/>
              <a:gd name="connsiteY3" fmla="*/ 76334 h 1486493"/>
              <a:gd name="connsiteX4" fmla="*/ 5894024 w 5894024"/>
              <a:gd name="connsiteY4" fmla="*/ 175486 h 1486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94024" h="1486493">
                <a:moveTo>
                  <a:pt x="0" y="1486493"/>
                </a:moveTo>
                <a:cubicBezTo>
                  <a:pt x="549007" y="1335929"/>
                  <a:pt x="1098015" y="1185365"/>
                  <a:pt x="1696598" y="1178021"/>
                </a:cubicBezTo>
                <a:cubicBezTo>
                  <a:pt x="2295181" y="1170677"/>
                  <a:pt x="3141644" y="1626041"/>
                  <a:pt x="3591499" y="1442426"/>
                </a:cubicBezTo>
                <a:cubicBezTo>
                  <a:pt x="4041354" y="1258811"/>
                  <a:pt x="4011976" y="287491"/>
                  <a:pt x="4395730" y="76334"/>
                </a:cubicBezTo>
                <a:cubicBezTo>
                  <a:pt x="4779484" y="-134823"/>
                  <a:pt x="5646145" y="157125"/>
                  <a:pt x="5894024" y="17548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Volný tvar 82"/>
          <p:cNvSpPr/>
          <p:nvPr/>
        </p:nvSpPr>
        <p:spPr>
          <a:xfrm>
            <a:off x="1079653" y="2456762"/>
            <a:ext cx="6202496" cy="1081611"/>
          </a:xfrm>
          <a:custGeom>
            <a:avLst/>
            <a:gdLst>
              <a:gd name="connsiteX0" fmla="*/ 0 w 6202496"/>
              <a:gd name="connsiteY0" fmla="*/ 0 h 1081611"/>
              <a:gd name="connsiteX1" fmla="*/ 4219460 w 6202496"/>
              <a:gd name="connsiteY1" fmla="*/ 1079653 h 1081611"/>
              <a:gd name="connsiteX2" fmla="*/ 6202496 w 6202496"/>
              <a:gd name="connsiteY2" fmla="*/ 286439 h 1081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202496" h="1081611">
                <a:moveTo>
                  <a:pt x="0" y="0"/>
                </a:moveTo>
                <a:cubicBezTo>
                  <a:pt x="1592855" y="515956"/>
                  <a:pt x="3185711" y="1031913"/>
                  <a:pt x="4219460" y="1079653"/>
                </a:cubicBezTo>
                <a:cubicBezTo>
                  <a:pt x="5253209" y="1127393"/>
                  <a:pt x="6202496" y="286439"/>
                  <a:pt x="6202496" y="2864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Volný tvar 83"/>
          <p:cNvSpPr/>
          <p:nvPr/>
        </p:nvSpPr>
        <p:spPr>
          <a:xfrm>
            <a:off x="947451" y="2798286"/>
            <a:ext cx="3866920" cy="711299"/>
          </a:xfrm>
          <a:custGeom>
            <a:avLst/>
            <a:gdLst>
              <a:gd name="connsiteX0" fmla="*/ 0 w 3866920"/>
              <a:gd name="connsiteY0" fmla="*/ 0 h 711299"/>
              <a:gd name="connsiteX1" fmla="*/ 2115238 w 3866920"/>
              <a:gd name="connsiteY1" fmla="*/ 705080 h 711299"/>
              <a:gd name="connsiteX2" fmla="*/ 3866920 w 3866920"/>
              <a:gd name="connsiteY2" fmla="*/ 363557 h 711299"/>
              <a:gd name="connsiteX3" fmla="*/ 3866920 w 3866920"/>
              <a:gd name="connsiteY3" fmla="*/ 363557 h 711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66920" h="711299">
                <a:moveTo>
                  <a:pt x="0" y="0"/>
                </a:moveTo>
                <a:cubicBezTo>
                  <a:pt x="735375" y="322243"/>
                  <a:pt x="1470751" y="644487"/>
                  <a:pt x="2115238" y="705080"/>
                </a:cubicBezTo>
                <a:cubicBezTo>
                  <a:pt x="2759725" y="765673"/>
                  <a:pt x="3866920" y="363557"/>
                  <a:pt x="3866920" y="363557"/>
                </a:cubicBezTo>
                <a:lnTo>
                  <a:pt x="3866920" y="36355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olný tvar 84"/>
          <p:cNvSpPr/>
          <p:nvPr/>
        </p:nvSpPr>
        <p:spPr>
          <a:xfrm>
            <a:off x="1222872" y="3183877"/>
            <a:ext cx="1718632" cy="782197"/>
          </a:xfrm>
          <a:custGeom>
            <a:avLst/>
            <a:gdLst>
              <a:gd name="connsiteX0" fmla="*/ 0 w 1718632"/>
              <a:gd name="connsiteY0" fmla="*/ 0 h 782197"/>
              <a:gd name="connsiteX1" fmla="*/ 1718632 w 1718632"/>
              <a:gd name="connsiteY1" fmla="*/ 782197 h 782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718632" h="782197">
                <a:moveTo>
                  <a:pt x="0" y="0"/>
                </a:moveTo>
                <a:lnTo>
                  <a:pt x="1718632" y="78219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Volný tvar 86"/>
          <p:cNvSpPr/>
          <p:nvPr/>
        </p:nvSpPr>
        <p:spPr>
          <a:xfrm>
            <a:off x="991518" y="4230479"/>
            <a:ext cx="6378766" cy="771351"/>
          </a:xfrm>
          <a:custGeom>
            <a:avLst/>
            <a:gdLst>
              <a:gd name="connsiteX0" fmla="*/ 0 w 6378766"/>
              <a:gd name="connsiteY0" fmla="*/ 55084 h 771351"/>
              <a:gd name="connsiteX1" fmla="*/ 3371162 w 6378766"/>
              <a:gd name="connsiteY1" fmla="*/ 771181 h 771351"/>
              <a:gd name="connsiteX2" fmla="*/ 6378766 w 6378766"/>
              <a:gd name="connsiteY2" fmla="*/ 0 h 771351"/>
              <a:gd name="connsiteX3" fmla="*/ 6378766 w 6378766"/>
              <a:gd name="connsiteY3" fmla="*/ 0 h 771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78766" h="771351">
                <a:moveTo>
                  <a:pt x="0" y="55084"/>
                </a:moveTo>
                <a:cubicBezTo>
                  <a:pt x="1154017" y="417723"/>
                  <a:pt x="2308034" y="780362"/>
                  <a:pt x="3371162" y="771181"/>
                </a:cubicBezTo>
                <a:cubicBezTo>
                  <a:pt x="4434290" y="762000"/>
                  <a:pt x="6378766" y="0"/>
                  <a:pt x="6378766" y="0"/>
                </a:cubicBezTo>
                <a:lnTo>
                  <a:pt x="6378766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olný tvar 87"/>
          <p:cNvSpPr/>
          <p:nvPr/>
        </p:nvSpPr>
        <p:spPr>
          <a:xfrm>
            <a:off x="1134737" y="1355075"/>
            <a:ext cx="1652530" cy="2555913"/>
          </a:xfrm>
          <a:custGeom>
            <a:avLst/>
            <a:gdLst>
              <a:gd name="connsiteX0" fmla="*/ 0 w 1652530"/>
              <a:gd name="connsiteY0" fmla="*/ 2555913 h 2555913"/>
              <a:gd name="connsiteX1" fmla="*/ 1652530 w 1652530"/>
              <a:gd name="connsiteY1" fmla="*/ 0 h 2555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52530" h="2555913">
                <a:moveTo>
                  <a:pt x="0" y="2555913"/>
                </a:moveTo>
                <a:lnTo>
                  <a:pt x="165253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olný tvar 88"/>
          <p:cNvSpPr/>
          <p:nvPr/>
        </p:nvSpPr>
        <p:spPr>
          <a:xfrm>
            <a:off x="1167788" y="1828801"/>
            <a:ext cx="4296578" cy="1707614"/>
          </a:xfrm>
          <a:custGeom>
            <a:avLst/>
            <a:gdLst>
              <a:gd name="connsiteX0" fmla="*/ 0 w 4296578"/>
              <a:gd name="connsiteY0" fmla="*/ 1707614 h 1707614"/>
              <a:gd name="connsiteX1" fmla="*/ 2005070 w 4296578"/>
              <a:gd name="connsiteY1" fmla="*/ 1101687 h 1707614"/>
              <a:gd name="connsiteX2" fmla="*/ 2423711 w 4296578"/>
              <a:gd name="connsiteY2" fmla="*/ 330506 h 1707614"/>
              <a:gd name="connsiteX3" fmla="*/ 3525398 w 4296578"/>
              <a:gd name="connsiteY3" fmla="*/ 605928 h 1707614"/>
              <a:gd name="connsiteX4" fmla="*/ 4296578 w 4296578"/>
              <a:gd name="connsiteY4" fmla="*/ 0 h 1707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96578" h="1707614">
                <a:moveTo>
                  <a:pt x="0" y="1707614"/>
                </a:moveTo>
                <a:cubicBezTo>
                  <a:pt x="800559" y="1519409"/>
                  <a:pt x="1601118" y="1331205"/>
                  <a:pt x="2005070" y="1101687"/>
                </a:cubicBezTo>
                <a:cubicBezTo>
                  <a:pt x="2409022" y="872169"/>
                  <a:pt x="2170323" y="413133"/>
                  <a:pt x="2423711" y="330506"/>
                </a:cubicBezTo>
                <a:cubicBezTo>
                  <a:pt x="2677099" y="247879"/>
                  <a:pt x="3213254" y="661012"/>
                  <a:pt x="3525398" y="605928"/>
                </a:cubicBezTo>
                <a:cubicBezTo>
                  <a:pt x="3837542" y="550844"/>
                  <a:pt x="4067060" y="275422"/>
                  <a:pt x="4296578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3568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75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O_E                                             </a:t>
            </a:r>
            <a:r>
              <a:rPr lang="cs-CZ" dirty="0" smtClean="0"/>
              <a:t> S_X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TW_                                             S_V_N</a:t>
            </a:r>
          </a:p>
          <a:p>
            <a:pPr marL="0" indent="0">
              <a:buNone/>
            </a:pPr>
            <a:r>
              <a:rPr lang="cs-CZ" dirty="0"/>
              <a:t>T_R_E                                          EI_H_</a:t>
            </a:r>
          </a:p>
          <a:p>
            <a:pPr marL="0" indent="0">
              <a:buNone/>
            </a:pPr>
            <a:r>
              <a:rPr lang="cs-CZ" dirty="0"/>
              <a:t>F_UR                                            N_N_</a:t>
            </a:r>
          </a:p>
          <a:p>
            <a:pPr marL="0" indent="0">
              <a:buNone/>
            </a:pPr>
            <a:r>
              <a:rPr lang="cs-CZ" dirty="0"/>
              <a:t>FI_E                                            </a:t>
            </a:r>
            <a:r>
              <a:rPr lang="cs-CZ" dirty="0" smtClean="0"/>
              <a:t>  </a:t>
            </a:r>
            <a:r>
              <a:rPr lang="cs-CZ" dirty="0"/>
              <a:t>T_N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7999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75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/>
              <a:t>E                                             </a:t>
            </a:r>
            <a:r>
              <a:rPr lang="cs-CZ" dirty="0" smtClean="0"/>
              <a:t> 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X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TW</a:t>
            </a:r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/>
              <a:t>                                             S</a:t>
            </a: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/>
              <a:t>V</a:t>
            </a: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/>
              <a:t>N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dirty="0"/>
              <a:t>R</a:t>
            </a: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/>
              <a:t>E                                          EI</a:t>
            </a:r>
            <a:r>
              <a:rPr lang="cs-CZ" dirty="0">
                <a:solidFill>
                  <a:srgbClr val="FF0000"/>
                </a:solidFill>
              </a:rPr>
              <a:t>G</a:t>
            </a:r>
            <a:r>
              <a:rPr lang="cs-CZ" dirty="0"/>
              <a:t>H</a:t>
            </a:r>
            <a:r>
              <a:rPr lang="cs-CZ" dirty="0">
                <a:solidFill>
                  <a:srgbClr val="FF0000"/>
                </a:solidFill>
              </a:rPr>
              <a:t>T</a:t>
            </a:r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/>
              <a:t>UR                                            N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/>
              <a:t>N</a:t>
            </a:r>
            <a:r>
              <a:rPr lang="cs-CZ" dirty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/>
              <a:t>FI</a:t>
            </a:r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/>
              <a:t>E                                             </a:t>
            </a:r>
            <a:r>
              <a:rPr lang="cs-CZ" dirty="0" smtClean="0"/>
              <a:t> T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N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579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5 + 3 = _ _ _ _ _              8 – 6= _ _ _</a:t>
            </a:r>
          </a:p>
          <a:p>
            <a:pPr marL="0" indent="0">
              <a:buNone/>
            </a:pPr>
            <a:r>
              <a:rPr lang="cs-CZ" dirty="0"/>
              <a:t>7 – 2 = _ _ _ _                 7 – 6 = _ _ _</a:t>
            </a:r>
          </a:p>
          <a:p>
            <a:pPr marL="0" indent="0">
              <a:buNone/>
            </a:pPr>
            <a:r>
              <a:rPr lang="cs-CZ" dirty="0"/>
              <a:t>3 + 1 = _ _ _ _              </a:t>
            </a:r>
            <a:r>
              <a:rPr lang="cs-CZ" dirty="0" smtClean="0"/>
              <a:t>   </a:t>
            </a:r>
            <a:r>
              <a:rPr lang="cs-CZ" dirty="0"/>
              <a:t>4 + 3 = _ _ _ _ _</a:t>
            </a:r>
          </a:p>
          <a:p>
            <a:pPr marL="0" indent="0">
              <a:buNone/>
            </a:pPr>
            <a:r>
              <a:rPr lang="cs-CZ" dirty="0"/>
              <a:t>9 – 3 = _ _ _                    8 + 1= _ _ _ _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1973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5 + 3 = </a:t>
            </a:r>
            <a:r>
              <a:rPr lang="cs-CZ" dirty="0">
                <a:solidFill>
                  <a:srgbClr val="FF0000"/>
                </a:solidFill>
              </a:rPr>
              <a:t>EIGHT</a:t>
            </a:r>
            <a:r>
              <a:rPr lang="cs-CZ" dirty="0"/>
              <a:t>                  8 – 6= </a:t>
            </a:r>
            <a:r>
              <a:rPr lang="cs-CZ" dirty="0">
                <a:solidFill>
                  <a:srgbClr val="FF0000"/>
                </a:solidFill>
              </a:rPr>
              <a:t>TWO</a:t>
            </a:r>
          </a:p>
          <a:p>
            <a:pPr marL="0" indent="0">
              <a:buNone/>
            </a:pPr>
            <a:r>
              <a:rPr lang="cs-CZ" dirty="0"/>
              <a:t>7 – 2 = </a:t>
            </a:r>
            <a:r>
              <a:rPr lang="cs-CZ" dirty="0">
                <a:solidFill>
                  <a:srgbClr val="FF0000"/>
                </a:solidFill>
              </a:rPr>
              <a:t>FIVE</a:t>
            </a:r>
            <a:r>
              <a:rPr lang="cs-CZ" dirty="0"/>
              <a:t>                     7 – 6 = </a:t>
            </a:r>
            <a:r>
              <a:rPr lang="cs-CZ" dirty="0">
                <a:solidFill>
                  <a:srgbClr val="FF0000"/>
                </a:solidFill>
              </a:rPr>
              <a:t>ONE</a:t>
            </a:r>
          </a:p>
          <a:p>
            <a:pPr marL="0" indent="0">
              <a:buNone/>
            </a:pPr>
            <a:r>
              <a:rPr lang="cs-CZ" dirty="0"/>
              <a:t>3 + 1 = </a:t>
            </a:r>
            <a:r>
              <a:rPr lang="cs-CZ" dirty="0">
                <a:solidFill>
                  <a:srgbClr val="FF0000"/>
                </a:solidFill>
              </a:rPr>
              <a:t>FOUR </a:t>
            </a:r>
            <a:r>
              <a:rPr lang="cs-CZ" dirty="0"/>
              <a:t>                  4 + 3 = </a:t>
            </a:r>
            <a:r>
              <a:rPr lang="cs-CZ" dirty="0">
                <a:solidFill>
                  <a:srgbClr val="FF0000"/>
                </a:solidFill>
              </a:rPr>
              <a:t>SEVEN</a:t>
            </a:r>
          </a:p>
          <a:p>
            <a:pPr marL="0" indent="0">
              <a:buNone/>
            </a:pPr>
            <a:r>
              <a:rPr lang="cs-CZ" dirty="0"/>
              <a:t>9 – 3 = </a:t>
            </a:r>
            <a:r>
              <a:rPr lang="cs-CZ" dirty="0">
                <a:solidFill>
                  <a:srgbClr val="FF0000"/>
                </a:solidFill>
              </a:rPr>
              <a:t>SIX  </a:t>
            </a:r>
            <a:r>
              <a:rPr lang="cs-CZ" dirty="0"/>
              <a:t>                     8 + 1= </a:t>
            </a:r>
            <a:r>
              <a:rPr lang="cs-CZ" dirty="0">
                <a:solidFill>
                  <a:srgbClr val="FF0000"/>
                </a:solidFill>
              </a:rPr>
              <a:t>NINE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467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d19d6491-b662-4d98-996c-1e38fe9d0183"/>
    <ds:schemaRef ds:uri="http://purl.org/dc/terms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263</Words>
  <Application>Microsoft Office PowerPoint</Application>
  <PresentationFormat>Předvádění na obrazovce (16:9)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Metodický pokyn</vt:lpstr>
      <vt:lpstr>NUMBERS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20</cp:revision>
  <dcterms:created xsi:type="dcterms:W3CDTF">2014-10-07T08:27:59Z</dcterms:created>
  <dcterms:modified xsi:type="dcterms:W3CDTF">2015-06-15T16:27:09Z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