
<file path=[Content_Types].xml><?xml version="1.0" encoding="utf-8"?>
<Types xmlns="http://schemas.openxmlformats.org/package/2006/content-types"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2"/>
  </p:notesMasterIdLst>
  <p:sldIdLst>
    <p:sldId id="310" r:id="rId5"/>
    <p:sldId id="326" r:id="rId6"/>
    <p:sldId id="325" r:id="rId7"/>
    <p:sldId id="327" r:id="rId8"/>
    <p:sldId id="328" r:id="rId9"/>
    <p:sldId id="330" r:id="rId10"/>
    <p:sldId id="324" r:id="rId11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6866" autoAdjust="0"/>
  </p:normalViewPr>
  <p:slideViewPr>
    <p:cSldViewPr>
      <p:cViewPr varScale="1">
        <p:scale>
          <a:sx n="105" d="100"/>
          <a:sy n="105" d="100"/>
        </p:scale>
        <p:origin x="-78" y="-588"/>
      </p:cViewPr>
      <p:guideLst>
        <p:guide orient="horz" pos="1620"/>
        <p:guide pos="2880"/>
      </p:guideLst>
    </p:cSldViewPr>
  </p:slideViewPr>
  <p:outlineViewPr>
    <p:cViewPr>
      <p:scale>
        <a:sx n="33" d="100"/>
        <a:sy n="33" d="100"/>
      </p:scale>
      <p:origin x="0" y="-18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101" d="100"/>
          <a:sy n="101" d="100"/>
        </p:scale>
        <p:origin x="2670" y="72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8835A4-60F7-44ED-8EFD-BEEA171BCEF9}" type="datetimeFigureOut">
              <a:rPr lang="cs-CZ" smtClean="0"/>
              <a:pPr/>
              <a:t>15.6.2015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B72D31-BA1C-4AC9-9613-9D2BCD5B9C2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44312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664101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741055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667451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77709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47614"/>
            <a:ext cx="4040188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923678"/>
            <a:ext cx="4040188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347614"/>
            <a:ext cx="4041775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923678"/>
            <a:ext cx="4041775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385908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712517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676856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843558"/>
            <a:ext cx="3008313" cy="57606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843557"/>
            <a:ext cx="5111750" cy="375106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19621"/>
            <a:ext cx="3008313" cy="317500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14631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843558"/>
            <a:ext cx="5486400" cy="2702123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2470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53088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843557"/>
            <a:ext cx="2057400" cy="37510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843557"/>
            <a:ext cx="6019800" cy="37510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190955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/>
          <a:lstStyle/>
          <a:p>
            <a:fld id="{8A3A43DF-04A3-4662-88CA-28FDED1CFC09}" type="datetimeFigureOut">
              <a:rPr lang="cs-CZ" smtClean="0"/>
              <a:pPr/>
              <a:t>15.6.2015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00198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18" Type="http://schemas.openxmlformats.org/officeDocument/2006/relationships/image" Target="../media/image5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6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0" y="3284537"/>
            <a:ext cx="9144000" cy="1858963"/>
            <a:chOff x="0" y="3284537"/>
            <a:chExt cx="9144000" cy="1858963"/>
          </a:xfrm>
        </p:grpSpPr>
        <p:pic>
          <p:nvPicPr>
            <p:cNvPr id="1027" name="Picture 3"/>
            <p:cNvPicPr>
              <a:picLocks noChangeAspect="1" noChangeArrowheads="1"/>
            </p:cNvPicPr>
            <p:nvPr userDrawn="1"/>
          </p:nvPicPr>
          <p:blipFill>
            <a:blip r:embed="rId1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3284537"/>
              <a:ext cx="9144000" cy="18589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1" name="Skupina 10"/>
            <p:cNvGrpSpPr>
              <a:grpSpLocks noChangeAspect="1"/>
            </p:cNvGrpSpPr>
            <p:nvPr userDrawn="1"/>
          </p:nvGrpSpPr>
          <p:grpSpPr>
            <a:xfrm>
              <a:off x="35536" y="4300030"/>
              <a:ext cx="720000" cy="792000"/>
              <a:chOff x="23056" y="6093296"/>
              <a:chExt cx="720000" cy="792000"/>
            </a:xfrm>
          </p:grpSpPr>
          <p:sp>
            <p:nvSpPr>
              <p:cNvPr id="15" name="Zaoblený obdélník 14"/>
              <p:cNvSpPr/>
              <p:nvPr userDrawn="1"/>
            </p:nvSpPr>
            <p:spPr>
              <a:xfrm>
                <a:off x="23056" y="6093296"/>
                <a:ext cx="720000" cy="792000"/>
              </a:xfrm>
              <a:prstGeom prst="roundRect">
                <a:avLst/>
              </a:prstGeom>
              <a:ln>
                <a:noFill/>
              </a:ln>
              <a:effectLst>
                <a:softEdge rad="31750"/>
              </a:effectLst>
            </p:spPr>
            <p:style>
              <a:lnRef idx="2">
                <a:schemeClr val="accent5"/>
              </a:lnRef>
              <a:fillRef idx="1">
                <a:schemeClr val="lt1"/>
              </a:fillRef>
              <a:effectRef idx="0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16" name="Picture 12"/>
              <p:cNvPicPr>
                <a:picLocks noChangeAspect="1" noChangeArrowheads="1"/>
              </p:cNvPicPr>
              <p:nvPr userDrawn="1"/>
            </p:nvPicPr>
            <p:blipFill>
              <a:blip r:embed="rId15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0861" y="6201296"/>
                <a:ext cx="624390" cy="5760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xmlns="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</p:grp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858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10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88965" y="201165"/>
            <a:ext cx="1862069" cy="5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419623"/>
            <a:ext cx="8229600" cy="3175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67544" y="843558"/>
            <a:ext cx="8229600" cy="459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/>
          <p:nvPr userDrawn="1"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512" y="143420"/>
            <a:ext cx="2776686" cy="56341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884368" y="4417415"/>
            <a:ext cx="1078260" cy="566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874723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tabLst>
          <a:tab pos="1790700" algn="l"/>
        </a:tabLst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apps.microsoft.com/windows/cs-cz/app/uplnezneni-cz/f644c8c9-d76d-4aad-b4c2-ecbc2d2c1749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1203598"/>
            <a:ext cx="6858000" cy="1428874"/>
          </a:xfrm>
        </p:spPr>
        <p:txBody>
          <a:bodyPr/>
          <a:lstStyle/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Dotkněte se inovací</a:t>
            </a:r>
            <a:br>
              <a:rPr lang="cs-CZ" sz="1600" dirty="0" smtClean="0"/>
            </a:br>
            <a:r>
              <a:rPr lang="cs-CZ" sz="1600" dirty="0" smtClean="0"/>
              <a:t>CZ.1.07/1.3.00/51.0024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1707654"/>
            <a:ext cx="6858000" cy="2235696"/>
          </a:xfrm>
        </p:spPr>
        <p:txBody>
          <a:bodyPr>
            <a:normAutofit/>
          </a:bodyPr>
          <a:lstStyle/>
          <a:p>
            <a:r>
              <a:rPr lang="cs-CZ" sz="3600" b="1" dirty="0" smtClean="0"/>
              <a:t>Společenské vědy</a:t>
            </a:r>
          </a:p>
          <a:p>
            <a:endParaRPr lang="cs-CZ" sz="3600" b="1" dirty="0" smtClean="0"/>
          </a:p>
          <a:p>
            <a:r>
              <a:rPr lang="cs-CZ" sz="3600" b="1" dirty="0" smtClean="0"/>
              <a:t>Legislativní proces v ČR</a:t>
            </a:r>
          </a:p>
        </p:txBody>
      </p:sp>
    </p:spTree>
    <p:extLst>
      <p:ext uri="{BB962C8B-B14F-4D97-AF65-F5344CB8AC3E}">
        <p14:creationId xmlns:p14="http://schemas.microsoft.com/office/powerpoint/2010/main" xmlns="" val="11314455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302558"/>
            <a:ext cx="8208912" cy="3573448"/>
          </a:xfrm>
        </p:spPr>
        <p:txBody>
          <a:bodyPr>
            <a:normAutofit fontScale="92500" lnSpcReduction="20000"/>
          </a:bodyPr>
          <a:lstStyle/>
          <a:p>
            <a:pPr algn="l"/>
            <a:r>
              <a:rPr lang="cs-CZ" dirty="0" smtClean="0"/>
              <a:t>Škola: Gymnázium a SOŠ Jaroměř, P12</a:t>
            </a:r>
          </a:p>
          <a:p>
            <a:pPr algn="l"/>
            <a:r>
              <a:rPr lang="cs-CZ" dirty="0" smtClean="0"/>
              <a:t>Autor</a:t>
            </a:r>
            <a:r>
              <a:rPr lang="cs-CZ" dirty="0"/>
              <a:t>: </a:t>
            </a:r>
            <a:r>
              <a:rPr lang="cs-CZ" dirty="0" smtClean="0"/>
              <a:t>Lucie Šimečková</a:t>
            </a:r>
          </a:p>
          <a:p>
            <a:pPr algn="l"/>
            <a:r>
              <a:rPr lang="cs-CZ" dirty="0" smtClean="0"/>
              <a:t>Předmět: Společenské vědy</a:t>
            </a:r>
          </a:p>
          <a:p>
            <a:pPr algn="l"/>
            <a:endParaRPr lang="cs-CZ" dirty="0" smtClean="0"/>
          </a:p>
          <a:p>
            <a:pPr algn="just"/>
            <a:r>
              <a:rPr lang="cs-CZ" dirty="0" smtClean="0"/>
              <a:t>Anotace: Cílem materiálu je seznámit studenty druhých ročníků středních škol s průběhem legislativního procesu v ČR a umožnit jim pochopit návaznost jednotlivých kroků tohoto procesu. Materiál je tedy určen do výkladové části hodiny.</a:t>
            </a:r>
          </a:p>
          <a:p>
            <a:pPr algn="just"/>
            <a:r>
              <a:rPr lang="cs-CZ" dirty="0" smtClean="0"/>
              <a:t>V průběhu hodiny využijí studenti aplikaci, se kterou lze pracovat na tabletu či jiném dotykovém zařízení. Jejím prostřednictvím získají informace nutné k opravení chybně zhotoveného schématu legislativního procesu a vytvoření schématu vlastního. Pro hlubší pochopení celého procesu schvalování zákonů odpoví na doplňující otázky.</a:t>
            </a:r>
          </a:p>
          <a:p>
            <a:pPr algn="l"/>
            <a:endParaRPr lang="cs-CZ" dirty="0" smtClean="0"/>
          </a:p>
          <a:p>
            <a:pPr algn="l"/>
            <a:endParaRPr lang="cs-CZ" sz="1700" dirty="0"/>
          </a:p>
          <a:p>
            <a:pPr algn="l"/>
            <a:r>
              <a:rPr lang="cs-CZ" sz="1700" dirty="0" smtClean="0"/>
              <a:t>Materiál </a:t>
            </a:r>
            <a:r>
              <a:rPr lang="cs-CZ" sz="1700" dirty="0"/>
              <a:t>je zpracován v rámci projektu </a:t>
            </a:r>
            <a:r>
              <a:rPr lang="cs-CZ" sz="1700" dirty="0" smtClean="0"/>
              <a:t>Dotkněte se inovací CZ.1.07/1.3.00/51.0024 </a:t>
            </a:r>
            <a:endParaRPr lang="cs-CZ" sz="1700" dirty="0"/>
          </a:p>
          <a:p>
            <a:pPr algn="l"/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3568" y="843558"/>
            <a:ext cx="8013576" cy="459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tabLst>
                <a:tab pos="1790700" algn="l"/>
              </a:tabLst>
              <a:defRPr sz="45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b="1" dirty="0" smtClean="0"/>
              <a:t>Základní informace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xmlns="" val="39610559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Příprava – základní informace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9622"/>
            <a:ext cx="8229600" cy="3456383"/>
          </a:xfrm>
        </p:spPr>
        <p:txBody>
          <a:bodyPr>
            <a:normAutofit/>
          </a:bodyPr>
          <a:lstStyle/>
          <a:p>
            <a:pPr hangingPunct="0"/>
            <a:r>
              <a:rPr lang="cs-CZ" sz="1800" b="1" dirty="0"/>
              <a:t>Ročník: </a:t>
            </a:r>
            <a:r>
              <a:rPr lang="cs-CZ" sz="1800" dirty="0"/>
              <a:t>2</a:t>
            </a:r>
            <a:r>
              <a:rPr lang="cs-CZ" sz="1800" dirty="0" smtClean="0"/>
              <a:t> středních škol</a:t>
            </a:r>
            <a:endParaRPr lang="cs-CZ" sz="1800" dirty="0"/>
          </a:p>
          <a:p>
            <a:pPr hangingPunct="0"/>
            <a:r>
              <a:rPr lang="cs-CZ" sz="1800" b="1" dirty="0"/>
              <a:t>Téma: </a:t>
            </a:r>
            <a:r>
              <a:rPr lang="cs-CZ" sz="1800" dirty="0"/>
              <a:t>Legislativní proces v ČR</a:t>
            </a:r>
          </a:p>
          <a:p>
            <a:pPr hangingPunct="0"/>
            <a:r>
              <a:rPr lang="cs-CZ" sz="1800" b="1" dirty="0"/>
              <a:t>Cíl</a:t>
            </a:r>
            <a:r>
              <a:rPr lang="cs-CZ" sz="1800" dirty="0"/>
              <a:t>: Studenti se seznámí s průběhem legislativního procesu v ČR, pochopí text Ústavy ČR, pochopí návaznost kroků v legislativním procesu z hlediska brzd a </a:t>
            </a:r>
            <a:r>
              <a:rPr lang="cs-CZ" sz="1800" dirty="0" err="1"/>
              <a:t>rovnováh</a:t>
            </a:r>
            <a:r>
              <a:rPr lang="cs-CZ" sz="1800" dirty="0"/>
              <a:t> státní moci, aplikovaných v demokratickém právním státě.</a:t>
            </a:r>
          </a:p>
          <a:p>
            <a:pPr hangingPunct="0"/>
            <a:r>
              <a:rPr lang="cs-CZ" sz="1800" b="1" dirty="0"/>
              <a:t>Forma: </a:t>
            </a:r>
            <a:r>
              <a:rPr lang="cs-CZ" sz="1800" dirty="0"/>
              <a:t>řízený rozhovor,</a:t>
            </a:r>
            <a:r>
              <a:rPr lang="cs-CZ" sz="1800" b="1" dirty="0"/>
              <a:t> </a:t>
            </a:r>
            <a:r>
              <a:rPr lang="cs-CZ" sz="1800" dirty="0"/>
              <a:t>skupinová práce</a:t>
            </a:r>
          </a:p>
          <a:p>
            <a:pPr hangingPunct="0"/>
            <a:r>
              <a:rPr lang="cs-CZ" sz="1800" b="1" dirty="0"/>
              <a:t>Metoda: </a:t>
            </a:r>
            <a:r>
              <a:rPr lang="cs-CZ" sz="1800" dirty="0"/>
              <a:t>práce s textem v aplikaci, sdílení, řešení problémů, spolupráce studentů ve skupině</a:t>
            </a:r>
          </a:p>
          <a:p>
            <a:r>
              <a:rPr lang="cs-CZ" sz="1800" b="1" dirty="0"/>
              <a:t>Pomůcky: </a:t>
            </a:r>
            <a:r>
              <a:rPr lang="cs-CZ" sz="1800" dirty="0"/>
              <a:t>tablet, papír/sešit, tužka</a:t>
            </a:r>
            <a:endParaRPr lang="cs-CZ" sz="1800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26475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Příprava – legislativní proces v ČR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9623"/>
            <a:ext cx="8229600" cy="3096344"/>
          </a:xfrm>
        </p:spPr>
        <p:txBody>
          <a:bodyPr>
            <a:normAutofit lnSpcReduction="10000"/>
          </a:bodyPr>
          <a:lstStyle/>
          <a:p>
            <a:r>
              <a:rPr lang="cs-CZ" sz="1800" dirty="0" smtClean="0"/>
              <a:t>Vytvoření 3-4 členných skupin studentů</a:t>
            </a:r>
          </a:p>
          <a:p>
            <a:r>
              <a:rPr lang="cs-CZ" sz="1800" dirty="0" smtClean="0"/>
              <a:t>úkoly – všechny skupiny mají stejné</a:t>
            </a:r>
          </a:p>
          <a:p>
            <a:r>
              <a:rPr lang="cs-CZ" sz="1800" i="1" dirty="0" smtClean="0"/>
              <a:t>1) otevřít aplikaci – ÚplnéZnění.cz – Ústava </a:t>
            </a:r>
            <a:r>
              <a:rPr lang="cs-CZ" sz="1800" i="1" dirty="0" smtClean="0"/>
              <a:t>ČR - </a:t>
            </a:r>
            <a:r>
              <a:rPr lang="cs-CZ" sz="1800" i="1" dirty="0" smtClean="0">
                <a:hlinkClick r:id="rId2"/>
              </a:rPr>
              <a:t>http://</a:t>
            </a:r>
            <a:r>
              <a:rPr lang="cs-CZ" sz="1800" i="1" dirty="0" smtClean="0">
                <a:hlinkClick r:id="rId2"/>
              </a:rPr>
              <a:t>apps.microsoft.com/windows/cs-cz/app/uplnezneni-cz/f644c8c9-d76d-4aad-b4c2-ecbc2d2c1749</a:t>
            </a:r>
            <a:r>
              <a:rPr lang="cs-CZ" sz="1800" i="1" dirty="0" smtClean="0"/>
              <a:t> </a:t>
            </a:r>
            <a:endParaRPr lang="cs-CZ" sz="1800" i="1" dirty="0" smtClean="0"/>
          </a:p>
          <a:p>
            <a:pPr marL="0" indent="360363">
              <a:buNone/>
            </a:pPr>
            <a:r>
              <a:rPr lang="cs-CZ" sz="1800" i="1" dirty="0" smtClean="0"/>
              <a:t>2) Otevřít sdílený dokument s chybným schématem legislativního procesu</a:t>
            </a:r>
          </a:p>
          <a:p>
            <a:pPr marL="0" indent="360363">
              <a:buNone/>
            </a:pPr>
            <a:r>
              <a:rPr lang="cs-CZ" sz="1800" b="1" i="1" dirty="0" smtClean="0"/>
              <a:t>Zadání:</a:t>
            </a:r>
          </a:p>
          <a:p>
            <a:pPr hangingPunct="0"/>
            <a:r>
              <a:rPr lang="cs-CZ" sz="1800" dirty="0" smtClean="0"/>
              <a:t>a</a:t>
            </a:r>
            <a:r>
              <a:rPr lang="cs-CZ" sz="1800" dirty="0"/>
              <a:t>) najděte chyby ve schématu legislativního procesu</a:t>
            </a:r>
          </a:p>
          <a:p>
            <a:pPr hangingPunct="0"/>
            <a:r>
              <a:rPr lang="cs-CZ" sz="1800" dirty="0"/>
              <a:t>b) vytvořte na papír vlastní schéma a </a:t>
            </a:r>
            <a:r>
              <a:rPr lang="cs-CZ" sz="1800" dirty="0" err="1"/>
              <a:t>nasdílejte</a:t>
            </a:r>
            <a:endParaRPr lang="cs-CZ" sz="1800" dirty="0"/>
          </a:p>
          <a:p>
            <a:r>
              <a:rPr lang="cs-CZ" sz="1800" dirty="0"/>
              <a:t>c) odpovězte na doplňující otázky</a:t>
            </a:r>
            <a:endParaRPr lang="cs-CZ" sz="1800" i="1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914215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Chybné schéma legislativního procesu</a:t>
            </a:r>
            <a:endParaRPr lang="cs-CZ" b="1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684658" y="1292144"/>
            <a:ext cx="3774684" cy="38513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636129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Ukázka sdíleného výstupu</a:t>
            </a:r>
            <a:endParaRPr lang="cs-CZ" b="1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0769"/>
          <a:stretch/>
        </p:blipFill>
        <p:spPr>
          <a:xfrm rot="5400000" flipH="1" flipV="1">
            <a:off x="2774569" y="1272836"/>
            <a:ext cx="3522853" cy="3816424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532114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843558"/>
            <a:ext cx="8013576" cy="459000"/>
          </a:xfrm>
        </p:spPr>
        <p:txBody>
          <a:bodyPr/>
          <a:lstStyle/>
          <a:p>
            <a:pPr algn="l"/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419623"/>
            <a:ext cx="8003232" cy="3175000"/>
          </a:xfrm>
        </p:spPr>
        <p:txBody>
          <a:bodyPr/>
          <a:lstStyle/>
          <a:p>
            <a:r>
              <a:rPr lang="cs-CZ" dirty="0" smtClean="0"/>
              <a:t>Archiv autora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523609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boxed_powerpoint_16x9_2012-08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Prezentace4" id="{FA648B46-5DFB-4817-A984-0EDF8C590859}" vid="{9C3AC370-3180-4625-AB9F-69495A826E3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85ECAA9E1BD5974A8B1ADC2ACE4FDF1A" ma:contentTypeVersion="3" ma:contentTypeDescription="Vytvoří nový dokument" ma:contentTypeScope="" ma:versionID="22f6dfd15fe65258eb3626e55a58a0dc">
  <xsd:schema xmlns:xsd="http://www.w3.org/2001/XMLSchema" xmlns:xs="http://www.w3.org/2001/XMLSchema" xmlns:p="http://schemas.microsoft.com/office/2006/metadata/properties" xmlns:ns2="cbbc0bca-0951-463b-9e8c-7f25d2a68fe9" targetNamespace="http://schemas.microsoft.com/office/2006/metadata/properties" ma:root="true" ma:fieldsID="86222a4f12fab14abc745ab485ea709f" ns2:_="">
    <xsd:import namespace="cbbc0bca-0951-463b-9e8c-7f25d2a68fe9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ingHintHash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bbc0bca-0951-463b-9e8c-7f25d2a68fe9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dílí se s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Hodnota hash upozornění na sdílení" ma:internalName="SharingHintHash" ma:readOnly="true">
      <xsd:simpleType>
        <xsd:restriction base="dms:Text"/>
      </xsd:simpleType>
    </xsd:element>
    <xsd:element name="SharedWithDetails" ma:index="10" nillable="true" ma:displayName="Sdílené s podrobnostmi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obsahu"/>
        <xsd:element ref="dc:title" minOccurs="0" maxOccurs="1" ma:index="4" ma:displayName="Nadpis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42F33400-E7C1-402A-9D11-37931DDB1730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C517B839-B347-47EF-BB6C-C31F804E7A8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cbbc0bca-0951-463b-9e8c-7f25d2a68fe9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2D0B5DD7-4F81-4539-BEEE-DE05DE870D91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215</TotalTime>
  <Words>213</Words>
  <Application>Microsoft Office PowerPoint</Application>
  <PresentationFormat>Předvádění na obrazovce (16:9)</PresentationFormat>
  <Paragraphs>36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boxed_powerpoint_16x9_2012-08</vt:lpstr>
      <vt:lpstr>  Dotkněte se inovací CZ.1.07/1.3.00/51.0024  </vt:lpstr>
      <vt:lpstr>Snímek 2</vt:lpstr>
      <vt:lpstr>Příprava – základní informace</vt:lpstr>
      <vt:lpstr>Příprava – legislativní proces v ČR</vt:lpstr>
      <vt:lpstr>Chybné schéma legislativního procesu</vt:lpstr>
      <vt:lpstr>Ukázka sdíleného výstupu</vt:lpstr>
      <vt:lpstr>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Účet Microsoft</dc:creator>
  <cp:lastModifiedBy>Dum</cp:lastModifiedBy>
  <cp:revision>27</cp:revision>
  <dcterms:created xsi:type="dcterms:W3CDTF">2014-10-07T08:27:59Z</dcterms:created>
  <dcterms:modified xsi:type="dcterms:W3CDTF">2015-06-15T16:06:52Z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0x01010085ECAA9E1BD5974A8B1ADC2ACE4FDF1A</vt:lpwstr>
  </property>
  <property fmtid="{D5CDD505-2E9C-101B-9397-08002B2CF9AE}" pid="3" name="IsMyDocuments">
    <vt:bool>true</vt:bool>
  </property>
</Properties>
</file>