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10" r:id="rId2"/>
    <p:sldId id="326" r:id="rId3"/>
    <p:sldId id="325" r:id="rId4"/>
    <p:sldId id="327" r:id="rId5"/>
    <p:sldId id="343" r:id="rId6"/>
    <p:sldId id="328" r:id="rId7"/>
    <p:sldId id="335" r:id="rId8"/>
    <p:sldId id="336" r:id="rId9"/>
    <p:sldId id="337" r:id="rId10"/>
    <p:sldId id="339" r:id="rId11"/>
    <p:sldId id="338" r:id="rId12"/>
    <p:sldId id="329" r:id="rId13"/>
    <p:sldId id="330" r:id="rId14"/>
    <p:sldId id="340" r:id="rId15"/>
    <p:sldId id="341" r:id="rId16"/>
    <p:sldId id="331" r:id="rId17"/>
    <p:sldId id="324" r:id="rId18"/>
    <p:sldId id="334" r:id="rId19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66" d="100"/>
          <a:sy n="66" d="100"/>
        </p:scale>
        <p:origin x="-654" y="5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D6D2C6C-D84C-4FAF-97C4-CAA30BED4E0B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D5E9789-36D3-45BF-B008-4AD8AF9FA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D30B3-1A05-4FC9-9CFD-5756B2390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F2B0D-C938-4509-BBF5-3E1018ED3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EC6B7-8164-44F1-A283-25182C21E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F6409-6E2A-4F3B-8BF5-95E6954C4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79A24-9764-4F38-9A6C-3F04D0333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43213-6E5B-4894-ABFA-E124BBD6F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ADA50-0E6B-48C8-B365-E3B9EAAF5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BF55-597B-49D9-9A75-8F5921030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6A43C-7290-4881-9F31-A2DBAC4CC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068FB-2461-4A35-8C44-33795CC38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2E602-B81A-47E1-B53B-823F68E5C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7030AF36-634F-4B48-AF42-D15810D8D1F8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F2847-06DA-4B91-8011-467470DCC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B3ACC0-060D-4BEC-A820-05C1CC1C4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ransition spd="med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translate.google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translate.google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iny.cz/kocky/kalendar-kocicich-jmen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%C4%8Dka_plav%C3%A1" TargetMode="External"/><Relationship Id="rId2" Type="http://schemas.openxmlformats.org/officeDocument/2006/relationships/hyperlink" Target="http://cs.wikipedia.org/wiki/Ko%C4%8Dka_step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o%C4%8Dka_dom%C3%A1c%C3%AD" TargetMode="External"/><Relationship Id="rId4" Type="http://schemas.openxmlformats.org/officeDocument/2006/relationships/hyperlink" Target="https://translate.google.cz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mepark.cz/kocka_domaci_615209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>Dotkněte se inovací</a:t>
            </a:r>
            <a:br>
              <a:rPr lang="cs-CZ" altLang="cs-CZ" sz="1600" smtClean="0"/>
            </a:br>
            <a:r>
              <a:rPr lang="cs-CZ" altLang="cs-CZ" sz="1600" smtClean="0"/>
              <a:t>CZ.1.07/1.3.00/51.0024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pPr eaLnBrk="1" hangingPunct="1"/>
            <a:r>
              <a:rPr lang="cs-CZ" altLang="cs-CZ" sz="7200" b="1" smtClean="0"/>
              <a:t>KOČKA DOMÁCÍ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altLang="cs-CZ" smtClean="0"/>
              <a:t>Škola: ZŠ Chlumec nad Cidlinou</a:t>
            </a:r>
          </a:p>
          <a:p>
            <a:pPr algn="l" eaLnBrk="1" hangingPunct="1"/>
            <a:r>
              <a:rPr lang="cs-CZ" altLang="cs-CZ" smtClean="0"/>
              <a:t>Autor: Mgr. Kuchař Otakar</a:t>
            </a:r>
          </a:p>
          <a:p>
            <a:pPr algn="l" eaLnBrk="1" hangingPunct="1"/>
            <a:r>
              <a:rPr lang="cs-CZ" altLang="cs-CZ" smtClean="0"/>
              <a:t>Předmět: Pracovní činnosti- Chovatelství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Anotace: Seznámit žáky s tématem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endParaRPr lang="cs-CZ" altLang="cs-CZ" smtClean="0"/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Materiál je zpracován v rámci projektu Dotkněte se inovací CZ.1.07/1.3.00/51.0024 </a:t>
            </a:r>
          </a:p>
          <a:p>
            <a:pPr algn="l" eaLnBrk="1" hangingPunct="1"/>
            <a:endParaRPr lang="cs-CZ" altLang="cs-CZ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altLang="cs-CZ" sz="3200" b="1"/>
              <a:t>Základní informace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altLang="cs-CZ" sz="1800" i="1" smtClean="0"/>
              <a:t>Materiál je určen pro práci s interaktivní tabulí a tablety</a:t>
            </a:r>
          </a:p>
          <a:p>
            <a:pPr eaLnBrk="1" hangingPunct="1"/>
            <a:r>
              <a:rPr lang="cs-CZ" altLang="cs-CZ" sz="1800" smtClean="0"/>
              <a:t>Očekávání a cíle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hlinkClick r:id="rId2"/>
              </a:rPr>
              <a:t>KOČKA</a:t>
            </a:r>
            <a:endParaRPr lang="cs-CZ" alt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i="1" smtClean="0"/>
              <a:t>Anglicky</a:t>
            </a:r>
            <a:r>
              <a:rPr lang="cs-CZ" altLang="cs-CZ" smtClean="0"/>
              <a:t> – </a:t>
            </a:r>
          </a:p>
          <a:p>
            <a:pPr eaLnBrk="1" hangingPunct="1"/>
            <a:r>
              <a:rPr lang="cs-CZ" altLang="cs-CZ" i="1" smtClean="0"/>
              <a:t>Německy</a:t>
            </a:r>
            <a:r>
              <a:rPr lang="cs-CZ" altLang="cs-CZ" smtClean="0"/>
              <a:t> – </a:t>
            </a:r>
          </a:p>
          <a:p>
            <a:pPr eaLnBrk="1" hangingPunct="1"/>
            <a:r>
              <a:rPr lang="cs-CZ" altLang="cs-CZ" i="1" smtClean="0"/>
              <a:t>Slovensky</a:t>
            </a:r>
            <a:r>
              <a:rPr lang="cs-CZ" altLang="cs-CZ" smtClean="0"/>
              <a:t> -</a:t>
            </a:r>
          </a:p>
          <a:p>
            <a:pPr eaLnBrk="1" hangingPunct="1"/>
            <a:r>
              <a:rPr lang="cs-CZ" altLang="cs-CZ" i="1" smtClean="0"/>
              <a:t>Francouzsky</a:t>
            </a:r>
            <a:r>
              <a:rPr lang="cs-CZ" altLang="cs-CZ" smtClean="0"/>
              <a:t> – </a:t>
            </a:r>
          </a:p>
          <a:p>
            <a:pPr eaLnBrk="1" hangingPunct="1"/>
            <a:r>
              <a:rPr lang="cs-CZ" altLang="cs-CZ" i="1" smtClean="0"/>
              <a:t>Rusky</a:t>
            </a:r>
            <a:r>
              <a:rPr lang="cs-CZ" altLang="cs-CZ" smtClean="0"/>
              <a:t> -</a:t>
            </a:r>
            <a:br>
              <a:rPr lang="cs-CZ" altLang="cs-CZ" smtClean="0"/>
            </a:br>
            <a:r>
              <a:rPr lang="cs-CZ" altLang="cs-CZ" smtClean="0"/>
              <a:t>				</a:t>
            </a:r>
            <a:r>
              <a:rPr lang="cs-CZ" altLang="cs-CZ" sz="2000" smtClean="0"/>
              <a:t>3</a:t>
            </a:r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hlinkClick r:id="rId2"/>
              </a:rPr>
              <a:t>KOČKA</a:t>
            </a:r>
            <a:endParaRPr lang="cs-CZ" alt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i="1" smtClean="0"/>
              <a:t>Anglicky</a:t>
            </a:r>
            <a:r>
              <a:rPr lang="cs-CZ" altLang="cs-CZ" smtClean="0"/>
              <a:t> – cat  [kæt]</a:t>
            </a:r>
          </a:p>
          <a:p>
            <a:pPr eaLnBrk="1" hangingPunct="1"/>
            <a:r>
              <a:rPr lang="cs-CZ" altLang="cs-CZ" i="1" smtClean="0"/>
              <a:t>Německy</a:t>
            </a:r>
            <a:r>
              <a:rPr lang="cs-CZ" altLang="cs-CZ" smtClean="0"/>
              <a:t> – Katze</a:t>
            </a:r>
          </a:p>
          <a:p>
            <a:pPr eaLnBrk="1" hangingPunct="1"/>
            <a:r>
              <a:rPr lang="cs-CZ" altLang="cs-CZ" i="1" smtClean="0"/>
              <a:t>Slovensky</a:t>
            </a:r>
            <a:r>
              <a:rPr lang="cs-CZ" altLang="cs-CZ" smtClean="0"/>
              <a:t> - Mačka</a:t>
            </a:r>
          </a:p>
          <a:p>
            <a:pPr eaLnBrk="1" hangingPunct="1"/>
            <a:r>
              <a:rPr lang="cs-CZ" altLang="cs-CZ" i="1" smtClean="0"/>
              <a:t>Francouzsky</a:t>
            </a:r>
            <a:r>
              <a:rPr lang="cs-CZ" altLang="cs-CZ" smtClean="0"/>
              <a:t> – chat</a:t>
            </a:r>
          </a:p>
          <a:p>
            <a:pPr eaLnBrk="1" hangingPunct="1"/>
            <a:r>
              <a:rPr lang="cs-CZ" altLang="cs-CZ" i="1" smtClean="0"/>
              <a:t>Rusky</a:t>
            </a:r>
            <a:r>
              <a:rPr lang="cs-CZ" altLang="cs-CZ" smtClean="0"/>
              <a:t> - </a:t>
            </a:r>
            <a:r>
              <a:rPr lang="az-Cyrl-AZ" altLang="cs-CZ" smtClean="0"/>
              <a:t>кот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				</a:t>
            </a:r>
            <a:r>
              <a:rPr lang="cs-CZ" altLang="cs-CZ" sz="2000" smtClean="0"/>
              <a:t>3</a:t>
            </a:r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PŘEDCHŮDCE KOČKY DOMÁCÍ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Kočka plavá				Kočka stepní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	</a:t>
            </a:r>
            <a:r>
              <a:rPr lang="cs-CZ" altLang="cs-CZ" sz="2000" smtClean="0"/>
              <a:t>2					11	</a:t>
            </a: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0825" y="1951038"/>
            <a:ext cx="1768475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995488"/>
            <a:ext cx="2036762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PLEMENA KOČKY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perská (dříve angorská) </a:t>
            </a:r>
          </a:p>
          <a:p>
            <a:r>
              <a:rPr lang="cs-CZ" altLang="cs-CZ" smtClean="0"/>
              <a:t>siamská </a:t>
            </a:r>
          </a:p>
          <a:p>
            <a:r>
              <a:rPr lang="cs-CZ" altLang="cs-CZ" smtClean="0"/>
              <a:t>habešská </a:t>
            </a:r>
          </a:p>
          <a:p>
            <a:r>
              <a:rPr lang="cs-CZ" altLang="cs-CZ" smtClean="0"/>
              <a:t>kartouzská</a:t>
            </a:r>
          </a:p>
          <a:p>
            <a:r>
              <a:rPr lang="cs-CZ" altLang="cs-CZ" smtClean="0"/>
              <a:t>anglická bezocasá </a:t>
            </a:r>
          </a:p>
          <a:p>
            <a:r>
              <a:rPr lang="cs-CZ" altLang="cs-CZ" smtClean="0"/>
              <a:t>barmská </a:t>
            </a:r>
          </a:p>
          <a:p>
            <a:r>
              <a:rPr lang="cs-CZ" altLang="cs-CZ" smtClean="0"/>
              <a:t> </a:t>
            </a:r>
          </a:p>
          <a:p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PROSTŘEDÍ PRO CHOV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najít místo na </a:t>
            </a:r>
            <a:r>
              <a:rPr lang="cs-CZ" altLang="cs-CZ" b="1" i="1" smtClean="0"/>
              <a:t>spaní</a:t>
            </a:r>
            <a:r>
              <a:rPr lang="cs-CZ" altLang="cs-CZ" smtClean="0"/>
              <a:t> se stálou teplotou</a:t>
            </a:r>
          </a:p>
          <a:p>
            <a:r>
              <a:rPr lang="cs-CZ" altLang="cs-CZ" b="1" i="1" smtClean="0"/>
              <a:t>škrabání</a:t>
            </a:r>
            <a:r>
              <a:rPr lang="cs-CZ" altLang="cs-CZ" smtClean="0"/>
              <a:t>  - na prkénko asi 0,5 m napneme koberec, na němž si kočka </a:t>
            </a:r>
            <a:r>
              <a:rPr lang="cs-CZ" altLang="cs-CZ" i="1" smtClean="0"/>
              <a:t>brousí</a:t>
            </a:r>
            <a:r>
              <a:rPr lang="cs-CZ" altLang="cs-CZ" smtClean="0"/>
              <a:t> </a:t>
            </a:r>
            <a:r>
              <a:rPr lang="cs-CZ" altLang="cs-CZ" i="1" smtClean="0"/>
              <a:t>drápy</a:t>
            </a:r>
            <a:endParaRPr lang="cs-CZ" altLang="cs-CZ" smtClean="0"/>
          </a:p>
          <a:p>
            <a:r>
              <a:rPr lang="cs-CZ" altLang="cs-CZ" b="1" i="1" smtClean="0"/>
              <a:t>lezení</a:t>
            </a:r>
            <a:r>
              <a:rPr lang="cs-CZ" altLang="cs-CZ" smtClean="0"/>
              <a:t> -  postavíme žebřík nebo schůdky</a:t>
            </a:r>
          </a:p>
          <a:p>
            <a:r>
              <a:rPr lang="cs-CZ" altLang="cs-CZ" b="1" i="1" smtClean="0"/>
              <a:t>nezná</a:t>
            </a:r>
            <a:r>
              <a:rPr lang="cs-CZ" altLang="cs-CZ" smtClean="0"/>
              <a:t> zpočátku své místo - první tři dny </a:t>
            </a:r>
            <a:r>
              <a:rPr lang="cs-CZ" altLang="cs-CZ" i="1" smtClean="0"/>
              <a:t>nepouštíme z místa</a:t>
            </a:r>
            <a:endParaRPr lang="cs-CZ" altLang="cs-CZ" smtClean="0"/>
          </a:p>
          <a:p>
            <a:r>
              <a:rPr lang="cs-CZ" altLang="cs-CZ" smtClean="0"/>
              <a:t> </a:t>
            </a:r>
          </a:p>
          <a:p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PÉČE PO KOČKU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b="1" i="1" dirty="0" smtClean="0"/>
              <a:t>srst</a:t>
            </a:r>
            <a:r>
              <a:rPr lang="cs-CZ" dirty="0" smtClean="0"/>
              <a:t> - </a:t>
            </a:r>
            <a:r>
              <a:rPr lang="cs-CZ" dirty="0"/>
              <a:t>denně česat a kartáčovat</a:t>
            </a:r>
          </a:p>
          <a:p>
            <a:pPr>
              <a:defRPr/>
            </a:pPr>
            <a:r>
              <a:rPr lang="cs-CZ" dirty="0"/>
              <a:t>koupáme jen výjimečně</a:t>
            </a:r>
          </a:p>
          <a:p>
            <a:pPr>
              <a:defRPr/>
            </a:pPr>
            <a:r>
              <a:rPr lang="cs-CZ" b="1" i="1" dirty="0"/>
              <a:t>uši</a:t>
            </a:r>
            <a:r>
              <a:rPr lang="cs-CZ" dirty="0"/>
              <a:t> - vytíráme </a:t>
            </a:r>
          </a:p>
          <a:p>
            <a:pPr>
              <a:defRPr/>
            </a:pPr>
            <a:r>
              <a:rPr lang="cs-CZ" b="1" i="1" dirty="0"/>
              <a:t>oči</a:t>
            </a:r>
            <a:r>
              <a:rPr lang="cs-CZ" dirty="0"/>
              <a:t> - vytíráme </a:t>
            </a:r>
          </a:p>
          <a:p>
            <a:pPr>
              <a:defRPr/>
            </a:pPr>
            <a:r>
              <a:rPr lang="cs-CZ" dirty="0"/>
              <a:t>prohlížíme </a:t>
            </a:r>
            <a:r>
              <a:rPr lang="cs-CZ" b="1" i="1" dirty="0"/>
              <a:t>zuby</a:t>
            </a:r>
            <a:endParaRPr lang="cs-CZ" b="1" dirty="0"/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PÉČE PO KOČKU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kočka je </a:t>
            </a:r>
            <a:r>
              <a:rPr lang="cs-CZ" altLang="cs-CZ" b="1" i="1" smtClean="0"/>
              <a:t>masožravec</a:t>
            </a:r>
            <a:endParaRPr lang="cs-CZ" altLang="cs-CZ" b="1" smtClean="0"/>
          </a:p>
          <a:p>
            <a:r>
              <a:rPr lang="cs-CZ" altLang="cs-CZ" b="1" i="1" smtClean="0"/>
              <a:t>pití</a:t>
            </a:r>
            <a:r>
              <a:rPr lang="cs-CZ" altLang="cs-CZ" smtClean="0"/>
              <a:t> ne příliš studenou vodu nebo mléko</a:t>
            </a:r>
          </a:p>
          <a:p>
            <a:r>
              <a:rPr lang="cs-CZ" altLang="cs-CZ" smtClean="0"/>
              <a:t> </a:t>
            </a:r>
            <a:r>
              <a:rPr lang="cs-CZ" altLang="cs-CZ" b="1" i="1" smtClean="0"/>
              <a:t>krmení</a:t>
            </a:r>
            <a:r>
              <a:rPr lang="cs-CZ" altLang="cs-CZ" smtClean="0"/>
              <a:t> - dvakrát denně</a:t>
            </a:r>
          </a:p>
          <a:p>
            <a:endParaRPr lang="cs-CZ" altLang="cs-CZ" smtClean="0"/>
          </a:p>
          <a:p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CHOVÁNÍ KOČKY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ukazatelem nálady - je poloha uší</a:t>
            </a:r>
          </a:p>
          <a:p>
            <a:r>
              <a:rPr lang="cs-CZ" altLang="cs-CZ" smtClean="0"/>
              <a:t>uši položené a vytočené stranou - má strach</a:t>
            </a:r>
          </a:p>
          <a:p>
            <a:r>
              <a:rPr lang="cs-CZ" altLang="cs-CZ" smtClean="0"/>
              <a:t>prskající kočka - je ohrožena a brání se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POPIS TĚLA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dlouhé tělo </a:t>
            </a:r>
          </a:p>
          <a:p>
            <a:pPr eaLnBrk="1" hangingPunct="1"/>
            <a:r>
              <a:rPr lang="cs-CZ" altLang="cs-CZ" smtClean="0"/>
              <a:t>s krátkými končetinami</a:t>
            </a:r>
          </a:p>
          <a:p>
            <a:pPr eaLnBrk="1" hangingPunct="1"/>
            <a:r>
              <a:rPr lang="cs-CZ" altLang="cs-CZ" smtClean="0"/>
              <a:t>krátký krk</a:t>
            </a:r>
          </a:p>
          <a:p>
            <a:pPr eaLnBrk="1" hangingPunct="1"/>
            <a:r>
              <a:rPr lang="cs-CZ" altLang="cs-CZ" smtClean="0"/>
              <a:t>široká a krátká hlava</a:t>
            </a:r>
          </a:p>
          <a:p>
            <a:pPr eaLnBrk="1" hangingPunct="1"/>
            <a:r>
              <a:rPr lang="cs-CZ" altLang="cs-CZ" smtClean="0"/>
              <a:t>středně dlouhý ocas</a:t>
            </a:r>
          </a:p>
          <a:p>
            <a:pPr eaLnBrk="1" hangingPunct="1"/>
            <a:r>
              <a:rPr lang="cs-CZ" altLang="cs-CZ" smtClean="0"/>
              <a:t>srst je krátká, rovná a přilehlá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MÍRY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 kohoutku je kočka vysoká asi </a:t>
            </a:r>
            <a:r>
              <a:rPr lang="cs-CZ" altLang="cs-CZ" b="1" smtClean="0"/>
              <a:t>30 cm</a:t>
            </a:r>
          </a:p>
          <a:p>
            <a:pPr eaLnBrk="1" hangingPunct="1"/>
            <a:r>
              <a:rPr lang="cs-CZ" altLang="cs-CZ" smtClean="0"/>
              <a:t>délka těla s ocasem je kolem </a:t>
            </a:r>
            <a:r>
              <a:rPr lang="cs-CZ" altLang="cs-CZ" b="1" smtClean="0"/>
              <a:t>80 cm</a:t>
            </a:r>
          </a:p>
          <a:p>
            <a:pPr eaLnBrk="1" hangingPunct="1"/>
            <a:r>
              <a:rPr lang="cs-CZ" altLang="cs-CZ" smtClean="0"/>
              <a:t>kocouři jsou větší než samice </a:t>
            </a:r>
          </a:p>
          <a:p>
            <a:pPr eaLnBrk="1" hangingPunct="1"/>
            <a:r>
              <a:rPr lang="cs-CZ" altLang="cs-CZ" smtClean="0"/>
              <a:t>váží asi </a:t>
            </a:r>
            <a:r>
              <a:rPr lang="cs-CZ" altLang="cs-CZ" b="1" smtClean="0"/>
              <a:t>3,5–7 kg</a:t>
            </a:r>
            <a:r>
              <a:rPr lang="cs-CZ" altLang="cs-CZ" smtClean="0"/>
              <a:t> </a:t>
            </a:r>
          </a:p>
          <a:p>
            <a:pPr eaLnBrk="1" hangingPunct="1"/>
            <a:r>
              <a:rPr lang="cs-CZ" altLang="cs-CZ" smtClean="0"/>
              <a:t>hmotnost koček od </a:t>
            </a:r>
            <a:r>
              <a:rPr lang="cs-CZ" altLang="cs-CZ" b="1" smtClean="0"/>
              <a:t>2,5–4,5 kg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KOČIČÍ JMÉNA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  <a:p>
            <a:endParaRPr lang="cs-CZ" altLang="cs-CZ" smtClean="0"/>
          </a:p>
          <a:p>
            <a:r>
              <a:rPr lang="cs-CZ" altLang="cs-CZ" smtClean="0">
                <a:hlinkClick r:id="rId2"/>
              </a:rPr>
              <a:t>KALENDÁŘ KOČIČÍCH JMEN</a:t>
            </a:r>
            <a:endParaRPr lang="cs-CZ" altLang="cs-CZ" smtClean="0"/>
          </a:p>
          <a:p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4"/>
            <a:endParaRPr lang="cs-CZ" smtClean="0"/>
          </a:p>
          <a:p>
            <a:pPr lvl="4"/>
            <a:endParaRPr lang="cs-CZ" smtClean="0"/>
          </a:p>
          <a:p>
            <a:pPr lvl="4"/>
            <a:endParaRPr lang="cs-CZ" smtClean="0"/>
          </a:p>
          <a:p>
            <a:pPr lvl="4"/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6</a:t>
            </a:r>
          </a:p>
          <a:p>
            <a:pPr lvl="4">
              <a:buFont typeface="Arial" charset="0"/>
              <a:buNone/>
            </a:pPr>
            <a:r>
              <a:rPr lang="cs-CZ" smtClean="0"/>
              <a:t>				</a:t>
            </a:r>
          </a:p>
          <a:p>
            <a:pPr lvl="4">
              <a:buFont typeface="Arial" charset="0"/>
              <a:buNone/>
            </a:pPr>
            <a:r>
              <a:rPr lang="cs-CZ" smtClean="0"/>
              <a:t>							</a:t>
            </a:r>
          </a:p>
          <a:p>
            <a:pPr lvl="4">
              <a:buFont typeface="Arial" charset="0"/>
              <a:buNone/>
            </a:pPr>
            <a:endParaRPr lang="cs-CZ" smtClean="0"/>
          </a:p>
          <a:p>
            <a:pPr lvl="4">
              <a:buFont typeface="Arial" charset="0"/>
              <a:buNone/>
            </a:pPr>
            <a:endParaRPr lang="cs-CZ" smtClean="0"/>
          </a:p>
        </p:txBody>
      </p:sp>
      <p:pic>
        <p:nvPicPr>
          <p:cNvPr id="2970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915988"/>
            <a:ext cx="640873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OTÁZKY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Čím </a:t>
            </a:r>
            <a:r>
              <a:rPr lang="cs-CZ" dirty="0"/>
              <a:t>se živí kočka?</a:t>
            </a:r>
          </a:p>
          <a:p>
            <a:pPr>
              <a:defRPr/>
            </a:pPr>
            <a:r>
              <a:rPr lang="cs-CZ" dirty="0"/>
              <a:t>Za jakých podmínek je možné chovat kočku v bytě?</a:t>
            </a:r>
          </a:p>
          <a:p>
            <a:pPr>
              <a:defRPr/>
            </a:pPr>
            <a:r>
              <a:rPr lang="cs-CZ" dirty="0"/>
              <a:t>Jak poznáš, že se kočka připravuje k obraně?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/>
            </a:r>
            <a:br>
              <a:rPr lang="cs-CZ" dirty="0"/>
            </a:br>
            <a:endParaRPr lang="cs-CZ" alt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19225"/>
            <a:ext cx="8002587" cy="3175000"/>
          </a:xfrm>
        </p:spPr>
        <p:txBody>
          <a:bodyPr rtlCol="0">
            <a:normAutofit fontScale="85000" lnSpcReduction="10000"/>
          </a:bodyPr>
          <a:lstStyle/>
          <a:p>
            <a:pPr marL="514350" lvl="2" indent="-514350">
              <a:buFont typeface="+mj-lt"/>
              <a:buAutoNum type="arabicPeriod"/>
              <a:defRPr/>
            </a:pPr>
            <a:r>
              <a:rPr lang="cs-CZ" dirty="0" smtClean="0"/>
              <a:t>AUTOR NEUVEDEN. </a:t>
            </a:r>
            <a:r>
              <a:rPr lang="cs-CZ" i="1" dirty="0" err="1" smtClean="0"/>
              <a:t>Wikipedia</a:t>
            </a:r>
            <a:r>
              <a:rPr lang="cs-CZ" dirty="0" smtClean="0"/>
              <a:t> [online]. [cit. 7.6.2015]. Dostupný na WWW: </a:t>
            </a:r>
            <a:r>
              <a:rPr lang="cs-CZ" dirty="0" smtClean="0">
                <a:hlinkClick r:id="rId2"/>
              </a:rPr>
              <a:t>http://cs.wikipedia.org/wiki/Ko%C4%8Dka_stepn%C3%AD#/media/File:Thomas_Hardwicke02.jpg</a:t>
            </a: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r>
              <a:rPr lang="cs-CZ" dirty="0"/>
              <a:t>AUTOR NEUVEDEN. </a:t>
            </a:r>
            <a:r>
              <a:rPr lang="cs-CZ" i="1" dirty="0" err="1"/>
              <a:t>Wikipedia</a:t>
            </a:r>
            <a:r>
              <a:rPr lang="cs-CZ" dirty="0"/>
              <a:t> [online]. [cit. 7.6.2015]. Dostupný na WWW: </a:t>
            </a:r>
            <a:r>
              <a:rPr lang="cs-CZ" dirty="0" smtClean="0">
                <a:hlinkClick r:id="rId3"/>
              </a:rPr>
              <a:t>http://cs.wikipedia.org/wiki/Ko%C4%8Dka_plav%C3%A1#/media/File:AfricanWildCat.jpg</a:t>
            </a: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r>
              <a:rPr lang="cs-CZ" dirty="0"/>
              <a:t>AUTOR NEUVEDEN. </a:t>
            </a:r>
            <a:r>
              <a:rPr lang="cs-CZ" i="1" dirty="0"/>
              <a:t>Google</a:t>
            </a:r>
            <a:r>
              <a:rPr lang="cs-CZ" dirty="0"/>
              <a:t> [online]. [cit. 7.6.2015]. Dostupný na WWW: </a:t>
            </a:r>
            <a:r>
              <a:rPr lang="cs-CZ" dirty="0">
                <a:hlinkClick r:id="rId4"/>
              </a:rPr>
              <a:t>https://translate.google.cz/#</a:t>
            </a:r>
            <a:r>
              <a:rPr lang="cs-CZ" dirty="0" smtClean="0">
                <a:hlinkClick r:id="rId4"/>
              </a:rPr>
              <a:t>cs/ru/ko%C4%8Dka</a:t>
            </a: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r>
              <a:rPr lang="cs-CZ" dirty="0"/>
              <a:t>AUTOR NEUVEDEN. </a:t>
            </a:r>
            <a:r>
              <a:rPr lang="cs-CZ" i="1" dirty="0" err="1"/>
              <a:t>Wikipedia</a:t>
            </a:r>
            <a:r>
              <a:rPr lang="cs-CZ" dirty="0"/>
              <a:t> [online]. [cit. 7.6.2015].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cs.wikipedia.org/wiki/Ko%C4%8Dka_dom%C3%A1c%C3%AD</a:t>
            </a: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0" lvl="2" indent="0">
              <a:buFont typeface="Arial" charset="0"/>
              <a:buNone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lvl="2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>
              <a:buFont typeface="Arial" charset="0"/>
              <a:buAutoNum type="arabicPeriod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cs-CZ" sz="2000" dirty="0" err="1"/>
              <a:t>DYTRTOVÁ,CSc</a:t>
            </a:r>
            <a:r>
              <a:rPr lang="cs-CZ" sz="2000" dirty="0"/>
              <a:t>., </a:t>
            </a:r>
            <a:r>
              <a:rPr lang="cs-CZ" sz="2000" dirty="0" err="1"/>
              <a:t>PhDr.Radmila</a:t>
            </a:r>
            <a:r>
              <a:rPr lang="cs-CZ" sz="2000" dirty="0"/>
              <a:t>. Praktické činnosti : Pěstitelství pro 6.-9.ročník základních škol. Praha 1 : Fortuna, 1999. Chovatelství, s. 111</a:t>
            </a:r>
            <a:r>
              <a:rPr lang="cs-CZ" sz="2000" dirty="0" smtClean="0"/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cs-CZ" sz="2000" dirty="0"/>
              <a:t>AUTOR NEUVEDEN. </a:t>
            </a:r>
            <a:r>
              <a:rPr lang="cs-CZ" sz="2000" i="1" dirty="0" err="1"/>
              <a:t>Gamepark</a:t>
            </a:r>
            <a:r>
              <a:rPr lang="cs-CZ" sz="2000" dirty="0"/>
              <a:t> [online]. [cit. 7.6.2015].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www.gamepark.cz/kocka_domaci_615209.htm</a:t>
            </a:r>
            <a:endParaRPr lang="cs-CZ" sz="20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endParaRPr lang="cs-CZ" sz="2000" dirty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endParaRPr lang="cs-CZ" sz="2000" dirty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4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000" dirty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3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</TotalTime>
  <Words>345</Words>
  <Application>Microsoft Office PowerPoint</Application>
  <PresentationFormat>On-screen Show (16:9)</PresentationFormat>
  <Paragraphs>142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KOČKA</vt:lpstr>
      <vt:lpstr>KOČKA</vt:lpstr>
      <vt:lpstr>PŘEDCHŮDCE KOČKY DOMÁCÍ</vt:lpstr>
      <vt:lpstr>PLEMENA KOČKY</vt:lpstr>
      <vt:lpstr>PROSTŘEDÍ PRO CHOV</vt:lpstr>
      <vt:lpstr>PÉČE PO KOČKU</vt:lpstr>
      <vt:lpstr>PÉČE PO KOČKU</vt:lpstr>
      <vt:lpstr>CHOVÁNÍ KOČKY</vt:lpstr>
      <vt:lpstr>POPIS TĚLA</vt:lpstr>
      <vt:lpstr>MÍRY</vt:lpstr>
      <vt:lpstr>KOČIČÍ JMÉNA</vt:lpstr>
      <vt:lpstr>Snímek 15</vt:lpstr>
      <vt:lpstr>OTÁZKY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35</cp:revision>
  <dcterms:created xsi:type="dcterms:W3CDTF">2014-10-07T08:27:59Z</dcterms:created>
  <dcterms:modified xsi:type="dcterms:W3CDTF">2015-06-15T16:52:59Z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