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apps.microsoft.com/windows/cs-cz/app/10bb8610-6058-48b8-aee6-c8ac2fe15efe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MOLÁRNÍ HMOTNOST</a:t>
            </a:r>
          </a:p>
          <a:p>
            <a:r>
              <a:rPr lang="cs-CZ" sz="3600" b="1" dirty="0" smtClean="0"/>
              <a:t>LÁTKOVÉ MNOŽSTVÍ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Gymnázium a SOŠ Jaroměř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Tomáš </a:t>
            </a:r>
            <a:r>
              <a:rPr lang="cs-CZ" dirty="0" err="1" smtClean="0"/>
              <a:t>Lášek</a:t>
            </a:r>
            <a:endParaRPr lang="cs-CZ" dirty="0" smtClean="0"/>
          </a:p>
          <a:p>
            <a:pPr algn="l"/>
            <a:r>
              <a:rPr lang="cs-CZ" dirty="0" smtClean="0"/>
              <a:t>Předmět: Chemie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Výukový materiál slouží k procvičení již probraných chemických výpočtů. Konkrétně se jedná o výpočty látkového množství a molární hmotnosti. Při výpočtu využijí studenti tablet s nainstalovanou aplikací </a:t>
            </a:r>
            <a:r>
              <a:rPr lang="cs-CZ" dirty="0" err="1" smtClean="0"/>
              <a:t>Asparion</a:t>
            </a:r>
            <a:r>
              <a:rPr lang="cs-CZ" dirty="0" smtClean="0"/>
              <a:t> periodická </a:t>
            </a:r>
            <a:r>
              <a:rPr lang="cs-CZ" dirty="0" smtClean="0"/>
              <a:t>tabulka -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apps.microsoft.com/windows/cs-cz/app/10bb8610-6058-48b8-aee6-c8ac2fe15efe</a:t>
            </a:r>
            <a:r>
              <a:rPr lang="cs-CZ" dirty="0" smtClean="0"/>
              <a:t>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Studenti si prakticky procvičí výpočet příkladů na molární hmotnost a látkové množství. Při výpočtech využijí znalosti a úvahy probrané v předchozích hodinách chemie.</a:t>
            </a:r>
            <a:endParaRPr lang="cs-CZ" sz="1800" i="1" dirty="0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67544" y="1059582"/>
            <a:ext cx="8229600" cy="3175000"/>
          </a:xfrm>
        </p:spPr>
        <p:txBody>
          <a:bodyPr/>
          <a:lstStyle/>
          <a:p>
            <a:r>
              <a:rPr lang="cs-CZ" dirty="0" smtClean="0"/>
              <a:t>Vypočítejte molekulové relativní hmotnosti: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err="1" smtClean="0"/>
              <a:t>NaCl</a:t>
            </a:r>
            <a:endParaRPr lang="cs-CZ" dirty="0" smtClean="0"/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CCl</a:t>
            </a:r>
            <a:r>
              <a:rPr lang="cs-CZ" baseline="-25000" dirty="0" smtClean="0"/>
              <a:t>4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627784" y="1563638"/>
            <a:ext cx="5832648" cy="27363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  <a:buAutoNum type="alphaLcParenR"/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Ar(Na)=23; Ar(Cl)=</a:t>
            </a:r>
            <a:r>
              <a:rPr lang="cs-CZ" dirty="0" smtClean="0"/>
              <a:t>35,4; 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	</a:t>
            </a:r>
            <a:r>
              <a:rPr lang="cs-CZ" dirty="0" err="1" smtClean="0"/>
              <a:t>Mr</a:t>
            </a:r>
            <a:r>
              <a:rPr lang="cs-CZ" dirty="0" smtClean="0"/>
              <a:t>(</a:t>
            </a:r>
            <a:r>
              <a:rPr lang="cs-CZ" dirty="0" err="1" smtClean="0"/>
              <a:t>NaCl</a:t>
            </a:r>
            <a:r>
              <a:rPr lang="cs-CZ" dirty="0" smtClean="0"/>
              <a:t>)=23+35,5; </a:t>
            </a:r>
            <a:r>
              <a:rPr lang="cs-CZ" dirty="0" err="1" smtClean="0"/>
              <a:t>Mr</a:t>
            </a:r>
            <a:r>
              <a:rPr lang="cs-CZ" dirty="0" smtClean="0"/>
              <a:t>(</a:t>
            </a:r>
            <a:r>
              <a:rPr lang="cs-CZ" dirty="0" err="1" smtClean="0"/>
              <a:t>NaCl</a:t>
            </a:r>
            <a:r>
              <a:rPr lang="cs-CZ" dirty="0" smtClean="0"/>
              <a:t>)=</a:t>
            </a:r>
            <a:r>
              <a:rPr lang="cs-CZ" b="1" dirty="0" smtClean="0"/>
              <a:t>58,5</a:t>
            </a:r>
            <a:endParaRPr lang="cs-CZ" dirty="0" smtClean="0"/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	Ar(K)=39; Ar(C)=12; Ar(O)=16; </a:t>
            </a:r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cs-CZ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Mr</a:t>
            </a: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4</a:t>
            </a:r>
            <a:r>
              <a:rPr lang="cs-CZ" dirty="0" smtClean="0"/>
              <a:t>)= 2x39 + 12 + 4x16; </a:t>
            </a:r>
            <a:r>
              <a:rPr lang="cs-CZ" dirty="0" err="1" smtClean="0"/>
              <a:t>Mr</a:t>
            </a:r>
            <a:r>
              <a:rPr lang="cs-CZ" dirty="0" smtClean="0"/>
              <a:t>(K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4</a:t>
            </a:r>
            <a:r>
              <a:rPr lang="cs-CZ" dirty="0" smtClean="0"/>
              <a:t>)= </a:t>
            </a:r>
            <a:r>
              <a:rPr lang="cs-CZ" b="1" dirty="0" smtClean="0"/>
              <a:t>154</a:t>
            </a:r>
          </a:p>
          <a:p>
            <a:pPr marL="514350" lvl="1" indent="-514350">
              <a:spcBef>
                <a:spcPct val="20000"/>
              </a:spcBef>
              <a:buAutoNum type="alphaLcParenR" startAt="3"/>
            </a:pPr>
            <a:r>
              <a:rPr lang="cs-CZ" dirty="0" smtClean="0"/>
              <a:t>Ar(H)=1; Ar(S)=32; Ar(O)=16;</a:t>
            </a:r>
          </a:p>
          <a:p>
            <a:pPr marL="514350" lvl="1" indent="-514350">
              <a:spcBef>
                <a:spcPct val="20000"/>
              </a:spcBef>
            </a:pPr>
            <a:r>
              <a:rPr lang="cs-CZ" b="1" dirty="0" smtClean="0"/>
              <a:t>	</a:t>
            </a:r>
            <a:r>
              <a:rPr lang="cs-CZ" dirty="0" err="1" smtClean="0"/>
              <a:t>Mr</a:t>
            </a:r>
            <a:r>
              <a:rPr lang="cs-CZ" dirty="0" smtClean="0"/>
              <a:t>(H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)= 2x1 + 32 + 4x16; </a:t>
            </a:r>
            <a:r>
              <a:rPr lang="cs-CZ" dirty="0" err="1" smtClean="0"/>
              <a:t>Mr</a:t>
            </a:r>
            <a:r>
              <a:rPr lang="cs-CZ" dirty="0" smtClean="0"/>
              <a:t>(H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)= </a:t>
            </a:r>
            <a:r>
              <a:rPr lang="cs-CZ" b="1" dirty="0" smtClean="0"/>
              <a:t>98</a:t>
            </a:r>
            <a:endParaRPr lang="cs-CZ" dirty="0" smtClean="0"/>
          </a:p>
          <a:p>
            <a:pPr marL="514350" lvl="1" indent="-514350">
              <a:spcBef>
                <a:spcPct val="20000"/>
              </a:spcBef>
              <a:buAutoNum type="alphaLcParenR" startAt="4"/>
            </a:pPr>
            <a:r>
              <a:rPr lang="cs-CZ" dirty="0" smtClean="0"/>
              <a:t>Ar(C)=12; Ar(Cl)=35,5</a:t>
            </a:r>
          </a:p>
          <a:p>
            <a:pPr marL="514350" lvl="1" indent="-514350">
              <a:spcBef>
                <a:spcPct val="20000"/>
              </a:spcBef>
            </a:pPr>
            <a:r>
              <a:rPr lang="cs-CZ" dirty="0" smtClean="0"/>
              <a:t>	</a:t>
            </a:r>
            <a:r>
              <a:rPr lang="cs-CZ" dirty="0" err="1" smtClean="0"/>
              <a:t>Mr</a:t>
            </a:r>
            <a:r>
              <a:rPr lang="cs-CZ" dirty="0" smtClean="0"/>
              <a:t> (CCl</a:t>
            </a:r>
            <a:r>
              <a:rPr lang="cs-CZ" baseline="-25000" dirty="0" smtClean="0"/>
              <a:t>4</a:t>
            </a:r>
            <a:r>
              <a:rPr lang="cs-CZ" dirty="0" smtClean="0"/>
              <a:t>)= 12+ 4x35,5; </a:t>
            </a:r>
            <a:r>
              <a:rPr lang="cs-CZ" dirty="0" err="1" smtClean="0"/>
              <a:t>Mr</a:t>
            </a:r>
            <a:r>
              <a:rPr lang="cs-CZ" dirty="0" smtClean="0"/>
              <a:t>(CCl</a:t>
            </a:r>
            <a:r>
              <a:rPr lang="cs-CZ" baseline="-25000" dirty="0" smtClean="0"/>
              <a:t>4</a:t>
            </a:r>
            <a:r>
              <a:rPr lang="cs-CZ" dirty="0" smtClean="0"/>
              <a:t>)= </a:t>
            </a:r>
            <a:r>
              <a:rPr lang="cs-CZ" b="1" dirty="0" smtClean="0"/>
              <a:t>154</a:t>
            </a:r>
          </a:p>
          <a:p>
            <a:pPr marL="514350" lvl="1" indent="-514350">
              <a:spcBef>
                <a:spcPct val="20000"/>
              </a:spcBef>
            </a:pPr>
            <a:endParaRPr kumimoji="0" lang="cs-CZ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9582"/>
            <a:ext cx="8229600" cy="3175000"/>
          </a:xfrm>
        </p:spPr>
        <p:txBody>
          <a:bodyPr/>
          <a:lstStyle/>
          <a:p>
            <a:r>
              <a:rPr lang="cs-CZ" dirty="0" smtClean="0"/>
              <a:t>Vypočítejte, jaký objem bude za normálních podmínek zaujímat: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5 molů NH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2 moly </a:t>
            </a:r>
            <a:r>
              <a:rPr lang="cs-CZ" dirty="0" err="1" smtClean="0"/>
              <a:t>HCl</a:t>
            </a:r>
            <a:endParaRPr lang="cs-CZ" dirty="0" smtClean="0"/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4 moly H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635896" y="1923678"/>
            <a:ext cx="4284984" cy="2736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  <a:buAutoNum type="alphaLcParenR"/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mol plynu = 22,4 dm3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	V= 5 x 22,4; </a:t>
            </a:r>
            <a:r>
              <a:rPr lang="cs-CZ" b="1" dirty="0" smtClean="0"/>
              <a:t>V = 112 dm3</a:t>
            </a:r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lang="cs-CZ" dirty="0" smtClean="0"/>
              <a:t>) 	1 mol plynu = 22,4 dm3</a:t>
            </a:r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V = 2 x 22,4; </a:t>
            </a:r>
            <a:r>
              <a:rPr kumimoji="0" lang="cs-CZ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= 44,8 dm3</a:t>
            </a:r>
            <a:endParaRPr lang="cs-CZ" dirty="0" smtClean="0"/>
          </a:p>
          <a:p>
            <a:pPr marL="514350" lvl="1" indent="-514350">
              <a:spcBef>
                <a:spcPct val="20000"/>
              </a:spcBef>
            </a:pPr>
            <a:r>
              <a:rPr lang="cs-CZ" dirty="0" smtClean="0"/>
              <a:t>c)	1 mol plynu = 22,4 dm3</a:t>
            </a:r>
          </a:p>
          <a:p>
            <a:pPr marL="514350" lvl="1" indent="-514350">
              <a:spcBef>
                <a:spcPct val="20000"/>
              </a:spcBef>
            </a:pPr>
            <a:r>
              <a:rPr lang="cs-CZ" b="1" dirty="0" smtClean="0"/>
              <a:t>	</a:t>
            </a:r>
            <a:r>
              <a:rPr lang="cs-CZ" dirty="0" smtClean="0"/>
              <a:t>V = 4 x 22,4; </a:t>
            </a:r>
            <a:r>
              <a:rPr lang="cs-CZ" b="1" dirty="0" smtClean="0"/>
              <a:t>V = 89,6 dm3</a:t>
            </a:r>
            <a:endParaRPr kumimoji="0" lang="cs-CZ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9582"/>
            <a:ext cx="8229600" cy="3175000"/>
          </a:xfrm>
        </p:spPr>
        <p:txBody>
          <a:bodyPr/>
          <a:lstStyle/>
          <a:p>
            <a:r>
              <a:rPr lang="cs-CZ" dirty="0" smtClean="0"/>
              <a:t>Vypočítejte látkové množství: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S v 80 gramech síry.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S</a:t>
            </a:r>
            <a:r>
              <a:rPr lang="cs-CZ" baseline="-25000" dirty="0" smtClean="0"/>
              <a:t>8</a:t>
            </a:r>
            <a:r>
              <a:rPr lang="cs-CZ" dirty="0" smtClean="0"/>
              <a:t> v 80 gramech síry.</a:t>
            </a:r>
          </a:p>
          <a:p>
            <a:pPr marL="916686" lvl="1" indent="-514350">
              <a:buFont typeface="+mj-lt"/>
              <a:buAutoNum type="alphaLcParenR"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 v 70 gramech </a:t>
            </a:r>
            <a:r>
              <a:rPr lang="cs-CZ" dirty="0" err="1" smtClean="0"/>
              <a:t>sulfanu</a:t>
            </a:r>
            <a:r>
              <a:rPr lang="cs-CZ" dirty="0" smtClean="0"/>
              <a:t>.</a:t>
            </a:r>
            <a:endParaRPr lang="en-GB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1707654"/>
            <a:ext cx="4176464" cy="2736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a)	n=m/</a:t>
            </a:r>
            <a:r>
              <a:rPr lang="cs-CZ" dirty="0" err="1" smtClean="0"/>
              <a:t>Mr</a:t>
            </a:r>
            <a:r>
              <a:rPr lang="cs-CZ" dirty="0" smtClean="0"/>
              <a:t>; </a:t>
            </a:r>
            <a:r>
              <a:rPr lang="cs-CZ" dirty="0" err="1" smtClean="0"/>
              <a:t>Mr</a:t>
            </a:r>
            <a:r>
              <a:rPr lang="cs-CZ" dirty="0" smtClean="0"/>
              <a:t>(S)=32</a:t>
            </a:r>
          </a:p>
          <a:p>
            <a:pPr marL="971550" lvl="1" indent="-514350">
              <a:spcBef>
                <a:spcPct val="20000"/>
              </a:spcBef>
            </a:pPr>
            <a:r>
              <a:rPr lang="cs-CZ" dirty="0" smtClean="0"/>
              <a:t>n=80/32; </a:t>
            </a:r>
            <a:r>
              <a:rPr lang="cs-CZ" b="1" dirty="0" smtClean="0"/>
              <a:t>n=2,5 mol.</a:t>
            </a:r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lang="cs-CZ" dirty="0" smtClean="0"/>
              <a:t>) 	n=m/</a:t>
            </a:r>
            <a:r>
              <a:rPr lang="cs-CZ" dirty="0" err="1" smtClean="0"/>
              <a:t>Mr</a:t>
            </a:r>
            <a:r>
              <a:rPr lang="cs-CZ" dirty="0" smtClean="0"/>
              <a:t>; </a:t>
            </a:r>
            <a:r>
              <a:rPr lang="cs-CZ" dirty="0" err="1" smtClean="0"/>
              <a:t>Mr</a:t>
            </a:r>
            <a:r>
              <a:rPr lang="cs-CZ" dirty="0" smtClean="0"/>
              <a:t>(S</a:t>
            </a:r>
            <a:r>
              <a:rPr lang="cs-CZ" baseline="-25000" dirty="0" smtClean="0"/>
              <a:t>8</a:t>
            </a:r>
            <a:r>
              <a:rPr lang="cs-CZ" dirty="0" smtClean="0"/>
              <a:t>)=8x32; </a:t>
            </a:r>
            <a:r>
              <a:rPr lang="cs-CZ" dirty="0" err="1" smtClean="0"/>
              <a:t>Mr</a:t>
            </a:r>
            <a:r>
              <a:rPr lang="cs-CZ" dirty="0" smtClean="0"/>
              <a:t>(S</a:t>
            </a:r>
            <a:r>
              <a:rPr lang="cs-CZ" baseline="-25000" dirty="0" smtClean="0"/>
              <a:t>8</a:t>
            </a:r>
            <a:r>
              <a:rPr lang="cs-CZ" dirty="0" smtClean="0"/>
              <a:t>)=256 </a:t>
            </a:r>
          </a:p>
          <a:p>
            <a:pPr marL="514350" lvl="1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n=80/256; </a:t>
            </a:r>
            <a:r>
              <a:rPr kumimoji="0" lang="cs-CZ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n=0,313 mol.</a:t>
            </a:r>
            <a:endParaRPr lang="cs-CZ" b="1" dirty="0" smtClean="0"/>
          </a:p>
          <a:p>
            <a:pPr marL="514350" lvl="1" indent="-514350">
              <a:spcBef>
                <a:spcPct val="20000"/>
              </a:spcBef>
            </a:pPr>
            <a:r>
              <a:rPr lang="cs-CZ" dirty="0" smtClean="0"/>
              <a:t>c)	 n=m/</a:t>
            </a:r>
            <a:r>
              <a:rPr lang="cs-CZ" dirty="0" err="1" smtClean="0"/>
              <a:t>Mr</a:t>
            </a:r>
            <a:r>
              <a:rPr lang="cs-CZ" dirty="0" smtClean="0"/>
              <a:t>; </a:t>
            </a:r>
            <a:r>
              <a:rPr lang="cs-CZ" dirty="0" err="1" smtClean="0"/>
              <a:t>Mr</a:t>
            </a:r>
            <a:r>
              <a:rPr lang="cs-CZ" dirty="0" smtClean="0"/>
              <a:t>(H</a:t>
            </a:r>
            <a:r>
              <a:rPr lang="cs-CZ" baseline="-25000" dirty="0" smtClean="0"/>
              <a:t>2</a:t>
            </a:r>
            <a:r>
              <a:rPr lang="cs-CZ" dirty="0" smtClean="0"/>
              <a:t>S)=34</a:t>
            </a:r>
          </a:p>
          <a:p>
            <a:pPr marL="514350" lvl="1" indent="-514350">
              <a:spcBef>
                <a:spcPct val="20000"/>
              </a:spcBef>
            </a:pPr>
            <a:r>
              <a:rPr lang="cs-CZ" b="1" dirty="0" smtClean="0"/>
              <a:t>	</a:t>
            </a:r>
            <a:r>
              <a:rPr lang="cs-CZ" dirty="0" smtClean="0"/>
              <a:t>n=70/34; </a:t>
            </a:r>
            <a:r>
              <a:rPr lang="cs-CZ" b="1" dirty="0" smtClean="0"/>
              <a:t>n = 2,059 mol.</a:t>
            </a:r>
            <a:endParaRPr kumimoji="0" lang="cs-CZ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9582"/>
            <a:ext cx="8229600" cy="3175000"/>
          </a:xfrm>
        </p:spPr>
        <p:txBody>
          <a:bodyPr/>
          <a:lstStyle/>
          <a:p>
            <a:r>
              <a:rPr lang="cs-CZ" dirty="0" smtClean="0"/>
              <a:t>Jaký počet molekul obsahuje za normálních podmínek 30 dm</a:t>
            </a:r>
            <a:r>
              <a:rPr lang="cs-CZ" baseline="30000" dirty="0" smtClean="0"/>
              <a:t>3</a:t>
            </a:r>
            <a:r>
              <a:rPr lang="cs-CZ" dirty="0" smtClean="0"/>
              <a:t> oxidu uhličitého?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195736" y="1995686"/>
            <a:ext cx="5256584" cy="2736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mol = 22,4 dm3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err="1" smtClean="0"/>
              <a:t>Avogadrova</a:t>
            </a:r>
            <a:r>
              <a:rPr lang="cs-CZ" dirty="0" smtClean="0"/>
              <a:t> konstanta = počet částic v 1 molu (6,022*10</a:t>
            </a:r>
            <a:r>
              <a:rPr lang="cs-CZ" baseline="30000" dirty="0" smtClean="0"/>
              <a:t>23</a:t>
            </a:r>
            <a:r>
              <a:rPr lang="cs-CZ" dirty="0" smtClean="0"/>
              <a:t> částic/mol)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1 mol=22,4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x mol=30; x=1,34 mol;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6,022*10</a:t>
            </a:r>
            <a:r>
              <a:rPr lang="cs-CZ" baseline="30000" dirty="0" smtClean="0"/>
              <a:t>23</a:t>
            </a:r>
            <a:r>
              <a:rPr lang="cs-CZ" dirty="0" smtClean="0"/>
              <a:t> částic= 1 mol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y částic = 1,34 mol; </a:t>
            </a:r>
            <a:r>
              <a:rPr lang="cs-CZ" b="1" dirty="0" smtClean="0"/>
              <a:t>y = 8,0695*10</a:t>
            </a:r>
            <a:r>
              <a:rPr lang="cs-CZ" b="1" baseline="30000" dirty="0" smtClean="0"/>
              <a:t>23</a:t>
            </a:r>
            <a:r>
              <a:rPr lang="cs-CZ" b="1" dirty="0" smtClean="0"/>
              <a:t> částic.</a:t>
            </a:r>
          </a:p>
          <a:p>
            <a:pPr marL="514350" indent="-514350">
              <a:spcBef>
                <a:spcPct val="20000"/>
              </a:spcBef>
            </a:pPr>
            <a:endParaRPr lang="cs-CZ" dirty="0" smtClean="0"/>
          </a:p>
          <a:p>
            <a:pPr marL="514350" indent="-514350">
              <a:spcBef>
                <a:spcPct val="20000"/>
              </a:spcBef>
            </a:pPr>
            <a:endParaRPr kumimoji="0" lang="en-GB" b="0" i="0" u="none" strike="noStrike" kern="1200" cap="none" spc="0" normalizeH="0" baseline="30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7574"/>
            <a:ext cx="8229600" cy="3175000"/>
          </a:xfrm>
        </p:spPr>
        <p:txBody>
          <a:bodyPr/>
          <a:lstStyle/>
          <a:p>
            <a:r>
              <a:rPr lang="cs-CZ" dirty="0" smtClean="0"/>
              <a:t>Vypočítejte, kolik molekul I</a:t>
            </a:r>
            <a:r>
              <a:rPr lang="cs-CZ" baseline="-25000" dirty="0" smtClean="0"/>
              <a:t>2</a:t>
            </a:r>
            <a:r>
              <a:rPr lang="cs-CZ" dirty="0" smtClean="0"/>
              <a:t> se nachází ve 126,9 g jódu?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195736" y="1779662"/>
            <a:ext cx="5256584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err="1" smtClean="0"/>
              <a:t>Avogadrova</a:t>
            </a:r>
            <a:r>
              <a:rPr lang="cs-CZ" dirty="0" smtClean="0"/>
              <a:t> konstanta = počet částic v 1 molu (6,022*10</a:t>
            </a:r>
            <a:r>
              <a:rPr lang="cs-CZ" baseline="30000" dirty="0" smtClean="0"/>
              <a:t>23</a:t>
            </a:r>
            <a:r>
              <a:rPr lang="cs-CZ" dirty="0" smtClean="0"/>
              <a:t> částic/mol)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n=m/</a:t>
            </a:r>
            <a:r>
              <a:rPr lang="cs-CZ" dirty="0" err="1" smtClean="0"/>
              <a:t>Mr</a:t>
            </a:r>
            <a:r>
              <a:rPr lang="cs-CZ" dirty="0" smtClean="0"/>
              <a:t>; Ar(I)=127; </a:t>
            </a:r>
            <a:r>
              <a:rPr lang="cs-CZ" dirty="0" err="1" smtClean="0"/>
              <a:t>Mr</a:t>
            </a:r>
            <a:r>
              <a:rPr lang="cs-CZ" dirty="0" smtClean="0"/>
              <a:t>(I</a:t>
            </a:r>
            <a:r>
              <a:rPr lang="cs-CZ" baseline="-25000" dirty="0" smtClean="0"/>
              <a:t>2</a:t>
            </a:r>
            <a:r>
              <a:rPr lang="cs-CZ" dirty="0" smtClean="0"/>
              <a:t>)=2x127=254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n=126/254; n=0,496 mol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6,022*10</a:t>
            </a:r>
            <a:r>
              <a:rPr lang="cs-CZ" baseline="30000" dirty="0" smtClean="0"/>
              <a:t>23</a:t>
            </a:r>
            <a:r>
              <a:rPr lang="cs-CZ" dirty="0" smtClean="0"/>
              <a:t> částic = 1 mol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x částic = 0,496 mol; </a:t>
            </a:r>
            <a:r>
              <a:rPr lang="cs-CZ" b="1" dirty="0" smtClean="0"/>
              <a:t>x = 2,987*10</a:t>
            </a:r>
            <a:r>
              <a:rPr lang="cs-CZ" b="1" baseline="30000" dirty="0" smtClean="0"/>
              <a:t>23</a:t>
            </a:r>
            <a:r>
              <a:rPr lang="cs-CZ" b="1" dirty="0" smtClean="0"/>
              <a:t> částic.</a:t>
            </a:r>
          </a:p>
          <a:p>
            <a:pPr marL="514350" indent="-514350">
              <a:spcBef>
                <a:spcPct val="20000"/>
              </a:spcBef>
            </a:pPr>
            <a:endParaRPr lang="cs-CZ" dirty="0" smtClean="0"/>
          </a:p>
          <a:p>
            <a:pPr marL="514350" indent="-514350">
              <a:spcBef>
                <a:spcPct val="20000"/>
              </a:spcBef>
            </a:pPr>
            <a:endParaRPr kumimoji="0" lang="en-GB" b="0" i="0" u="none" strike="noStrike" kern="1200" cap="none" spc="0" normalizeH="0" baseline="30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31590"/>
            <a:ext cx="8229600" cy="3175000"/>
          </a:xfrm>
        </p:spPr>
        <p:txBody>
          <a:bodyPr/>
          <a:lstStyle/>
          <a:p>
            <a:r>
              <a:rPr lang="cs-CZ" dirty="0" smtClean="0"/>
              <a:t>Vypočítejte, jaká bude za normálních podmínek hmotnost 5 dm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 err="1" smtClean="0"/>
              <a:t>sulfanu</a:t>
            </a:r>
            <a:r>
              <a:rPr lang="cs-CZ" dirty="0" smtClean="0"/>
              <a:t>?</a:t>
            </a:r>
            <a:endParaRPr lang="en-GB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195736" y="2191172"/>
            <a:ext cx="5256584" cy="23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1 mol plynu = 22,4 dm3;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5 dm3 = 0,223 mol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n=m/</a:t>
            </a:r>
            <a:r>
              <a:rPr lang="cs-CZ" dirty="0" err="1" smtClean="0"/>
              <a:t>Mr</a:t>
            </a:r>
            <a:r>
              <a:rPr lang="cs-CZ" dirty="0" smtClean="0"/>
              <a:t>; m = n x </a:t>
            </a:r>
            <a:r>
              <a:rPr lang="cs-CZ" dirty="0" err="1" smtClean="0"/>
              <a:t>Mr</a:t>
            </a:r>
            <a:endParaRPr lang="cs-CZ" dirty="0" smtClean="0"/>
          </a:p>
          <a:p>
            <a:pPr marL="514350" indent="-514350">
              <a:spcBef>
                <a:spcPct val="20000"/>
              </a:spcBef>
            </a:pPr>
            <a:r>
              <a:rPr lang="cs-CZ" dirty="0" err="1" smtClean="0"/>
              <a:t>Mr</a:t>
            </a:r>
            <a:r>
              <a:rPr lang="cs-CZ" dirty="0" smtClean="0"/>
              <a:t> (H</a:t>
            </a:r>
            <a:r>
              <a:rPr lang="cs-CZ" baseline="-25000" dirty="0" smtClean="0"/>
              <a:t>2</a:t>
            </a:r>
            <a:r>
              <a:rPr lang="cs-CZ" dirty="0" smtClean="0"/>
              <a:t>S)=34</a:t>
            </a:r>
          </a:p>
          <a:p>
            <a:pPr marL="514350" indent="-514350">
              <a:spcBef>
                <a:spcPct val="20000"/>
              </a:spcBef>
            </a:pPr>
            <a:r>
              <a:rPr lang="cs-CZ" dirty="0" smtClean="0"/>
              <a:t>m=0,223x34; </a:t>
            </a:r>
            <a:r>
              <a:rPr lang="cs-CZ" b="1" dirty="0" smtClean="0"/>
              <a:t>m = 7,582 g.</a:t>
            </a:r>
          </a:p>
          <a:p>
            <a:pPr marL="514350" indent="-514350">
              <a:spcBef>
                <a:spcPct val="20000"/>
              </a:spcBef>
            </a:pPr>
            <a:endParaRPr lang="cs-CZ" dirty="0" smtClean="0"/>
          </a:p>
          <a:p>
            <a:pPr marL="514350" indent="-514350">
              <a:spcBef>
                <a:spcPct val="20000"/>
              </a:spcBef>
            </a:pPr>
            <a:endParaRPr kumimoji="0" lang="en-GB" b="0" i="0" u="none" strike="noStrike" kern="1200" cap="none" spc="0" normalizeH="0" baseline="3000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 smtClean="0"/>
              <a:t>MAREČEK, </a:t>
            </a:r>
            <a:r>
              <a:rPr lang="en-GB" sz="2000" dirty="0" err="1" smtClean="0"/>
              <a:t>Aleš</a:t>
            </a:r>
            <a:r>
              <a:rPr lang="en-GB" sz="2000" dirty="0" smtClean="0"/>
              <a:t> a </a:t>
            </a:r>
            <a:r>
              <a:rPr lang="en-GB" sz="2000" dirty="0" err="1" smtClean="0"/>
              <a:t>Jaroslav</a:t>
            </a:r>
            <a:r>
              <a:rPr lang="en-GB" sz="2000" dirty="0" smtClean="0"/>
              <a:t> HONZA. </a:t>
            </a:r>
            <a:r>
              <a:rPr lang="en-GB" sz="2000" i="1" dirty="0" err="1" smtClean="0"/>
              <a:t>Chemie</a:t>
            </a:r>
            <a:r>
              <a:rPr lang="en-GB" sz="2000" i="1" dirty="0" smtClean="0"/>
              <a:t>: </a:t>
            </a:r>
            <a:r>
              <a:rPr lang="en-GB" sz="2000" i="1" dirty="0" err="1" smtClean="0"/>
              <a:t>sbírka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příkladů</a:t>
            </a:r>
            <a:r>
              <a:rPr lang="en-GB" sz="2000" i="1" dirty="0" smtClean="0"/>
              <a:t> pro </a:t>
            </a:r>
            <a:r>
              <a:rPr lang="en-GB" sz="2000" i="1" dirty="0" err="1" smtClean="0"/>
              <a:t>studenty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středních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škol</a:t>
            </a:r>
            <a:r>
              <a:rPr lang="en-GB" sz="2000" dirty="0" smtClean="0"/>
              <a:t>. </a:t>
            </a:r>
            <a:r>
              <a:rPr lang="en-GB" sz="2000" dirty="0" err="1" smtClean="0"/>
              <a:t>Vyd</a:t>
            </a:r>
            <a:r>
              <a:rPr lang="en-GB" sz="2000" dirty="0" smtClean="0"/>
              <a:t>. 1. Brno: Proton, 2001, 146 s. ISBN 80-902-4022-4.</a:t>
            </a: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AA9E1BD5974A8B1ADC2ACE4FDF1A" ma:contentTypeVersion="2" ma:contentTypeDescription="Create a new document." ma:contentTypeScope="" ma:versionID="8dc9fe0438efe84c471e585a02fc3be8">
  <xsd:schema xmlns:xsd="http://www.w3.org/2001/XMLSchema" xmlns:xs="http://www.w3.org/2001/XMLSchema" xmlns:p="http://schemas.microsoft.com/office/2006/metadata/properties" xmlns:ns2="cbbc0bca-0951-463b-9e8c-7f25d2a68fe9" targetNamespace="http://schemas.microsoft.com/office/2006/metadata/properties" ma:root="true" ma:fieldsID="9d6d2648cf4596b666274c6bd3bc0b95" ns2:_="">
    <xsd:import namespace="cbbc0bca-0951-463b-9e8c-7f25d2a68fe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bc0bca-0951-463b-9e8c-7f25d2a68fe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B71CF67-A6AB-4C85-B0ED-AB1673CA65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bc0bca-0951-463b-9e8c-7f25d2a68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351</Words>
  <Application>Microsoft Office PowerPoint</Application>
  <PresentationFormat>Předvádění na obrazovce (16:9)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2015-06-15T15:13:34Z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