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31" r:id="rId19"/>
    <p:sldId id="324" r:id="rId2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9964" autoAdjust="0"/>
  </p:normalViewPr>
  <p:slideViewPr>
    <p:cSldViewPr>
      <p:cViewPr varScale="1">
        <p:scale>
          <a:sx n="105" d="100"/>
          <a:sy n="105" d="100"/>
        </p:scale>
        <p:origin x="-78" y="-34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771550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Literární druhy a žánry</a:t>
            </a:r>
          </a:p>
        </p:txBody>
      </p:sp>
      <p:pic>
        <p:nvPicPr>
          <p:cNvPr id="1033" name="Picture 9" descr="C:\Users\Milan\AppData\Local\Microsoft\Windows\Temporary Internet Files\Content.IE5\DI1IV2QM\escritor_(1)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211710"/>
            <a:ext cx="2448272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Gymnázium a SOŠ Jaroměř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Kamila Křížová</a:t>
            </a:r>
          </a:p>
          <a:p>
            <a:pPr algn="l"/>
            <a:r>
              <a:rPr lang="cs-CZ" dirty="0" smtClean="0"/>
              <a:t>Předmět:  Český jazyk a literatura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Prezentace slouží jako základní přehled literárních druhů a žánrů pro </a:t>
            </a:r>
          </a:p>
          <a:p>
            <a:pPr algn="l"/>
            <a:r>
              <a:rPr lang="cs-CZ" dirty="0" smtClean="0"/>
              <a:t>                  6. ročník ZŠ a primu víceletého gymnázia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9623"/>
            <a:ext cx="8352928" cy="31750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Literaturou rozumíme veškeré písemné jazykové projevy každého národa.</a:t>
            </a:r>
          </a:p>
          <a:p>
            <a:r>
              <a:rPr lang="cs-CZ" sz="1800" dirty="0" smtClean="0"/>
              <a:t>Před vznikem písma si lidé vyprávěli příběhy a báje.</a:t>
            </a:r>
          </a:p>
          <a:p>
            <a:r>
              <a:rPr lang="cs-CZ" sz="1800" dirty="0" smtClean="0"/>
              <a:t>Ústní lidová slovesnost – předávání z generace na generaci ústním podáním.</a:t>
            </a:r>
          </a:p>
          <a:p>
            <a:r>
              <a:rPr lang="cs-CZ" sz="1800" dirty="0" smtClean="0"/>
              <a:t>Literaturou se zabývá literární věda.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81" name="Picture 33" descr="C:\Users\Milan\AppData\Local\Microsoft\Windows\Temporary Internet Files\Content.IE5\KTG6826P\Photoxpress_790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571750"/>
            <a:ext cx="3312368" cy="2333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literatury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POEZIE :  -text psaný ve verších</a:t>
            </a:r>
          </a:p>
          <a:p>
            <a:r>
              <a:rPr lang="cs-CZ" dirty="0" smtClean="0"/>
              <a:t>PRÓZA :   -text psaný ve větách</a:t>
            </a:r>
          </a:p>
          <a:p>
            <a:r>
              <a:rPr lang="cs-CZ" dirty="0" smtClean="0"/>
              <a:t>DRAMA : -text předváděný na jevišti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1266" name="Picture 2" descr="C:\Users\Milan\AppData\Local\Microsoft\Windows\Temporary Internet Files\Content.IE5\JFQATJC2\trovador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19622"/>
            <a:ext cx="1450848" cy="254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druhy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LYRIKA</a:t>
            </a:r>
          </a:p>
          <a:p>
            <a:r>
              <a:rPr lang="cs-CZ" dirty="0" smtClean="0"/>
              <a:t>EPIKA </a:t>
            </a:r>
          </a:p>
          <a:p>
            <a:r>
              <a:rPr lang="cs-CZ" dirty="0" smtClean="0"/>
              <a:t>DRAMA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079" name="Picture 7" descr="C:\Users\Milan\AppData\Local\Microsoft\Windows\Temporary Internet Files\Content.IE5\JFQATJC2\divadlo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19462" y="1657350"/>
            <a:ext cx="250507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LYRIKA</a:t>
            </a:r>
          </a:p>
          <a:p>
            <a:r>
              <a:rPr lang="cs-CZ" dirty="0" smtClean="0"/>
              <a:t>není založena na ději</a:t>
            </a:r>
          </a:p>
          <a:p>
            <a:r>
              <a:rPr lang="cs-CZ" dirty="0" smtClean="0"/>
              <a:t>převažují pocity, dojmy, nálady, atmosféra, názory autora</a:t>
            </a:r>
          </a:p>
          <a:p>
            <a:r>
              <a:rPr lang="cs-CZ" dirty="0" smtClean="0"/>
              <a:t>týká se především poezie</a:t>
            </a:r>
          </a:p>
          <a:p>
            <a:r>
              <a:rPr lang="cs-CZ" u="sng" dirty="0" smtClean="0"/>
              <a:t>žánry</a:t>
            </a:r>
            <a:r>
              <a:rPr lang="cs-CZ" dirty="0" smtClean="0"/>
              <a:t>: -óda, hymnus, báseň, píseň…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EPIKA</a:t>
            </a:r>
          </a:p>
          <a:p>
            <a:r>
              <a:rPr lang="cs-CZ" dirty="0" smtClean="0"/>
              <a:t>založena na ději, příběhu</a:t>
            </a:r>
          </a:p>
          <a:p>
            <a:r>
              <a:rPr lang="cs-CZ" dirty="0" smtClean="0"/>
              <a:t>postava vypravěče (</a:t>
            </a:r>
            <a:r>
              <a:rPr lang="cs-CZ" dirty="0" err="1" smtClean="0"/>
              <a:t>ich</a:t>
            </a:r>
            <a:r>
              <a:rPr lang="cs-CZ" dirty="0" smtClean="0"/>
              <a:t> - forma, </a:t>
            </a:r>
            <a:r>
              <a:rPr lang="cs-CZ" dirty="0" err="1" smtClean="0"/>
              <a:t>er</a:t>
            </a:r>
            <a:r>
              <a:rPr lang="cs-CZ" dirty="0" smtClean="0"/>
              <a:t> - forma)</a:t>
            </a:r>
          </a:p>
          <a:p>
            <a:r>
              <a:rPr lang="cs-CZ" dirty="0" smtClean="0"/>
              <a:t>může být prozaická i veršovaná</a:t>
            </a:r>
          </a:p>
          <a:p>
            <a:r>
              <a:rPr lang="cs-CZ" u="sng" dirty="0" smtClean="0"/>
              <a:t>žánry</a:t>
            </a:r>
            <a:r>
              <a:rPr lang="cs-CZ" dirty="0" smtClean="0"/>
              <a:t>: povídka, novela, román, pohádka, pověst, kronika,    </a:t>
            </a:r>
          </a:p>
          <a:p>
            <a:pPr>
              <a:buNone/>
            </a:pPr>
            <a:r>
              <a:rPr lang="cs-CZ" dirty="0" smtClean="0"/>
              <a:t>                báje, epos, bajka, legenda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DRAMA</a:t>
            </a:r>
          </a:p>
          <a:p>
            <a:r>
              <a:rPr lang="cs-CZ" dirty="0" smtClean="0"/>
              <a:t>určeno k předvádění na jevišti (divadelní hra)</a:t>
            </a:r>
          </a:p>
          <a:p>
            <a:r>
              <a:rPr lang="cs-CZ" dirty="0" smtClean="0"/>
              <a:t>monology a dialogy jednotlivých postav</a:t>
            </a:r>
          </a:p>
          <a:p>
            <a:r>
              <a:rPr lang="cs-CZ" dirty="0" smtClean="0"/>
              <a:t>využívá složky literární, herecké, výtvarné, hudební</a:t>
            </a:r>
          </a:p>
          <a:p>
            <a:r>
              <a:rPr lang="cs-CZ" dirty="0" smtClean="0"/>
              <a:t>původ v antickém Řecku</a:t>
            </a:r>
          </a:p>
          <a:p>
            <a:r>
              <a:rPr lang="cs-CZ" u="sng" dirty="0" smtClean="0"/>
              <a:t>žánry</a:t>
            </a:r>
            <a:r>
              <a:rPr lang="cs-CZ" dirty="0" smtClean="0"/>
              <a:t>: tragédie, komedie, činohra</a:t>
            </a:r>
            <a:endParaRPr lang="cs-CZ" u="sng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LYRIKA + EPIKA</a:t>
            </a:r>
          </a:p>
          <a:p>
            <a:r>
              <a:rPr lang="cs-CZ" dirty="0" smtClean="0"/>
              <a:t>přítomen děj i pocity, dojmy, nálady…</a:t>
            </a:r>
          </a:p>
          <a:p>
            <a:r>
              <a:rPr lang="cs-CZ" u="sng" dirty="0" smtClean="0"/>
              <a:t>žánry</a:t>
            </a:r>
            <a:r>
              <a:rPr lang="cs-CZ" dirty="0" smtClean="0"/>
              <a:t>: -balada, romance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Vybrané literární žánry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BAJKA</a:t>
            </a:r>
          </a:p>
          <a:p>
            <a:r>
              <a:rPr lang="cs-CZ" dirty="0" smtClean="0"/>
              <a:t>jeden z nejstarších žánrů</a:t>
            </a:r>
          </a:p>
          <a:p>
            <a:r>
              <a:rPr lang="cs-CZ" dirty="0" smtClean="0"/>
              <a:t>vystupují v ní zvířata s lidskými vlastnostmi</a:t>
            </a:r>
          </a:p>
          <a:p>
            <a:r>
              <a:rPr lang="cs-CZ" dirty="0" smtClean="0"/>
              <a:t>používá princip alegorie (utajený, skrytý význam)</a:t>
            </a:r>
          </a:p>
          <a:p>
            <a:r>
              <a:rPr lang="cs-CZ" dirty="0" smtClean="0"/>
              <a:t>vyplývá z ní ponaučení</a:t>
            </a:r>
          </a:p>
          <a:p>
            <a:r>
              <a:rPr lang="cs-CZ" u="sng" dirty="0" smtClean="0"/>
              <a:t>autoři</a:t>
            </a:r>
            <a:r>
              <a:rPr lang="cs-CZ" dirty="0" smtClean="0"/>
              <a:t>: Ezop, Jean de La </a:t>
            </a:r>
            <a:r>
              <a:rPr lang="cs-CZ" dirty="0" err="1" smtClean="0"/>
              <a:t>Fontaine</a:t>
            </a:r>
            <a:r>
              <a:rPr lang="cs-CZ" dirty="0" smtClean="0"/>
              <a:t>, I. A. </a:t>
            </a:r>
            <a:r>
              <a:rPr lang="cs-CZ" dirty="0" err="1" smtClean="0"/>
              <a:t>Krylov</a:t>
            </a:r>
            <a:r>
              <a:rPr lang="cs-CZ" dirty="0" smtClean="0"/>
              <a:t>…</a:t>
            </a:r>
            <a:endParaRPr lang="cs-CZ" u="sng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4099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987574"/>
            <a:ext cx="1829714" cy="14749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POHÁDKA</a:t>
            </a:r>
          </a:p>
          <a:p>
            <a:r>
              <a:rPr lang="cs-CZ" dirty="0" smtClean="0"/>
              <a:t>má smyšlený děj i postavy</a:t>
            </a:r>
          </a:p>
          <a:p>
            <a:r>
              <a:rPr lang="cs-CZ" dirty="0" smtClean="0"/>
              <a:t>vystupují v ní nadpřirozené bytosti</a:t>
            </a:r>
          </a:p>
          <a:p>
            <a:r>
              <a:rPr lang="cs-CZ" dirty="0" smtClean="0"/>
              <a:t>zpravidla vítězí dobro nad zlem</a:t>
            </a:r>
          </a:p>
          <a:p>
            <a:r>
              <a:rPr lang="cs-CZ" dirty="0" smtClean="0"/>
              <a:t>nejdříve se vyprávěly, později byly zapsány</a:t>
            </a:r>
          </a:p>
          <a:p>
            <a:r>
              <a:rPr lang="cs-CZ" dirty="0" smtClean="0"/>
              <a:t>dělíme je na </a:t>
            </a:r>
            <a:r>
              <a:rPr lang="cs-CZ" u="sng" dirty="0" smtClean="0"/>
              <a:t>lidové</a:t>
            </a:r>
            <a:r>
              <a:rPr lang="cs-CZ" dirty="0" smtClean="0"/>
              <a:t> (neznáme autora) a </a:t>
            </a:r>
            <a:r>
              <a:rPr lang="cs-CZ" u="sng" dirty="0" smtClean="0"/>
              <a:t>umělé</a:t>
            </a:r>
          </a:p>
          <a:p>
            <a:r>
              <a:rPr lang="cs-CZ" u="sng" dirty="0" smtClean="0"/>
              <a:t>sběratelé</a:t>
            </a:r>
            <a:r>
              <a:rPr lang="cs-CZ" dirty="0" smtClean="0"/>
              <a:t>: B. Němcová, K. J. Erben</a:t>
            </a:r>
          </a:p>
          <a:p>
            <a:r>
              <a:rPr lang="cs-CZ" u="sng" dirty="0" smtClean="0"/>
              <a:t>autoři:</a:t>
            </a:r>
            <a:r>
              <a:rPr lang="cs-CZ" dirty="0" smtClean="0"/>
              <a:t> K. Čapek, J. Werich, M. Macourek, H. Ch. Andersen…</a:t>
            </a:r>
          </a:p>
          <a:p>
            <a:endParaRPr lang="cs-CZ" u="sng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122" name="Picture 2" descr="C:\Users\Milan\AppData\Local\Microsoft\Windows\Temporary Internet Files\Content.IE5\JFQATJC2\colored-dragon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91630"/>
            <a:ext cx="1800200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POVĚST</a:t>
            </a:r>
          </a:p>
          <a:p>
            <a:r>
              <a:rPr lang="cs-CZ" dirty="0" smtClean="0"/>
              <a:t>základem je skutečná událost</a:t>
            </a:r>
          </a:p>
          <a:p>
            <a:r>
              <a:rPr lang="cs-CZ" dirty="0" smtClean="0"/>
              <a:t>autor využívá také fantazii</a:t>
            </a:r>
          </a:p>
          <a:p>
            <a:r>
              <a:rPr lang="cs-CZ" dirty="0" smtClean="0"/>
              <a:t>týká se například pojmenování nějakého místa, vzniku obce, původu erbu…</a:t>
            </a:r>
          </a:p>
          <a:p>
            <a:r>
              <a:rPr lang="cs-CZ" u="sng" dirty="0" smtClean="0"/>
              <a:t>autoři</a:t>
            </a:r>
            <a:r>
              <a:rPr lang="cs-CZ" dirty="0" smtClean="0"/>
              <a:t>: Alois Jirásek, František Langer, Alena Ježková…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151" name="Picture 7" descr="C:\Users\Milan\AppData\Local\Microsoft\Windows\Temporary Internet Files\Content.IE5\JFQATJC2\symboly_znak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779662"/>
            <a:ext cx="952500" cy="1057275"/>
          </a:xfrm>
          <a:prstGeom prst="rect">
            <a:avLst/>
          </a:prstGeom>
          <a:noFill/>
        </p:spPr>
      </p:pic>
      <p:pic>
        <p:nvPicPr>
          <p:cNvPr id="6152" name="Picture 8" descr="C:\Users\Milan\AppData\Local\Microsoft\Windows\Temporary Internet Files\Content.IE5\KTG6826P\100px-Schwarzenberg-Orlický-Er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779662"/>
            <a:ext cx="952500" cy="1095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BÁJE (MÝTUS)</a:t>
            </a:r>
            <a:endParaRPr lang="cs-CZ" dirty="0" smtClean="0"/>
          </a:p>
          <a:p>
            <a:r>
              <a:rPr lang="cs-CZ" dirty="0" smtClean="0"/>
              <a:t>vypravování o bozích a hrdinech</a:t>
            </a:r>
          </a:p>
          <a:p>
            <a:r>
              <a:rPr lang="cs-CZ" dirty="0" smtClean="0"/>
              <a:t>týká se například původu světa, člověka…</a:t>
            </a:r>
          </a:p>
          <a:p>
            <a:r>
              <a:rPr lang="cs-CZ" u="sng" dirty="0" smtClean="0"/>
              <a:t>mytologie</a:t>
            </a:r>
            <a:r>
              <a:rPr lang="cs-CZ" dirty="0" smtClean="0"/>
              <a:t>: -soubor mýtů (např. řecké báje)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7171" name="Picture 3" descr="C:\Users\Milan\AppData\Local\Microsoft\Windows\Temporary Internet Files\Content.IE5\KTG6826P\hercules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19622"/>
            <a:ext cx="1944216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BALADA</a:t>
            </a:r>
            <a:endParaRPr lang="cs-CZ" dirty="0" smtClean="0"/>
          </a:p>
          <a:p>
            <a:r>
              <a:rPr lang="cs-CZ" dirty="0" smtClean="0"/>
              <a:t>lyrickoepická báseň s pochmurným obsahem a tragickým koncem</a:t>
            </a:r>
          </a:p>
          <a:p>
            <a:r>
              <a:rPr lang="cs-CZ" dirty="0" smtClean="0"/>
              <a:t>hrdina podléhá v nerovném boji nadpřirozeným silám nebo lidskému zlu</a:t>
            </a:r>
          </a:p>
          <a:p>
            <a:r>
              <a:rPr lang="cs-CZ" u="sng" dirty="0" smtClean="0"/>
              <a:t>autoři</a:t>
            </a:r>
            <a:r>
              <a:rPr lang="cs-CZ" dirty="0" smtClean="0"/>
              <a:t>: K. J. Erben, J. Neruda…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8199" name="Picture 7" descr="C:\Users\Milan\AppData\Local\Microsoft\Windows\Temporary Internet Files\Content.IE5\JFQATJC2\524fadb1b67ff6-0230350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507854"/>
            <a:ext cx="172819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/>
              <a:t>Materiál je určen pro práci s interaktivní tabulí a tablety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218" name="Picture 2" descr="C:\Users\Milan\AppData\Local\Microsoft\Windows\Temporary Internet Files\Content.IE5\JFQATJC2\asus-tablet-6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51670"/>
            <a:ext cx="2286000" cy="2738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  <a:p>
            <a:r>
              <a:rPr lang="cs-CZ" dirty="0" smtClean="0"/>
              <a:t>Čítanka pro 6. ročník ZŠ a primu víceletého gymnázia (Fragment, Havlíčkův Brod 1997)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AA9E1BD5974A8B1ADC2ACE4FDF1A" ma:contentTypeVersion="2" ma:contentTypeDescription="Create a new document." ma:contentTypeScope="" ma:versionID="8dc9fe0438efe84c471e585a02fc3be8">
  <xsd:schema xmlns:xsd="http://www.w3.org/2001/XMLSchema" xmlns:xs="http://www.w3.org/2001/XMLSchema" xmlns:p="http://schemas.microsoft.com/office/2006/metadata/properties" xmlns:ns2="cbbc0bca-0951-463b-9e8c-7f25d2a68fe9" targetNamespace="http://schemas.microsoft.com/office/2006/metadata/properties" ma:root="true" ma:fieldsID="9d6d2648cf4596b666274c6bd3bc0b95" ns2:_="">
    <xsd:import namespace="cbbc0bca-0951-463b-9e8c-7f25d2a68fe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bc0bca-0951-463b-9e8c-7f25d2a68fe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B71CF67-A6AB-4C85-B0ED-AB1673CA65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bc0bca-0951-463b-9e8c-7f25d2a68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477</Words>
  <Application>Microsoft Office PowerPoint</Application>
  <PresentationFormat>Předvádění na obrazovce (16:9)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boxed_powerpoint_16x9_2012-08</vt:lpstr>
      <vt:lpstr>  Dotkněte se inovací CZ.1.07/1.3.00/51.0024  </vt:lpstr>
      <vt:lpstr>Snímek 2</vt:lpstr>
      <vt:lpstr>Literatura</vt:lpstr>
      <vt:lpstr>Rozdělení literatury</vt:lpstr>
      <vt:lpstr>Literární druhy</vt:lpstr>
      <vt:lpstr>Snímek 6</vt:lpstr>
      <vt:lpstr>Snímek 7</vt:lpstr>
      <vt:lpstr>Snímek 8</vt:lpstr>
      <vt:lpstr>Snímek 9</vt:lpstr>
      <vt:lpstr>Vybrané literární žánry</vt:lpstr>
      <vt:lpstr>Snímek 11</vt:lpstr>
      <vt:lpstr>Snímek 12</vt:lpstr>
      <vt:lpstr>Snímek 13</vt:lpstr>
      <vt:lpstr>Snímek 14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34</cp:revision>
  <dcterms:created xsi:type="dcterms:W3CDTF">2014-10-07T08:27:59Z</dcterms:created>
  <dcterms:modified xsi:type="dcterms:W3CDTF">2015-06-15T13:37:05Z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