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310" r:id="rId2"/>
    <p:sldId id="326" r:id="rId3"/>
    <p:sldId id="325" r:id="rId4"/>
    <p:sldId id="327" r:id="rId5"/>
    <p:sldId id="328" r:id="rId6"/>
    <p:sldId id="329" r:id="rId7"/>
    <p:sldId id="330" r:id="rId8"/>
    <p:sldId id="331" r:id="rId9"/>
    <p:sldId id="332" r:id="rId10"/>
    <p:sldId id="333" r:id="rId11"/>
    <p:sldId id="334" r:id="rId12"/>
    <p:sldId id="335" r:id="rId13"/>
    <p:sldId id="336" r:id="rId14"/>
    <p:sldId id="337" r:id="rId15"/>
    <p:sldId id="339" r:id="rId16"/>
    <p:sldId id="341" r:id="rId17"/>
    <p:sldId id="324" r:id="rId18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66" d="100"/>
          <a:sy n="66" d="100"/>
        </p:scale>
        <p:origin x="-654" y="5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C298041-4D42-4E26-8D28-CEDA7ABB87A1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7511A7-65F8-4A8D-9B9C-E544CA43E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86023-93A0-4B6D-BCE0-6D083AF28C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C8F6F-38E9-4AC0-98EF-5C6DBE99DC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E6343-6788-420D-AB95-41A4FE5108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D5EEA-6D1F-4DF4-A978-9C26B9B55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70B6D-F82A-4782-9173-20478CAD50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3BF43-B0D7-4637-8BA7-8F9110AAC2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FFD90-2D4D-4EC9-8D4D-4E98CCC99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0FEC4-A0C9-4EA7-818F-C53ED7F60F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8F6D5-6FD5-4CED-B5DD-BF47DF6F67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34C8A-5ACF-4FF1-B5FD-85720A58C6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39BF6-3653-4E0E-B570-9CA737F71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AF404367-4EFD-4245-A61C-703B4DA43518}" type="datetimeFigureOut">
              <a:rPr lang="cs-CZ"/>
              <a:pPr>
                <a:defRPr/>
              </a:pPr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C3C88-36F0-4650-9F2D-9F3642D9D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754A9E-BE9A-468C-8371-C7B015D848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8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19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Dotkněte se inovací</a:t>
            </a:r>
            <a:br>
              <a:rPr lang="cs-CZ" sz="1600" smtClean="0"/>
            </a:br>
            <a:r>
              <a:rPr lang="cs-CZ" sz="1600" smtClean="0"/>
              <a:t>CZ.1.07/1.3.00/51.0024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143000" y="1708150"/>
            <a:ext cx="6858000" cy="2235200"/>
          </a:xfrm>
        </p:spPr>
        <p:txBody>
          <a:bodyPr/>
          <a:lstStyle/>
          <a:p>
            <a:r>
              <a:rPr lang="cs-CZ" sz="3600" b="1" smtClean="0"/>
              <a:t>Vláda prvních Přemyslovců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/>
            <a:r>
              <a:rPr lang="cs-CZ" sz="2000" smtClean="0"/>
              <a:t>Škola:  ZŠ Chlumec nad Cidlinou</a:t>
            </a:r>
          </a:p>
          <a:p>
            <a:pPr algn="l"/>
            <a:r>
              <a:rPr lang="cs-CZ" sz="2000" smtClean="0"/>
              <a:t>Autor: Mgr. Jana Bernartová</a:t>
            </a:r>
          </a:p>
          <a:p>
            <a:pPr algn="l"/>
            <a:r>
              <a:rPr lang="cs-CZ" sz="2000" smtClean="0"/>
              <a:t>Předmět: Vlastivěda</a:t>
            </a:r>
          </a:p>
          <a:p>
            <a:pPr algn="l"/>
            <a:endParaRPr lang="cs-CZ" sz="2000" smtClean="0"/>
          </a:p>
          <a:p>
            <a:pPr algn="l"/>
            <a:r>
              <a:rPr lang="cs-CZ" sz="2000" smtClean="0"/>
              <a:t>Anotace: Základní seznámení s prvními knížaty z rodu Přemyslovců, první český král. Sestavení rodokmenu.</a:t>
            </a:r>
          </a:p>
          <a:p>
            <a:pPr algn="l"/>
            <a:endParaRPr lang="cs-CZ" sz="2000" smtClean="0"/>
          </a:p>
          <a:p>
            <a:pPr algn="l"/>
            <a:endParaRPr lang="cs-CZ" sz="2000" smtClean="0"/>
          </a:p>
          <a:p>
            <a:pPr algn="l"/>
            <a:r>
              <a:rPr lang="cs-CZ" sz="2000" smtClean="0"/>
              <a:t>Materiál je zpracován v rámci projektu Dotkněte se inovací CZ.1.07/1.3.00/51.0024 </a:t>
            </a:r>
          </a:p>
          <a:p>
            <a:pPr algn="l"/>
            <a:endParaRPr lang="cs-CZ" sz="2000" smtClean="0"/>
          </a:p>
        </p:txBody>
      </p:sp>
      <p:sp>
        <p:nvSpPr>
          <p:cNvPr id="16386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Metodický pokyn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i="1" smtClean="0"/>
              <a:t>Využití příbuzenských vztahů k sestavení rodokmen</a:t>
            </a:r>
          </a:p>
          <a:p>
            <a:r>
              <a:rPr lang="cs-CZ" sz="1800" i="1" smtClean="0"/>
              <a:t>Materiál je určen pro práci s interaktivní tabulí a tablety</a:t>
            </a:r>
          </a:p>
          <a:p>
            <a:r>
              <a:rPr lang="cs-CZ" sz="1800" i="1" smtClean="0"/>
              <a:t>Uchopení základních informací,</a:t>
            </a:r>
          </a:p>
          <a:p>
            <a:r>
              <a:rPr lang="cs-CZ" sz="1800" i="1" smtClean="0"/>
              <a:t>Očekávání a cíle – sestavení rodokmenu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Kníže Bořivoj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První písemně doložený český kníže</a:t>
            </a:r>
          </a:p>
          <a:p>
            <a:r>
              <a:rPr lang="cs-CZ" smtClean="0"/>
              <a:t>Nechal se pokřtít</a:t>
            </a:r>
          </a:p>
          <a:p>
            <a:r>
              <a:rPr lang="cs-CZ" smtClean="0"/>
              <a:t>Sídlo v Praze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8436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987425"/>
            <a:ext cx="2303462" cy="2468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6810375" y="3460750"/>
            <a:ext cx="439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Svatá Ludmila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Manželka Bořivoje</a:t>
            </a:r>
          </a:p>
          <a:p>
            <a:r>
              <a:rPr lang="cs-CZ" smtClean="0"/>
              <a:t>Nechala se pokřtít</a:t>
            </a:r>
          </a:p>
          <a:p>
            <a:r>
              <a:rPr lang="cs-CZ" smtClean="0"/>
              <a:t>Babička svatého Václava a Boleslava I.</a:t>
            </a:r>
          </a:p>
          <a:p>
            <a:r>
              <a:rPr lang="cs-CZ" smtClean="0"/>
              <a:t>Vzdělaná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9460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1276350"/>
            <a:ext cx="2105025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6"/>
          <p:cNvSpPr txBox="1">
            <a:spLocks noChangeArrowheads="1"/>
          </p:cNvSpPr>
          <p:nvPr/>
        </p:nvSpPr>
        <p:spPr bwMode="auto">
          <a:xfrm>
            <a:off x="6810375" y="3460750"/>
            <a:ext cx="439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Kníže Spytihněv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Syn Bořivoje a Ludmily</a:t>
            </a:r>
          </a:p>
          <a:p>
            <a:r>
              <a:rPr lang="cs-CZ" smtClean="0"/>
              <a:t>Bratr Vratislava I.</a:t>
            </a:r>
          </a:p>
          <a:p>
            <a:r>
              <a:rPr lang="cs-CZ" smtClean="0"/>
              <a:t>Bezdětný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0484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987425"/>
            <a:ext cx="2374900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6"/>
          <p:cNvSpPr txBox="1">
            <a:spLocks noChangeArrowheads="1"/>
          </p:cNvSpPr>
          <p:nvPr/>
        </p:nvSpPr>
        <p:spPr bwMode="auto">
          <a:xfrm>
            <a:off x="6810375" y="3460750"/>
            <a:ext cx="439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Kníže Vratislav I.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Syn Bořivoje a Ludmily</a:t>
            </a:r>
          </a:p>
          <a:p>
            <a:r>
              <a:rPr lang="cs-CZ" smtClean="0"/>
              <a:t>Bratr Spytihněva</a:t>
            </a:r>
          </a:p>
          <a:p>
            <a:r>
              <a:rPr lang="cs-CZ" smtClean="0"/>
              <a:t>Manžel Drahomíry</a:t>
            </a:r>
          </a:p>
          <a:p>
            <a:r>
              <a:rPr lang="cs-CZ" smtClean="0"/>
              <a:t>Otec sv. Václava a BoleslavaI.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1508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1203325"/>
            <a:ext cx="2135188" cy="236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ovéPole 6"/>
          <p:cNvSpPr txBox="1">
            <a:spLocks noChangeArrowheads="1"/>
          </p:cNvSpPr>
          <p:nvPr/>
        </p:nvSpPr>
        <p:spPr bwMode="auto">
          <a:xfrm>
            <a:off x="6810375" y="3460750"/>
            <a:ext cx="439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Kněžna Drahomíra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Manželka Vratislava I.</a:t>
            </a:r>
          </a:p>
          <a:p>
            <a:r>
              <a:rPr lang="cs-CZ" smtClean="0"/>
              <a:t>Matka sv. Václava a Boleslava I.</a:t>
            </a:r>
          </a:p>
          <a:p>
            <a:r>
              <a:rPr lang="cs-CZ" smtClean="0"/>
              <a:t>Nechala zavraždit Ludmilu.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2532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1276350"/>
            <a:ext cx="21780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TextovéPole 7"/>
          <p:cNvSpPr txBox="1">
            <a:spLocks noChangeArrowheads="1"/>
          </p:cNvSpPr>
          <p:nvPr/>
        </p:nvSpPr>
        <p:spPr bwMode="auto">
          <a:xfrm>
            <a:off x="6164263" y="4049713"/>
            <a:ext cx="4413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Svatý Václav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Kníže</a:t>
            </a:r>
          </a:p>
          <a:p>
            <a:r>
              <a:rPr lang="cs-CZ" smtClean="0"/>
              <a:t>Syn Vratislava I. a Drahomíry</a:t>
            </a:r>
          </a:p>
          <a:p>
            <a:r>
              <a:rPr lang="cs-CZ" smtClean="0"/>
              <a:t>Spravedlivý, mírumilovný a zbožný</a:t>
            </a:r>
          </a:p>
          <a:p>
            <a:r>
              <a:rPr lang="cs-CZ" smtClean="0"/>
              <a:t>Vzdělaný (babička Ludmila ho naučila číst a psát)</a:t>
            </a:r>
          </a:p>
          <a:p>
            <a:r>
              <a:rPr lang="cs-CZ" smtClean="0"/>
              <a:t>Oblíbený u lidu, patron našeho národa</a:t>
            </a:r>
          </a:p>
          <a:p>
            <a:r>
              <a:rPr lang="cs-CZ" smtClean="0"/>
              <a:t>Zavražděn ve Staré Boleslavi bratrem Boleslavem I.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3556" name="Obrázek 4"/>
          <p:cNvPicPr>
            <a:picLocks noChangeAspect="1"/>
          </p:cNvPicPr>
          <p:nvPr/>
        </p:nvPicPr>
        <p:blipFill>
          <a:blip r:embed="rId2"/>
          <a:srcRect b="4089"/>
          <a:stretch>
            <a:fillRect/>
          </a:stretch>
        </p:blipFill>
        <p:spPr bwMode="auto">
          <a:xfrm>
            <a:off x="6588125" y="668338"/>
            <a:ext cx="2019300" cy="2173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TextovéPole 7"/>
          <p:cNvSpPr txBox="1">
            <a:spLocks noChangeArrowheads="1"/>
          </p:cNvSpPr>
          <p:nvPr/>
        </p:nvSpPr>
        <p:spPr bwMode="auto">
          <a:xfrm>
            <a:off x="7975600" y="2978150"/>
            <a:ext cx="439738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Kníže Boleslav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Syn Vratislava I. a Drahomíry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Bratr sv. Václava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Převezl tělo sv. Václava na Pražský hrad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Nechal zavraždit sv. Václava ve Staré </a:t>
            </a:r>
            <a:r>
              <a:rPr lang="cs-CZ" dirty="0" smtClean="0"/>
              <a:t>Boleslavi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Sjednotil český stát a rozšířil jeho území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4580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915988"/>
            <a:ext cx="2076450" cy="220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extovéPole 5"/>
          <p:cNvSpPr txBox="1">
            <a:spLocks noChangeArrowheads="1"/>
          </p:cNvSpPr>
          <p:nvPr/>
        </p:nvSpPr>
        <p:spPr bwMode="auto">
          <a:xfrm>
            <a:off x="8027988" y="3292475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82" name="TextovéPole 6"/>
          <p:cNvSpPr txBox="1">
            <a:spLocks noChangeArrowheads="1"/>
          </p:cNvSpPr>
          <p:nvPr/>
        </p:nvSpPr>
        <p:spPr bwMode="auto">
          <a:xfrm>
            <a:off x="7899400" y="3063875"/>
            <a:ext cx="4413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Kníže Boleslav II.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Syn Boleslava I.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Za jeho vlády vyvražděni Slavníkovci v Libici n. C.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Synové Boleslav III., Jaromír, Oldřich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5604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842963"/>
            <a:ext cx="2085975" cy="220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7"/>
          <p:cNvSpPr txBox="1">
            <a:spLocks noChangeArrowheads="1"/>
          </p:cNvSpPr>
          <p:nvPr/>
        </p:nvSpPr>
        <p:spPr bwMode="auto">
          <a:xfrm>
            <a:off x="7872413" y="3011488"/>
            <a:ext cx="4413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Kníže Oldřich a Božena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Za jeho vlády uklidnění bojů o moc</a:t>
            </a:r>
          </a:p>
          <a:p>
            <a:r>
              <a:rPr lang="cs-CZ" smtClean="0"/>
              <a:t>V prvním manželství byl bezdětný</a:t>
            </a:r>
          </a:p>
          <a:p>
            <a:r>
              <a:rPr lang="cs-CZ" smtClean="0"/>
              <a:t>Na lovu spatřil krásnou pradlenu Boženu</a:t>
            </a:r>
          </a:p>
          <a:p>
            <a:r>
              <a:rPr lang="cs-CZ" smtClean="0"/>
              <a:t>Syn Břetislav</a:t>
            </a:r>
          </a:p>
          <a:p>
            <a:endParaRPr 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6628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987425"/>
            <a:ext cx="1876425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TextovéPole 5"/>
          <p:cNvSpPr txBox="1">
            <a:spLocks noChangeArrowheads="1"/>
          </p:cNvSpPr>
          <p:nvPr/>
        </p:nvSpPr>
        <p:spPr bwMode="auto">
          <a:xfrm>
            <a:off x="6810375" y="3460750"/>
            <a:ext cx="439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Kníže Břetislav a Jitka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Klidné období našich dějin (na trůn nastoupí nejstarší člen rodu)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Syn </a:t>
            </a:r>
            <a:r>
              <a:rPr lang="cs-CZ" dirty="0"/>
              <a:t>O</a:t>
            </a:r>
            <a:r>
              <a:rPr lang="cs-CZ" dirty="0" smtClean="0"/>
              <a:t>ldřicha a Boženy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Unesl krásnou Jitku z kláštera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Společně mají několik synů,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jeden z nich Vratislav II.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7652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1943100"/>
            <a:ext cx="2087563" cy="228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TextovéPole 5"/>
          <p:cNvSpPr txBox="1">
            <a:spLocks noChangeArrowheads="1"/>
          </p:cNvSpPr>
          <p:nvPr/>
        </p:nvSpPr>
        <p:spPr bwMode="auto">
          <a:xfrm>
            <a:off x="7802563" y="4257675"/>
            <a:ext cx="493712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Vratislav II. – první český král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Syn Břetislava a Jitky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Za pomoc ve válce od císaře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dostává titul – král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Královský titul pouze pro sebe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– zatím není dědičný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8676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1276350"/>
            <a:ext cx="2519363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7" name="TextovéPole 7"/>
          <p:cNvSpPr txBox="1">
            <a:spLocks noChangeArrowheads="1"/>
          </p:cNvSpPr>
          <p:nvPr/>
        </p:nvSpPr>
        <p:spPr bwMode="auto">
          <a:xfrm>
            <a:off x="7535863" y="4156075"/>
            <a:ext cx="4921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</a:rPr>
              <a:t>Obr. 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859338" y="3681413"/>
            <a:ext cx="1482725" cy="32226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859338" y="4294188"/>
            <a:ext cx="1484312" cy="320675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Ludmila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86075" y="4254500"/>
            <a:ext cx="1484313" cy="339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Bořivoj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468313" y="3681413"/>
            <a:ext cx="1482725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871788" y="3681413"/>
            <a:ext cx="1482725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43213" y="3122613"/>
            <a:ext cx="1484312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859338" y="3122613"/>
            <a:ext cx="1484312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30625" y="2462213"/>
            <a:ext cx="1482725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38150" y="1851025"/>
            <a:ext cx="1484313" cy="322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627313" y="1849438"/>
            <a:ext cx="1484312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87900" y="1851025"/>
            <a:ext cx="1482725" cy="322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875463" y="1851025"/>
            <a:ext cx="1484312" cy="32226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787900" y="1203325"/>
            <a:ext cx="1482725" cy="322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853238" y="1217613"/>
            <a:ext cx="1482725" cy="32226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724525" y="700088"/>
            <a:ext cx="1482725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Plus 45"/>
          <p:cNvSpPr/>
          <p:nvPr/>
        </p:nvSpPr>
        <p:spPr>
          <a:xfrm>
            <a:off x="4408488" y="3679825"/>
            <a:ext cx="396875" cy="317500"/>
          </a:xfrm>
          <a:prstGeom prst="mathPlus">
            <a:avLst>
              <a:gd name="adj1" fmla="val 96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Plus 46"/>
          <p:cNvSpPr/>
          <p:nvPr/>
        </p:nvSpPr>
        <p:spPr>
          <a:xfrm>
            <a:off x="4416425" y="4297363"/>
            <a:ext cx="396875" cy="317500"/>
          </a:xfrm>
          <a:prstGeom prst="mathPlus">
            <a:avLst>
              <a:gd name="adj1" fmla="val 96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Plus 47"/>
          <p:cNvSpPr/>
          <p:nvPr/>
        </p:nvSpPr>
        <p:spPr>
          <a:xfrm>
            <a:off x="6375400" y="1203325"/>
            <a:ext cx="396875" cy="319088"/>
          </a:xfrm>
          <a:prstGeom prst="mathPlus">
            <a:avLst>
              <a:gd name="adj1" fmla="val 96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Plus 48"/>
          <p:cNvSpPr/>
          <p:nvPr/>
        </p:nvSpPr>
        <p:spPr>
          <a:xfrm>
            <a:off x="6381750" y="1849438"/>
            <a:ext cx="396875" cy="317500"/>
          </a:xfrm>
          <a:prstGeom prst="mathPlus">
            <a:avLst>
              <a:gd name="adj1" fmla="val 96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1" name="Přímá spojnice se šipkou 50"/>
          <p:cNvCxnSpPr>
            <a:stCxn id="47" idx="3"/>
          </p:cNvCxnSpPr>
          <p:nvPr/>
        </p:nvCxnSpPr>
        <p:spPr>
          <a:xfrm flipH="1" flipV="1">
            <a:off x="3735388" y="4054475"/>
            <a:ext cx="879475" cy="2841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H="1" flipV="1">
            <a:off x="1547813" y="4029075"/>
            <a:ext cx="3067050" cy="3365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stCxn id="46" idx="3"/>
          </p:cNvCxnSpPr>
          <p:nvPr/>
        </p:nvCxnSpPr>
        <p:spPr>
          <a:xfrm flipH="1" flipV="1">
            <a:off x="3613150" y="3508375"/>
            <a:ext cx="993775" cy="2127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>
            <a:stCxn id="46" idx="3"/>
          </p:cNvCxnSpPr>
          <p:nvPr/>
        </p:nvCxnSpPr>
        <p:spPr>
          <a:xfrm flipV="1">
            <a:off x="4606925" y="3508375"/>
            <a:ext cx="914400" cy="2127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>
            <a:stCxn id="20" idx="0"/>
          </p:cNvCxnSpPr>
          <p:nvPr/>
        </p:nvCxnSpPr>
        <p:spPr>
          <a:xfrm flipH="1" flipV="1">
            <a:off x="4859338" y="2859088"/>
            <a:ext cx="742950" cy="2635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stCxn id="21" idx="0"/>
          </p:cNvCxnSpPr>
          <p:nvPr/>
        </p:nvCxnSpPr>
        <p:spPr>
          <a:xfrm flipV="1">
            <a:off x="4471988" y="2236788"/>
            <a:ext cx="1135062" cy="225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>
            <a:stCxn id="21" idx="0"/>
          </p:cNvCxnSpPr>
          <p:nvPr/>
        </p:nvCxnSpPr>
        <p:spPr>
          <a:xfrm flipH="1" flipV="1">
            <a:off x="3371850" y="2236788"/>
            <a:ext cx="1100138" cy="225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stCxn id="21" idx="0"/>
          </p:cNvCxnSpPr>
          <p:nvPr/>
        </p:nvCxnSpPr>
        <p:spPr>
          <a:xfrm flipH="1" flipV="1">
            <a:off x="1697038" y="2225675"/>
            <a:ext cx="2774950" cy="2365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se šipkou 82"/>
          <p:cNvCxnSpPr>
            <a:stCxn id="49" idx="3"/>
          </p:cNvCxnSpPr>
          <p:nvPr/>
        </p:nvCxnSpPr>
        <p:spPr>
          <a:xfrm flipH="1" flipV="1">
            <a:off x="5600700" y="1539875"/>
            <a:ext cx="979488" cy="3508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>
            <a:stCxn id="48" idx="3"/>
          </p:cNvCxnSpPr>
          <p:nvPr/>
        </p:nvCxnSpPr>
        <p:spPr>
          <a:xfrm flipV="1">
            <a:off x="6573838" y="1022350"/>
            <a:ext cx="6350" cy="2238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859338" y="3681413"/>
            <a:ext cx="1482725" cy="32226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Drahomíra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859338" y="4294188"/>
            <a:ext cx="1484312" cy="320675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Ludmila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86075" y="4254500"/>
            <a:ext cx="1484313" cy="339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Bořivoj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468313" y="3681413"/>
            <a:ext cx="1482725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Spytihněv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871788" y="3681413"/>
            <a:ext cx="1482725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Vratislav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843213" y="3122613"/>
            <a:ext cx="1484312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Václav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859338" y="3122613"/>
            <a:ext cx="1484312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Boleslav I.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730625" y="2462213"/>
            <a:ext cx="1482725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Boleslav II.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38150" y="1851025"/>
            <a:ext cx="1484313" cy="322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Boleslav III.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2627313" y="1849438"/>
            <a:ext cx="1484312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Jaromír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787900" y="1851025"/>
            <a:ext cx="1482725" cy="322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Oldřich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875463" y="1851025"/>
            <a:ext cx="1484312" cy="322263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Božena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787900" y="1203325"/>
            <a:ext cx="1482725" cy="322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Břetislav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853238" y="1217613"/>
            <a:ext cx="1482725" cy="32226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Jitka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724525" y="700088"/>
            <a:ext cx="1482725" cy="322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Vratislav II.</a:t>
            </a:r>
            <a:endParaRPr lang="cs-CZ" dirty="0"/>
          </a:p>
        </p:txBody>
      </p:sp>
      <p:sp>
        <p:nvSpPr>
          <p:cNvPr id="46" name="Plus 45"/>
          <p:cNvSpPr/>
          <p:nvPr/>
        </p:nvSpPr>
        <p:spPr>
          <a:xfrm>
            <a:off x="4408488" y="3679825"/>
            <a:ext cx="396875" cy="317500"/>
          </a:xfrm>
          <a:prstGeom prst="mathPlus">
            <a:avLst>
              <a:gd name="adj1" fmla="val 96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Plus 46"/>
          <p:cNvSpPr/>
          <p:nvPr/>
        </p:nvSpPr>
        <p:spPr>
          <a:xfrm>
            <a:off x="4416425" y="4297363"/>
            <a:ext cx="396875" cy="317500"/>
          </a:xfrm>
          <a:prstGeom prst="mathPlus">
            <a:avLst>
              <a:gd name="adj1" fmla="val 96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Plus 47"/>
          <p:cNvSpPr/>
          <p:nvPr/>
        </p:nvSpPr>
        <p:spPr>
          <a:xfrm>
            <a:off x="6375400" y="1203325"/>
            <a:ext cx="396875" cy="319088"/>
          </a:xfrm>
          <a:prstGeom prst="mathPlus">
            <a:avLst>
              <a:gd name="adj1" fmla="val 96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Plus 48"/>
          <p:cNvSpPr/>
          <p:nvPr/>
        </p:nvSpPr>
        <p:spPr>
          <a:xfrm>
            <a:off x="6381750" y="1849438"/>
            <a:ext cx="396875" cy="317500"/>
          </a:xfrm>
          <a:prstGeom prst="mathPlus">
            <a:avLst>
              <a:gd name="adj1" fmla="val 96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1" name="Přímá spojnice se šipkou 50"/>
          <p:cNvCxnSpPr>
            <a:stCxn id="47" idx="3"/>
          </p:cNvCxnSpPr>
          <p:nvPr/>
        </p:nvCxnSpPr>
        <p:spPr>
          <a:xfrm flipH="1" flipV="1">
            <a:off x="3735388" y="4054475"/>
            <a:ext cx="879475" cy="2841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H="1" flipV="1">
            <a:off x="1547813" y="4029075"/>
            <a:ext cx="3067050" cy="3365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stCxn id="46" idx="3"/>
          </p:cNvCxnSpPr>
          <p:nvPr/>
        </p:nvCxnSpPr>
        <p:spPr>
          <a:xfrm flipH="1" flipV="1">
            <a:off x="3613150" y="3508375"/>
            <a:ext cx="993775" cy="2127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>
            <a:stCxn id="46" idx="3"/>
          </p:cNvCxnSpPr>
          <p:nvPr/>
        </p:nvCxnSpPr>
        <p:spPr>
          <a:xfrm flipV="1">
            <a:off x="4606925" y="3508375"/>
            <a:ext cx="914400" cy="2127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>
            <a:stCxn id="20" idx="0"/>
          </p:cNvCxnSpPr>
          <p:nvPr/>
        </p:nvCxnSpPr>
        <p:spPr>
          <a:xfrm flipH="1" flipV="1">
            <a:off x="4859338" y="2859088"/>
            <a:ext cx="742950" cy="2635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stCxn id="21" idx="0"/>
          </p:cNvCxnSpPr>
          <p:nvPr/>
        </p:nvCxnSpPr>
        <p:spPr>
          <a:xfrm flipV="1">
            <a:off x="4471988" y="2236788"/>
            <a:ext cx="1135062" cy="225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>
            <a:stCxn id="21" idx="0"/>
          </p:cNvCxnSpPr>
          <p:nvPr/>
        </p:nvCxnSpPr>
        <p:spPr>
          <a:xfrm flipH="1" flipV="1">
            <a:off x="3371850" y="2236788"/>
            <a:ext cx="1100138" cy="225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>
            <a:stCxn id="21" idx="0"/>
          </p:cNvCxnSpPr>
          <p:nvPr/>
        </p:nvCxnSpPr>
        <p:spPr>
          <a:xfrm flipH="1" flipV="1">
            <a:off x="1697038" y="2225675"/>
            <a:ext cx="2774950" cy="2365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se šipkou 82"/>
          <p:cNvCxnSpPr>
            <a:stCxn id="49" idx="3"/>
          </p:cNvCxnSpPr>
          <p:nvPr/>
        </p:nvCxnSpPr>
        <p:spPr>
          <a:xfrm flipH="1" flipV="1">
            <a:off x="5600700" y="1539875"/>
            <a:ext cx="979488" cy="3508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>
            <a:stCxn id="48" idx="3"/>
          </p:cNvCxnSpPr>
          <p:nvPr/>
        </p:nvCxnSpPr>
        <p:spPr>
          <a:xfrm flipV="1">
            <a:off x="6573838" y="1022350"/>
            <a:ext cx="6350" cy="2238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/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P. </a:t>
            </a:r>
            <a:r>
              <a:rPr lang="cs-CZ" dirty="0" err="1" smtClean="0"/>
              <a:t>Čornej</a:t>
            </a:r>
            <a:r>
              <a:rPr lang="cs-CZ" dirty="0" smtClean="0"/>
              <a:t>: Panovníci českých zemí, Fragment 1992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J. </a:t>
            </a:r>
            <a:r>
              <a:rPr lang="cs-CZ" dirty="0" err="1" smtClean="0"/>
              <a:t>Lockerová</a:t>
            </a:r>
            <a:r>
              <a:rPr lang="cs-CZ" dirty="0" smtClean="0"/>
              <a:t>, P. Major: Panovníci českých zemí, Fragment 1992; obr. 1,2,3,4,6,7,8,11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dejiny22.blog.cz - obr. 9    (citováno k 24. 5. 2015)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http://cs.wikipedia.org/wiki/</a:t>
            </a:r>
            <a:r>
              <a:rPr lang="cs-CZ" dirty="0" err="1"/>
              <a:t>Jitka_ze_Schweinfurtu</a:t>
            </a:r>
            <a:r>
              <a:rPr lang="cs-CZ" dirty="0"/>
              <a:t>#/</a:t>
            </a:r>
            <a:r>
              <a:rPr lang="cs-CZ" dirty="0" smtClean="0"/>
              <a:t>media/File:Bretislav1_Jitka.jpgcs. – obr. </a:t>
            </a:r>
            <a:r>
              <a:rPr lang="cs-CZ" smtClean="0"/>
              <a:t>10 - </a:t>
            </a:r>
            <a:r>
              <a:rPr lang="cs-CZ" dirty="0" smtClean="0"/>
              <a:t>vyobrazení z latinského překladu </a:t>
            </a:r>
            <a:r>
              <a:rPr lang="cs-CZ" smtClean="0"/>
              <a:t>Dalimilovy kroniky  </a:t>
            </a:r>
            <a:r>
              <a:rPr lang="cs-CZ" dirty="0" smtClean="0"/>
              <a:t>(citováno k 24. 5. 2015)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historieweb.cz/nebe-</a:t>
            </a:r>
            <a:r>
              <a:rPr lang="cs-CZ" dirty="0" err="1" smtClean="0"/>
              <a:t>ceskych</a:t>
            </a:r>
            <a:r>
              <a:rPr lang="cs-CZ" dirty="0" smtClean="0"/>
              <a:t>-</a:t>
            </a:r>
            <a:r>
              <a:rPr lang="cs-CZ" dirty="0" err="1" smtClean="0"/>
              <a:t>svetcu</a:t>
            </a:r>
            <a:r>
              <a:rPr lang="cs-CZ" dirty="0" smtClean="0"/>
              <a:t> – obr. 5 </a:t>
            </a:r>
            <a:r>
              <a:rPr lang="cs-CZ" dirty="0"/>
              <a:t> (citováno k 24. 5. 2015</a:t>
            </a:r>
            <a:r>
              <a:rPr lang="cs-CZ" dirty="0" smtClean="0"/>
              <a:t>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</TotalTime>
  <Words>398</Words>
  <Application>Microsoft Office PowerPoint</Application>
  <PresentationFormat>On-screen Show (16:9)</PresentationFormat>
  <Paragraphs>111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Calibri</vt:lpstr>
      <vt:lpstr>Arial</vt:lpstr>
      <vt:lpstr>boxed_powerpoint_16x9_2012-08</vt:lpstr>
      <vt:lpstr>boxed_powerpoint_16x9_2012-08</vt:lpstr>
      <vt:lpstr>  Dotkněte se inovací CZ.1.07/1.3.00/51.0024  </vt:lpstr>
      <vt:lpstr>Snímek 2</vt:lpstr>
      <vt:lpstr>Metodický pokyn</vt:lpstr>
      <vt:lpstr>Kníže Bořivoj</vt:lpstr>
      <vt:lpstr>Svatá Ludmila</vt:lpstr>
      <vt:lpstr>Kníže Spytihněv</vt:lpstr>
      <vt:lpstr>Kníže Vratislav I.</vt:lpstr>
      <vt:lpstr>Kněžna Drahomíra</vt:lpstr>
      <vt:lpstr>Svatý Václav</vt:lpstr>
      <vt:lpstr>Kníže Boleslav I.</vt:lpstr>
      <vt:lpstr>Kníže Boleslav II.</vt:lpstr>
      <vt:lpstr>Kníže Oldřich a Božena</vt:lpstr>
      <vt:lpstr>Kníže Břetislav a Jitka</vt:lpstr>
      <vt:lpstr>Vratislav II. – první český král</vt:lpstr>
      <vt:lpstr>Snímek 15</vt:lpstr>
      <vt:lpstr>Snímek 16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43</cp:revision>
  <dcterms:created xsi:type="dcterms:W3CDTF">2014-10-07T08:27:59Z</dcterms:created>
  <dcterms:modified xsi:type="dcterms:W3CDTF">2015-06-15T13:45:50Z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