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310" r:id="rId2"/>
    <p:sldId id="326" r:id="rId3"/>
    <p:sldId id="325" r:id="rId4"/>
    <p:sldId id="327" r:id="rId5"/>
    <p:sldId id="329" r:id="rId6"/>
    <p:sldId id="330" r:id="rId7"/>
    <p:sldId id="332" r:id="rId8"/>
    <p:sldId id="338" r:id="rId9"/>
    <p:sldId id="331" r:id="rId10"/>
    <p:sldId id="334" r:id="rId11"/>
    <p:sldId id="339" r:id="rId12"/>
    <p:sldId id="333" r:id="rId13"/>
    <p:sldId id="336" r:id="rId14"/>
    <p:sldId id="340" r:id="rId15"/>
    <p:sldId id="335" r:id="rId16"/>
    <p:sldId id="337" r:id="rId17"/>
    <p:sldId id="324" r:id="rId18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60" d="100"/>
          <a:sy n="60" d="100"/>
        </p:scale>
        <p:origin x="-80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C9D3E9-8CE3-4220-AB24-B4CA3F04D739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266068A-7E24-4A69-B5BD-FADA294154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A2239-2324-42D8-A7BB-E54AFAD54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84D7C-8AB5-44AB-B1D5-BF9D1DDB2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54A66-5C71-421A-B9A9-69FF95944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A4E32-AACB-40EF-B546-4026B3253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80B35-A7C4-4093-AE6E-BAA4D50EB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CD1C6-BC6D-4B21-80FC-8C20EB0A9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F3E00-C7A9-4D28-BA1C-CB0B5DF2F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44736-18CA-47D8-9C02-838182708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95520-AC1E-4E22-86C5-477A42E17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9A90C-3026-46C1-9F1B-FB3C040E6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28146-56B1-436E-B7DE-2D21C4440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BB071BBF-A98A-454C-A027-7279B83B12F7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A0001-FB8B-4E07-9C89-83CCE3614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B5AEEE-C145-4E96-8846-65915473F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 noRot="1" noChangeAspect="1" noMove="1" noResize="1" noEditPoints="1" noAdjustHandles="1" noChangeArrowheads="1" noChangeShapeType="1" noTextEdit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  <a:blipFill rotWithShape="0">
            <a:blip r:embed="rId2"/>
            <a:stretch>
              <a:fillRect t="-6540" r="-1333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cs-CZ" sz="1700" smtClean="0"/>
              <a:t>Škola: Gymnázium a Střední odborná škola Jaroměř, P12  </a:t>
            </a:r>
          </a:p>
          <a:p>
            <a:pPr algn="l">
              <a:lnSpc>
                <a:spcPct val="90000"/>
              </a:lnSpc>
            </a:pPr>
            <a:r>
              <a:rPr lang="cs-CZ" sz="1700" smtClean="0"/>
              <a:t>Autor: Mgr. Petr Horák </a:t>
            </a:r>
          </a:p>
          <a:p>
            <a:pPr algn="l">
              <a:lnSpc>
                <a:spcPct val="90000"/>
              </a:lnSpc>
            </a:pPr>
            <a:r>
              <a:rPr lang="cs-CZ" sz="1700" smtClean="0"/>
              <a:t>Předmět: Matematika</a:t>
            </a:r>
          </a:p>
          <a:p>
            <a:pPr algn="l">
              <a:lnSpc>
                <a:spcPct val="90000"/>
              </a:lnSpc>
            </a:pPr>
            <a:endParaRPr lang="cs-CZ" sz="1700" smtClean="0"/>
          </a:p>
          <a:p>
            <a:pPr algn="l">
              <a:lnSpc>
                <a:spcPct val="90000"/>
              </a:lnSpc>
            </a:pPr>
            <a:r>
              <a:rPr lang="cs-CZ" sz="1700" smtClean="0"/>
              <a:t>Anotace: Cílem materiálu je seznámit žáky s konstrukcí grafu exponenciální funkce a vlastnostmi funkce. Materiál lze využít dvěma způsoby, buď při výkladu učiva „vlastnosti exponenciální funkce“ nebo ho mohou použít žáci při kontrole své samostatné (případně skupinové) práce. Je možno ho využít i při práci s tabletem či jiným dotykovým zařízením.</a:t>
            </a:r>
          </a:p>
          <a:p>
            <a:pPr algn="l">
              <a:lnSpc>
                <a:spcPct val="90000"/>
              </a:lnSpc>
            </a:pPr>
            <a:endParaRPr lang="cs-CZ" sz="1700" smtClean="0"/>
          </a:p>
          <a:p>
            <a:pPr algn="l">
              <a:lnSpc>
                <a:spcPct val="90000"/>
              </a:lnSpc>
            </a:pPr>
            <a:endParaRPr lang="cs-CZ" sz="1700" smtClean="0"/>
          </a:p>
          <a:p>
            <a:pPr algn="l">
              <a:lnSpc>
                <a:spcPct val="90000"/>
              </a:lnSpc>
            </a:pPr>
            <a:r>
              <a:rPr lang="cs-CZ" sz="1700" smtClean="0"/>
              <a:t>Materiál je zpracován v rámci projektu Dotkněte se inovací CZ.1.07/1.3.00/51.0024 </a:t>
            </a:r>
          </a:p>
          <a:p>
            <a:pPr algn="l">
              <a:lnSpc>
                <a:spcPct val="90000"/>
              </a:lnSpc>
            </a:pPr>
            <a:endParaRPr lang="cs-CZ" sz="1700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Popis práce s materiálem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Materiál je určen pro práci s počítači a tablety</a:t>
            </a:r>
          </a:p>
          <a:p>
            <a:r>
              <a:rPr lang="cs-CZ" sz="1800" smtClean="0"/>
              <a:t>Přílohy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Didaktická příprava </a:t>
            </a:r>
          </a:p>
          <a:p>
            <a:r>
              <a:rPr lang="cs-CZ" sz="1800" smtClean="0"/>
              <a:t>Očekávání a cíle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Úkol: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576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1.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1919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blipFill rotWithShape="0">
            <a:blip r:embed="rId2"/>
            <a:stretch>
              <a:fillRect t="-80263" b="-5263"/>
            </a:stretch>
          </a:blip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0483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146175" y="1419225"/>
            <a:ext cx="6851650" cy="317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1919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1919" r="-2222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611560" y="747848"/>
            <a:ext cx="8229600" cy="459000"/>
          </a:xfrm>
          <a:blipFill rotWithShape="0">
            <a:blip r:embed="rId2"/>
            <a:stretch>
              <a:fillRect t="-48000"/>
            </a:stretch>
          </a:blip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3555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143000" y="1419225"/>
            <a:ext cx="6858000" cy="317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1919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1919" r="-741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57200" y="960225"/>
            <a:ext cx="8229600" cy="459000"/>
          </a:xfrm>
          <a:blipFill rotWithShape="0">
            <a:blip r:embed="rId2"/>
            <a:stretch>
              <a:fillRect t="-82667" b="-5333"/>
            </a:stretch>
          </a:blip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6627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143000" y="1419225"/>
            <a:ext cx="6858000" cy="317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4.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576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4. krok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333" t="-1919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blipFill rotWithShape="0">
            <a:blip r:embed="rId2"/>
            <a:stretch>
              <a:fillRect/>
            </a:stretch>
          </a:blip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9699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143000" y="1419225"/>
            <a:ext cx="6858000" cy="317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Vlastnosti funkce: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57200" y="1419623"/>
            <a:ext cx="8229600" cy="3175000"/>
          </a:xfrm>
          <a:blipFill rotWithShape="0">
            <a:blip r:embed="rId2"/>
            <a:stretch>
              <a:fillRect l="-1111" t="-3839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Grafy jsou zpracovány v programu </a:t>
            </a:r>
            <a:r>
              <a:rPr lang="cs-CZ" dirty="0" err="1" smtClean="0"/>
              <a:t>Geogebra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869</TotalTime>
  <Words>131</Words>
  <Application>Microsoft Office PowerPoint</Application>
  <PresentationFormat>On-screen Show (16:9)</PresentationFormat>
  <Paragraphs>31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Calibri</vt:lpstr>
      <vt:lpstr>Arial</vt:lpstr>
      <vt:lpstr>Wingdings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Úkol:</vt:lpstr>
      <vt:lpstr>1. krok</vt:lpstr>
      <vt:lpstr>Snímek 6</vt:lpstr>
      <vt:lpstr>2. krok</vt:lpstr>
      <vt:lpstr>2. krok</vt:lpstr>
      <vt:lpstr>Snímek 9</vt:lpstr>
      <vt:lpstr>3. krok</vt:lpstr>
      <vt:lpstr>3. krok</vt:lpstr>
      <vt:lpstr>Snímek 12</vt:lpstr>
      <vt:lpstr>4. krok</vt:lpstr>
      <vt:lpstr>4. krok</vt:lpstr>
      <vt:lpstr>Snímek 15</vt:lpstr>
      <vt:lpstr>Vlastnosti funkce: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42</cp:revision>
  <dcterms:created xsi:type="dcterms:W3CDTF">2014-10-07T08:27:59Z</dcterms:created>
  <dcterms:modified xsi:type="dcterms:W3CDTF">2015-06-15T14:06:47Z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