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310" r:id="rId2"/>
    <p:sldId id="326" r:id="rId3"/>
    <p:sldId id="325" r:id="rId4"/>
    <p:sldId id="332" r:id="rId5"/>
    <p:sldId id="334" r:id="rId6"/>
    <p:sldId id="342" r:id="rId7"/>
    <p:sldId id="343" r:id="rId8"/>
    <p:sldId id="345" r:id="rId9"/>
    <p:sldId id="346" r:id="rId10"/>
    <p:sldId id="347" r:id="rId11"/>
    <p:sldId id="348" r:id="rId12"/>
    <p:sldId id="349" r:id="rId13"/>
    <p:sldId id="350" r:id="rId14"/>
    <p:sldId id="351" r:id="rId15"/>
    <p:sldId id="352" r:id="rId16"/>
    <p:sldId id="353" r:id="rId17"/>
    <p:sldId id="354" r:id="rId18"/>
    <p:sldId id="355" r:id="rId19"/>
    <p:sldId id="356" r:id="rId20"/>
    <p:sldId id="357" r:id="rId21"/>
    <p:sldId id="359" r:id="rId22"/>
    <p:sldId id="361" r:id="rId23"/>
    <p:sldId id="362" r:id="rId24"/>
    <p:sldId id="363" r:id="rId25"/>
    <p:sldId id="364" r:id="rId26"/>
    <p:sldId id="365" r:id="rId27"/>
    <p:sldId id="366" r:id="rId28"/>
    <p:sldId id="367" r:id="rId29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60" d="100"/>
          <a:sy n="60" d="100"/>
        </p:scale>
        <p:origin x="-80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D1515BD-591B-4D81-9C9C-97BB879448B8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0ABCD03-35EC-4142-BCEF-70238CB97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D6DC0-8322-485E-B284-358B8A486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D8C3D-2B3D-49DA-AA1A-87A764022E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61F7F-BE57-47FC-8741-22F0AB95F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2A7D7-9D75-4337-B93E-C298454356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90519-7607-41EF-8BDC-3E94F8CD7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A6079-29E7-456F-BD23-9043B38C14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FCFA3-5262-4E65-8BE6-E17D01A22E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BFC0B-6921-4114-A589-73E5E79FA3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CD19C-76A6-466F-B4EC-AE43DFF2A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60BB0-BEA3-4391-A834-495C096DA3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E5D15-F408-48ED-BD56-6383B017F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D2B6CDCF-0F2D-44AB-8319-AD63821173B3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78AA8-DC0D-4C46-95EC-4F2677D59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8613"/>
            <a:ext cx="7772400" cy="11017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890CFD-21FE-4677-BBAE-3469F246D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5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6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80795F1-8997-440B-B7EF-6EC43278CE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9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20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62" r:id="rId12"/>
    <p:sldLayoutId id="2147483650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13.xml"/><Relationship Id="rId1" Type="http://schemas.openxmlformats.org/officeDocument/2006/relationships/audio" Target="file:///D:\Tyna\Songs\toere1.mp3" TargetMode="Externa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rench.net/photos/gallery-3_photo-483.php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0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pPr eaLnBrk="1" hangingPunct="1"/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Dotkněte se inovací</a:t>
            </a:r>
            <a:br>
              <a:rPr lang="cs-CZ" sz="1600" smtClean="0"/>
            </a:br>
            <a:r>
              <a:rPr lang="cs-CZ" sz="1600" smtClean="0"/>
              <a:t>CZ.1.07/1.3.00/51.0024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1143000" y="1708150"/>
            <a:ext cx="6858000" cy="2235200"/>
          </a:xfrm>
        </p:spPr>
        <p:txBody>
          <a:bodyPr/>
          <a:lstStyle/>
          <a:p>
            <a:pPr eaLnBrk="1" hangingPunct="1"/>
            <a:r>
              <a:rPr lang="cs-CZ" sz="3600" b="1" smtClean="0">
                <a:latin typeface="Arial" charset="0"/>
              </a:rPr>
              <a:t>Pravěké umění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 eaLnBrk="1" hangingPunct="1"/>
            <a:r>
              <a:rPr lang="cs-CZ" sz="2000" smtClean="0"/>
              <a:t>Škola: </a:t>
            </a:r>
            <a:r>
              <a:rPr lang="cs-CZ" sz="2000" smtClean="0">
                <a:latin typeface="Arial" charset="0"/>
              </a:rPr>
              <a:t>        Gymnázium a SOŠ Jaroměř, P 12</a:t>
            </a:r>
          </a:p>
          <a:p>
            <a:pPr algn="l" eaLnBrk="1" hangingPunct="1"/>
            <a:r>
              <a:rPr lang="cs-CZ" sz="2000" smtClean="0"/>
              <a:t>Autor: </a:t>
            </a:r>
            <a:r>
              <a:rPr lang="cs-CZ" sz="2000" smtClean="0">
                <a:latin typeface="Arial" charset="0"/>
              </a:rPr>
              <a:t>        Mgr. Eva Stejskalová</a:t>
            </a:r>
          </a:p>
          <a:p>
            <a:pPr algn="l" eaLnBrk="1" hangingPunct="1"/>
            <a:r>
              <a:rPr lang="cs-CZ" sz="2000" smtClean="0"/>
              <a:t>Předmět:</a:t>
            </a:r>
            <a:r>
              <a:rPr lang="cs-CZ" sz="2000" smtClean="0">
                <a:latin typeface="Arial" charset="0"/>
              </a:rPr>
              <a:t>    Výtvarná výchova</a:t>
            </a:r>
          </a:p>
          <a:p>
            <a:pPr algn="l" eaLnBrk="1" hangingPunct="1"/>
            <a:endParaRPr lang="cs-CZ" sz="2000" smtClean="0"/>
          </a:p>
          <a:p>
            <a:pPr algn="l" eaLnBrk="1" hangingPunct="1"/>
            <a:r>
              <a:rPr lang="cs-CZ" sz="2000" smtClean="0"/>
              <a:t>Anotace: </a:t>
            </a:r>
            <a:r>
              <a:rPr lang="cs-CZ" sz="2000" smtClean="0">
                <a:latin typeface="Arial" charset="0"/>
              </a:rPr>
              <a:t>    Materiál je určen pro 6. ročník a primu gymnázií. Slouží k seznámení se s uměním pravěku, resp. nástěnnými malbami, sochařstvím, keramikou a megalitickými stavbami. </a:t>
            </a:r>
          </a:p>
          <a:p>
            <a:pPr algn="l" eaLnBrk="1" hangingPunct="1"/>
            <a:endParaRPr lang="cs-CZ" sz="2000" smtClean="0"/>
          </a:p>
          <a:p>
            <a:pPr algn="l" eaLnBrk="1" hangingPunct="1"/>
            <a:r>
              <a:rPr lang="cs-CZ" sz="2000" smtClean="0"/>
              <a:t>Materiál je zpracován v rámci projektu Dotkněte se inovací CZ.1.07/1.3.00/51.0024 </a:t>
            </a:r>
          </a:p>
          <a:p>
            <a:pPr algn="l" eaLnBrk="1" hangingPunct="1"/>
            <a:endParaRPr lang="cs-CZ" sz="2000" smtClean="0"/>
          </a:p>
        </p:txBody>
      </p:sp>
      <p:sp>
        <p:nvSpPr>
          <p:cNvPr id="17410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/>
              <a:t>Metodický pokyn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800" smtClean="0"/>
              <a:t>Popis práce s materiálem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800" i="1" smtClean="0"/>
              <a:t>Materiál je určen pro práci s interaktivní tabulí a tablety</a:t>
            </a:r>
          </a:p>
          <a:p>
            <a:pPr eaLnBrk="1" hangingPunct="1"/>
            <a:r>
              <a:rPr lang="cs-CZ" sz="1800" smtClean="0"/>
              <a:t>Přílohy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800" i="1" smtClean="0"/>
              <a:t>Didaktická příprava  - viz dokument WORD Příprava na hodinu</a:t>
            </a:r>
          </a:p>
          <a:p>
            <a:pPr eaLnBrk="1" hangingPunct="1"/>
            <a:r>
              <a:rPr lang="cs-CZ" sz="1800" smtClean="0"/>
              <a:t>Očekávání a cíle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800" i="1" smtClean="0"/>
              <a:t>Dle didaktické přípravy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z_55577_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846138"/>
            <a:ext cx="9144000" cy="429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 Box 3"/>
          <p:cNvSpPr txBox="1">
            <a:spLocks noChangeArrowheads="1"/>
          </p:cNvSpPr>
          <p:nvPr/>
        </p:nvSpPr>
        <p:spPr bwMode="auto">
          <a:xfrm>
            <a:off x="107950" y="846138"/>
            <a:ext cx="76327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>
                <a:solidFill>
                  <a:srgbClr val="4B3329"/>
                </a:solidFill>
                <a:latin typeface="Comic Sans MS" pitchFamily="66" charset="0"/>
              </a:rPr>
              <a:t>Pravěké umění</a:t>
            </a:r>
          </a:p>
        </p:txBody>
      </p:sp>
      <p:pic>
        <p:nvPicPr>
          <p:cNvPr id="19459" name="Picture 4" descr="Černý býk z Lascaux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163" y="1330325"/>
            <a:ext cx="2838450" cy="291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img114018108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27100" y="2427288"/>
            <a:ext cx="3206750" cy="160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toere1.mp3">
            <a:hlinkClick r:id="" action="ppaction://media"/>
          </p:cNvPr>
          <p:cNvPicPr>
            <a:picLocks noRot="1" noChangeAspect="1" noChangeArrowheads="1"/>
          </p:cNvPicPr>
          <p:nvPr>
            <a:audioFile r:link="rId1"/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395288" y="4914900"/>
            <a:ext cx="3048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60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28">
                <p:cTn id="7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60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87425"/>
            <a:ext cx="9144000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3779838" y="1563688"/>
            <a:ext cx="3671887" cy="394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1">
              <a:spcBef>
                <a:spcPct val="50000"/>
              </a:spcBef>
              <a:buFontTx/>
              <a:buChar char="•"/>
              <a:defRPr/>
            </a:pPr>
            <a:r>
              <a:rPr lang="cs-CZ" sz="1600" b="1" dirty="0">
                <a:solidFill>
                  <a:srgbClr val="4B33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cs typeface="+mn-cs"/>
              </a:rPr>
              <a:t>Paleolit (starší)</a:t>
            </a:r>
          </a:p>
          <a:p>
            <a:pPr lvl="1">
              <a:spcBef>
                <a:spcPct val="50000"/>
              </a:spcBef>
              <a:buFontTx/>
              <a:buChar char="•"/>
              <a:defRPr/>
            </a:pPr>
            <a:r>
              <a:rPr lang="cs-CZ" sz="1600" b="1" dirty="0">
                <a:solidFill>
                  <a:srgbClr val="4B33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cs typeface="+mn-cs"/>
              </a:rPr>
              <a:t>Mezolit </a:t>
            </a:r>
            <a:r>
              <a:rPr lang="cs-CZ" sz="1600" b="1" dirty="0">
                <a:solidFill>
                  <a:srgbClr val="4B33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cs typeface="+mn-cs"/>
              </a:rPr>
              <a:t>(střední)</a:t>
            </a:r>
          </a:p>
          <a:p>
            <a:pPr lvl="1">
              <a:spcBef>
                <a:spcPct val="50000"/>
              </a:spcBef>
              <a:buFontTx/>
              <a:buChar char="•"/>
              <a:defRPr/>
            </a:pPr>
            <a:r>
              <a:rPr lang="cs-CZ" sz="1600" b="1" dirty="0">
                <a:solidFill>
                  <a:srgbClr val="4B33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cs typeface="+mn-cs"/>
              </a:rPr>
              <a:t>Neolit (mladší)</a:t>
            </a:r>
          </a:p>
          <a:p>
            <a:pPr lvl="1">
              <a:spcBef>
                <a:spcPct val="50000"/>
              </a:spcBef>
              <a:buFontTx/>
              <a:buChar char="•"/>
              <a:defRPr/>
            </a:pPr>
            <a:r>
              <a:rPr lang="cs-CZ" sz="1600" b="1" dirty="0" err="1">
                <a:solidFill>
                  <a:srgbClr val="4B33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cs typeface="+mn-cs"/>
              </a:rPr>
              <a:t>Eneolit</a:t>
            </a:r>
            <a:r>
              <a:rPr lang="cs-CZ" sz="1600" b="1" dirty="0">
                <a:solidFill>
                  <a:srgbClr val="4B33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cs typeface="+mn-cs"/>
              </a:rPr>
              <a:t> (pozdní)</a:t>
            </a:r>
          </a:p>
          <a:p>
            <a:pPr lvl="1">
              <a:spcBef>
                <a:spcPct val="50000"/>
              </a:spcBef>
              <a:buFontTx/>
              <a:buChar char="•"/>
              <a:defRPr/>
            </a:pPr>
            <a:r>
              <a:rPr lang="cs-CZ" sz="1600" b="1" dirty="0">
                <a:solidFill>
                  <a:srgbClr val="4B33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cs typeface="+mn-cs"/>
              </a:rPr>
              <a:t>Starší</a:t>
            </a:r>
          </a:p>
          <a:p>
            <a:pPr lvl="1">
              <a:spcBef>
                <a:spcPct val="50000"/>
              </a:spcBef>
              <a:buFontTx/>
              <a:buChar char="•"/>
              <a:defRPr/>
            </a:pPr>
            <a:r>
              <a:rPr lang="cs-CZ" sz="1600" b="1" dirty="0">
                <a:solidFill>
                  <a:srgbClr val="4B33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cs typeface="+mn-cs"/>
              </a:rPr>
              <a:t>Střední</a:t>
            </a:r>
          </a:p>
          <a:p>
            <a:pPr lvl="1">
              <a:spcBef>
                <a:spcPct val="50000"/>
              </a:spcBef>
              <a:buFontTx/>
              <a:buChar char="•"/>
              <a:defRPr/>
            </a:pPr>
            <a:r>
              <a:rPr lang="cs-CZ" sz="1600" b="1" dirty="0">
                <a:solidFill>
                  <a:srgbClr val="4B33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cs typeface="+mn-cs"/>
              </a:rPr>
              <a:t>Mladší</a:t>
            </a:r>
          </a:p>
          <a:p>
            <a:pPr lvl="1">
              <a:spcBef>
                <a:spcPct val="50000"/>
              </a:spcBef>
              <a:buFontTx/>
              <a:buChar char="•"/>
              <a:defRPr/>
            </a:pPr>
            <a:r>
              <a:rPr lang="cs-CZ" sz="1600" b="1" dirty="0">
                <a:solidFill>
                  <a:srgbClr val="4B33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cs typeface="+mn-cs"/>
              </a:rPr>
              <a:t>Halštat</a:t>
            </a:r>
          </a:p>
          <a:p>
            <a:pPr lvl="1">
              <a:spcBef>
                <a:spcPct val="50000"/>
              </a:spcBef>
              <a:buFontTx/>
              <a:buChar char="•"/>
              <a:defRPr/>
            </a:pPr>
            <a:r>
              <a:rPr lang="cs-CZ" sz="1600" b="1" dirty="0">
                <a:solidFill>
                  <a:srgbClr val="4B33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  <a:cs typeface="+mn-cs"/>
              </a:rPr>
              <a:t>Latén</a:t>
            </a:r>
          </a:p>
          <a:p>
            <a:pPr lvl="1">
              <a:spcBef>
                <a:spcPct val="50000"/>
              </a:spcBef>
              <a:buFontTx/>
              <a:buChar char="•"/>
              <a:defRPr/>
            </a:pPr>
            <a:endParaRPr lang="cs-CZ" sz="2800" b="1" dirty="0">
              <a:solidFill>
                <a:srgbClr val="4B332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  <a:cs typeface="+mn-cs"/>
            </a:endParaRPr>
          </a:p>
        </p:txBody>
      </p:sp>
      <p:sp>
        <p:nvSpPr>
          <p:cNvPr id="20483" name="Text Box 4"/>
          <p:cNvSpPr txBox="1">
            <a:spLocks noChangeArrowheads="1"/>
          </p:cNvSpPr>
          <p:nvPr/>
        </p:nvSpPr>
        <p:spPr bwMode="auto">
          <a:xfrm>
            <a:off x="598488" y="2147888"/>
            <a:ext cx="3168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latin typeface="Comic Sans MS" pitchFamily="66" charset="0"/>
              </a:rPr>
              <a:t>Doba kamenná</a:t>
            </a:r>
          </a:p>
        </p:txBody>
      </p:sp>
      <p:sp>
        <p:nvSpPr>
          <p:cNvPr id="20484" name="Text Box 5"/>
          <p:cNvSpPr txBox="1">
            <a:spLocks noChangeArrowheads="1"/>
          </p:cNvSpPr>
          <p:nvPr/>
        </p:nvSpPr>
        <p:spPr bwMode="auto">
          <a:xfrm>
            <a:off x="598488" y="3316288"/>
            <a:ext cx="3457575" cy="43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latin typeface="Comic Sans MS" pitchFamily="66" charset="0"/>
              </a:rPr>
              <a:t>Doba bronzová</a:t>
            </a:r>
          </a:p>
        </p:txBody>
      </p:sp>
      <p:sp>
        <p:nvSpPr>
          <p:cNvPr id="20485" name="Text Box 6"/>
          <p:cNvSpPr txBox="1">
            <a:spLocks noChangeArrowheads="1"/>
          </p:cNvSpPr>
          <p:nvPr/>
        </p:nvSpPr>
        <p:spPr bwMode="auto">
          <a:xfrm>
            <a:off x="611188" y="4559300"/>
            <a:ext cx="30591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latin typeface="Comic Sans MS" pitchFamily="66" charset="0"/>
              </a:rPr>
              <a:t>Doba železná</a:t>
            </a:r>
          </a:p>
        </p:txBody>
      </p:sp>
      <p:pic>
        <p:nvPicPr>
          <p:cNvPr id="20486" name="Picture 7" descr="115535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4002088"/>
            <a:ext cx="3168650" cy="1887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15988"/>
            <a:ext cx="9144000" cy="4217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 Box 3"/>
          <p:cNvSpPr txBox="1">
            <a:spLocks noChangeArrowheads="1"/>
          </p:cNvSpPr>
          <p:nvPr/>
        </p:nvSpPr>
        <p:spPr bwMode="auto">
          <a:xfrm>
            <a:off x="250825" y="1222375"/>
            <a:ext cx="889317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latin typeface="Comic Sans MS" pitchFamily="66" charset="0"/>
              </a:rPr>
              <a:t>Homo Habilis</a:t>
            </a:r>
          </a:p>
          <a:p>
            <a:pPr>
              <a:spcBef>
                <a:spcPct val="50000"/>
              </a:spcBef>
            </a:pPr>
            <a:r>
              <a:rPr lang="cs-CZ" sz="3600" b="1">
                <a:latin typeface="Comic Sans MS" pitchFamily="66" charset="0"/>
              </a:rPr>
              <a:t>Homo Erectus</a:t>
            </a:r>
          </a:p>
          <a:p>
            <a:pPr>
              <a:spcBef>
                <a:spcPct val="50000"/>
              </a:spcBef>
            </a:pPr>
            <a:r>
              <a:rPr lang="cs-CZ" sz="3600" b="1">
                <a:latin typeface="Comic Sans MS" pitchFamily="66" charset="0"/>
              </a:rPr>
              <a:t>Homo Sapiens</a:t>
            </a:r>
          </a:p>
          <a:p>
            <a:pPr>
              <a:spcBef>
                <a:spcPct val="50000"/>
              </a:spcBef>
            </a:pPr>
            <a:r>
              <a:rPr lang="cs-CZ" sz="3600" b="1">
                <a:latin typeface="Comic Sans MS" pitchFamily="66" charset="0"/>
              </a:rPr>
              <a:t>Homo Sapiens Neanderthalensis</a:t>
            </a:r>
          </a:p>
        </p:txBody>
      </p:sp>
      <p:pic>
        <p:nvPicPr>
          <p:cNvPr id="21507" name="Picture 4" descr="115714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97413" y="1404938"/>
            <a:ext cx="381000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31888"/>
            <a:ext cx="9144000" cy="394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5" descr="Praveke_sceny_1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2066925"/>
            <a:ext cx="4629150" cy="260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6" descr="lezeni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35600" y="2209800"/>
            <a:ext cx="2641600" cy="231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" y="995363"/>
            <a:ext cx="9144000" cy="452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3" descr="pazourk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3121025"/>
            <a:ext cx="4103688" cy="224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4" descr="paleolitick_ seker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4213" y="1049338"/>
            <a:ext cx="2206625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5" descr="vrha_ o_t_p_ z mamut_ho klu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48038" y="1143000"/>
            <a:ext cx="5040312" cy="176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15988"/>
            <a:ext cx="9144000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" name="Text Box 3"/>
          <p:cNvSpPr txBox="1">
            <a:spLocks noChangeArrowheads="1"/>
          </p:cNvSpPr>
          <p:nvPr/>
        </p:nvSpPr>
        <p:spPr bwMode="auto">
          <a:xfrm>
            <a:off x="169863" y="1279525"/>
            <a:ext cx="59055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>
                <a:solidFill>
                  <a:srgbClr val="4B3329"/>
                </a:solidFill>
                <a:latin typeface="Comic Sans MS" pitchFamily="66" charset="0"/>
              </a:rPr>
              <a:t>Malířství</a:t>
            </a:r>
          </a:p>
        </p:txBody>
      </p:sp>
      <p:pic>
        <p:nvPicPr>
          <p:cNvPr id="24579" name="Picture 4" descr="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571750"/>
            <a:ext cx="3541712" cy="291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5" descr="archeologie-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68700" y="1787525"/>
            <a:ext cx="2792413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6" descr="bradshaw-pic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2013" y="3629025"/>
            <a:ext cx="2416175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7" descr="Černý býk z Lascaux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35713" y="1060450"/>
            <a:ext cx="2574925" cy="264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58863"/>
            <a:ext cx="9144000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3" descr="Prave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4638" y="1325563"/>
            <a:ext cx="4308475" cy="242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4" descr="114018066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95738" y="2538413"/>
            <a:ext cx="4773612" cy="278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31888"/>
            <a:ext cx="914400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6" name="Picture 5" descr="prehistory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79538" y="1708150"/>
            <a:ext cx="6392862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58863"/>
            <a:ext cx="9144000" cy="408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5" descr="lascaux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8113" y="1419225"/>
            <a:ext cx="6327775" cy="349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15988"/>
            <a:ext cx="9144000" cy="422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Picture 4" descr="altamira2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1203325"/>
            <a:ext cx="5078412" cy="380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15988"/>
            <a:ext cx="9144000" cy="422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Text Box 3"/>
          <p:cNvSpPr txBox="1">
            <a:spLocks noChangeArrowheads="1"/>
          </p:cNvSpPr>
          <p:nvPr/>
        </p:nvSpPr>
        <p:spPr bwMode="auto">
          <a:xfrm>
            <a:off x="323850" y="803275"/>
            <a:ext cx="570706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>
                <a:solidFill>
                  <a:srgbClr val="4B3329"/>
                </a:solidFill>
                <a:latin typeface="Comic Sans MS" pitchFamily="66" charset="0"/>
              </a:rPr>
              <a:t>Šperky</a:t>
            </a:r>
          </a:p>
        </p:txBody>
      </p:sp>
      <p:pic>
        <p:nvPicPr>
          <p:cNvPr id="29699" name="Picture 4" descr="735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2355850"/>
            <a:ext cx="2593975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5" descr="735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5975" y="2019300"/>
            <a:ext cx="29718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7" descr="02_08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04025" y="2193925"/>
            <a:ext cx="1271588" cy="264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31888"/>
            <a:ext cx="9144000" cy="401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Text Box 3"/>
          <p:cNvSpPr txBox="1">
            <a:spLocks noChangeArrowheads="1"/>
          </p:cNvSpPr>
          <p:nvPr/>
        </p:nvSpPr>
        <p:spPr bwMode="auto">
          <a:xfrm>
            <a:off x="827088" y="1492250"/>
            <a:ext cx="4681537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>
                <a:solidFill>
                  <a:srgbClr val="4B3329"/>
                </a:solidFill>
                <a:latin typeface="Comic Sans MS" pitchFamily="66" charset="0"/>
              </a:rPr>
              <a:t>Rytiny</a:t>
            </a:r>
          </a:p>
        </p:txBody>
      </p:sp>
      <p:pic>
        <p:nvPicPr>
          <p:cNvPr id="30723" name="Picture 5" descr="_ezba bizona do k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250" y="2597150"/>
            <a:ext cx="4381500" cy="232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50913"/>
            <a:ext cx="9144000" cy="419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Text Box 3"/>
          <p:cNvSpPr txBox="1">
            <a:spLocks noChangeArrowheads="1"/>
          </p:cNvSpPr>
          <p:nvPr/>
        </p:nvSpPr>
        <p:spPr bwMode="auto">
          <a:xfrm>
            <a:off x="179388" y="195263"/>
            <a:ext cx="6480175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6000">
              <a:solidFill>
                <a:srgbClr val="4B3329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6000">
                <a:solidFill>
                  <a:srgbClr val="4B3329"/>
                </a:solidFill>
                <a:latin typeface="Comic Sans MS" pitchFamily="66" charset="0"/>
              </a:rPr>
              <a:t>Sochařství</a:t>
            </a:r>
          </a:p>
        </p:txBody>
      </p:sp>
      <p:pic>
        <p:nvPicPr>
          <p:cNvPr id="31747" name="Picture 5" descr="venuse-vestonick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56113" y="1247775"/>
            <a:ext cx="194151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6" descr="venuse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88125" y="950913"/>
            <a:ext cx="2398713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31888"/>
            <a:ext cx="9144000" cy="401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0" name="Picture 3" descr="venus_willendor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7038" y="1957388"/>
            <a:ext cx="3384550" cy="236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1" name="Picture 4" descr="venus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8725" y="1635125"/>
            <a:ext cx="2474913" cy="284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Picture 5" descr="str_12a_20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95738" y="2101850"/>
            <a:ext cx="1951037" cy="2106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87425"/>
            <a:ext cx="9144000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4" name="Picture 3" descr="venuezlespu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1779588"/>
            <a:ext cx="4762500" cy="320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4" descr="venuezlaussel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8625" y="2678113"/>
            <a:ext cx="2554288" cy="226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15988"/>
            <a:ext cx="9144000" cy="422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8" name="Text Box 3"/>
          <p:cNvSpPr txBox="1">
            <a:spLocks noChangeArrowheads="1"/>
          </p:cNvSpPr>
          <p:nvPr/>
        </p:nvSpPr>
        <p:spPr bwMode="auto">
          <a:xfrm>
            <a:off x="539750" y="987425"/>
            <a:ext cx="570706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>
                <a:solidFill>
                  <a:srgbClr val="4B3329"/>
                </a:solidFill>
                <a:latin typeface="Comic Sans MS" pitchFamily="66" charset="0"/>
              </a:rPr>
              <a:t>Keramika</a:t>
            </a:r>
          </a:p>
        </p:txBody>
      </p:sp>
      <p:pic>
        <p:nvPicPr>
          <p:cNvPr id="34819" name="Picture 4" descr="002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1870075"/>
            <a:ext cx="2938463" cy="275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Picture 5" descr="045c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9113" y="2417763"/>
            <a:ext cx="4386262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Picture 6" descr="51C334E1-1560-95DA-43072960A3541CD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53013" y="1284288"/>
            <a:ext cx="3887787" cy="289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58863"/>
            <a:ext cx="9144000" cy="439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2" name="Picture 3" descr="hrnc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1266825"/>
            <a:ext cx="4175125" cy="240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3" name="Picture 4" descr="kovarniktb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6613" y="1266825"/>
            <a:ext cx="4133850" cy="4065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319213"/>
            <a:ext cx="9144000" cy="382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6" name="Text Box 3"/>
          <p:cNvSpPr txBox="1">
            <a:spLocks noChangeArrowheads="1"/>
          </p:cNvSpPr>
          <p:nvPr/>
        </p:nvSpPr>
        <p:spPr bwMode="auto">
          <a:xfrm>
            <a:off x="755650" y="2441575"/>
            <a:ext cx="727233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>
                <a:solidFill>
                  <a:srgbClr val="4B3329"/>
                </a:solidFill>
                <a:latin typeface="Comic Sans MS" pitchFamily="66" charset="0"/>
              </a:rPr>
              <a:t>Architektura</a:t>
            </a:r>
          </a:p>
        </p:txBody>
      </p:sp>
      <p:sp>
        <p:nvSpPr>
          <p:cNvPr id="36867" name="Text Box 4"/>
          <p:cNvSpPr txBox="1">
            <a:spLocks noChangeArrowheads="1"/>
          </p:cNvSpPr>
          <p:nvPr/>
        </p:nvSpPr>
        <p:spPr bwMode="auto">
          <a:xfrm>
            <a:off x="3203575" y="1274763"/>
            <a:ext cx="1296988" cy="1166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9600">
                <a:solidFill>
                  <a:srgbClr val="4B3329"/>
                </a:solidFill>
                <a:latin typeface="Comic Sans MS" pitchFamily="66" charset="0"/>
              </a:rPr>
              <a:t>-</a:t>
            </a:r>
          </a:p>
        </p:txBody>
      </p:sp>
      <p:sp>
        <p:nvSpPr>
          <p:cNvPr id="36868" name="Text Box 5"/>
          <p:cNvSpPr txBox="1">
            <a:spLocks noChangeArrowheads="1"/>
          </p:cNvSpPr>
          <p:nvPr/>
        </p:nvSpPr>
        <p:spPr bwMode="auto">
          <a:xfrm>
            <a:off x="684213" y="2085975"/>
            <a:ext cx="7272337" cy="461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6000">
              <a:solidFill>
                <a:srgbClr val="4B3329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6000">
                <a:solidFill>
                  <a:srgbClr val="4B3329"/>
                </a:solidFill>
                <a:latin typeface="Comic Sans MS" pitchFamily="66" charset="0"/>
              </a:rPr>
              <a:t>Megalitické stavby</a:t>
            </a:r>
          </a:p>
          <a:p>
            <a:pPr>
              <a:spcBef>
                <a:spcPct val="50000"/>
              </a:spcBef>
            </a:pPr>
            <a:endParaRPr lang="cs-CZ" sz="9600">
              <a:solidFill>
                <a:srgbClr val="4B33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87425"/>
            <a:ext cx="9144000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0" name="Picture 4" descr="Lonesome menhir, photo from: Carnac, Brittany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00113" y="1168400"/>
            <a:ext cx="2649537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1" name="Text Box 5"/>
          <p:cNvSpPr txBox="1">
            <a:spLocks noChangeArrowheads="1"/>
          </p:cNvSpPr>
          <p:nvPr/>
        </p:nvSpPr>
        <p:spPr bwMode="auto">
          <a:xfrm>
            <a:off x="758825" y="279400"/>
            <a:ext cx="2771775" cy="480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3600">
              <a:solidFill>
                <a:srgbClr val="4B3329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sz="3600">
              <a:solidFill>
                <a:srgbClr val="4B3329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sz="3600">
              <a:solidFill>
                <a:srgbClr val="4B3329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sz="3600">
              <a:solidFill>
                <a:srgbClr val="4B3329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sz="3600">
              <a:solidFill>
                <a:srgbClr val="4B3329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3600">
                <a:solidFill>
                  <a:srgbClr val="4B3329"/>
                </a:solidFill>
                <a:latin typeface="Comic Sans MS" pitchFamily="66" charset="0"/>
              </a:rPr>
              <a:t>Menhiry</a:t>
            </a:r>
          </a:p>
        </p:txBody>
      </p:sp>
      <p:pic>
        <p:nvPicPr>
          <p:cNvPr id="37892" name="Picture 6" descr="avebur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71888" y="1666875"/>
            <a:ext cx="4932362" cy="2151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58863"/>
            <a:ext cx="9144000" cy="411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4" name="Picture 3" descr="Menhi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1204913"/>
            <a:ext cx="3763963" cy="3760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5" name="Picture 5" descr="beaufort-menhir-pierre-du-domaine-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3588" y="1509713"/>
            <a:ext cx="3455987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763" y="1058863"/>
            <a:ext cx="9144001" cy="434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8" name="Picture 4" descr="stonehenge_kromlech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79775" y="1563688"/>
            <a:ext cx="5473700" cy="272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39" name="Text Box 5"/>
          <p:cNvSpPr txBox="1">
            <a:spLocks noChangeArrowheads="1"/>
          </p:cNvSpPr>
          <p:nvPr/>
        </p:nvSpPr>
        <p:spPr bwMode="auto">
          <a:xfrm>
            <a:off x="703263" y="263525"/>
            <a:ext cx="2590800" cy="396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3600">
              <a:solidFill>
                <a:srgbClr val="4B3329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sz="3600">
              <a:solidFill>
                <a:srgbClr val="4B3329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sz="3600">
              <a:solidFill>
                <a:srgbClr val="4B3329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sz="3600">
              <a:solidFill>
                <a:srgbClr val="4B3329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3600">
                <a:solidFill>
                  <a:srgbClr val="4B3329"/>
                </a:solidFill>
                <a:latin typeface="Comic Sans MS" pitchFamily="66" charset="0"/>
              </a:rPr>
              <a:t>Kromlechy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58863"/>
            <a:ext cx="9144000" cy="407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2" name="Picture 4" descr="stonehenge_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17575" y="1924050"/>
            <a:ext cx="7308850" cy="290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5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31888"/>
            <a:ext cx="9144000" cy="401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6" name="Picture 3" descr="Ballykeel%20Dolmen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1995488"/>
            <a:ext cx="5127625" cy="288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987" name="Text Box 5"/>
          <p:cNvSpPr txBox="1">
            <a:spLocks noChangeArrowheads="1"/>
          </p:cNvSpPr>
          <p:nvPr/>
        </p:nvSpPr>
        <p:spPr bwMode="auto">
          <a:xfrm>
            <a:off x="323850" y="3598863"/>
            <a:ext cx="3095625" cy="4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>
                <a:solidFill>
                  <a:srgbClr val="4B3329"/>
                </a:solidFill>
                <a:latin typeface="Comic Sans MS" pitchFamily="66" charset="0"/>
              </a:rPr>
              <a:t>Dolmeny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Picture 2" descr="z_55577_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87425"/>
            <a:ext cx="9144000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0" name="Picture 3" descr="LeganannyDolme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0663" y="1187450"/>
            <a:ext cx="4006850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1" name="Picture 5" descr="dolme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81500" y="2571750"/>
            <a:ext cx="4608513" cy="232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Nadpis 1"/>
          <p:cNvSpPr>
            <a:spLocks noGrp="1"/>
          </p:cNvSpPr>
          <p:nvPr>
            <p:ph type="ctrTitle"/>
          </p:nvPr>
        </p:nvSpPr>
        <p:spPr>
          <a:xfrm>
            <a:off x="685800" y="1276350"/>
            <a:ext cx="6623050" cy="1423988"/>
          </a:xfrm>
        </p:spPr>
        <p:txBody>
          <a:bodyPr/>
          <a:lstStyle/>
          <a:p>
            <a:pPr algn="l"/>
            <a:r>
              <a:rPr lang="cs-CZ" sz="2000" smtClean="0"/>
              <a:t>Zdroje:  prezentace – archiv autora</a:t>
            </a:r>
          </a:p>
        </p:txBody>
      </p:sp>
      <p:sp>
        <p:nvSpPr>
          <p:cNvPr id="44034" name="Podnadpis 2"/>
          <p:cNvSpPr>
            <a:spLocks noGrp="1"/>
          </p:cNvSpPr>
          <p:nvPr>
            <p:ph type="subTitle" idx="1"/>
          </p:nvPr>
        </p:nvSpPr>
        <p:spPr>
          <a:xfrm>
            <a:off x="2124075" y="4300538"/>
            <a:ext cx="6400800" cy="2159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</TotalTime>
  <Words>133</Words>
  <Application>Microsoft Office PowerPoint</Application>
  <PresentationFormat>On-screen Show (16:9)</PresentationFormat>
  <Paragraphs>57</Paragraphs>
  <Slides>28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4" baseType="lpstr">
      <vt:lpstr>Arial</vt:lpstr>
      <vt:lpstr>Calibri</vt:lpstr>
      <vt:lpstr>Wingdings</vt:lpstr>
      <vt:lpstr>Comic Sans MS</vt:lpstr>
      <vt:lpstr>boxed_powerpoint_16x9_2012-08</vt:lpstr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Zdroje:  prezentace – archiv autora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2015-06-15T14:01:41Z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0x01010085ECAA9E1BD5974A8B1ADC2ACE4FDF1A</vt:lpwstr>
  </property>
  <property fmtid="{D5CDD505-2E9C-101B-9397-08002B2CF9AE}" pid="3" name="IsMyDocuments">
    <vt:bool>true</vt:bool>
  </property>
</Properties>
</file>