
<file path=[Content_Types].xml><?xml version="1.0" encoding="utf-8"?>
<Types xmlns="http://schemas.openxmlformats.org/package/2006/content-types">
  <Override PartName="/customXml/itemProps3.xml" ContentType="application/vnd.openxmlformats-officedocument.customXmlProperties+xml"/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docProps/custom.xml" ContentType="application/vnd.openxmlformats-officedocument.custom-properties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customXml/itemProps2.xml" ContentType="application/vnd.openxmlformats-officedocument.customXml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25"/>
  </p:notesMasterIdLst>
  <p:sldIdLst>
    <p:sldId id="326" r:id="rId5"/>
    <p:sldId id="325" r:id="rId6"/>
    <p:sldId id="327" r:id="rId7"/>
    <p:sldId id="328" r:id="rId8"/>
    <p:sldId id="329" r:id="rId9"/>
    <p:sldId id="330" r:id="rId10"/>
    <p:sldId id="331" r:id="rId11"/>
    <p:sldId id="332" r:id="rId12"/>
    <p:sldId id="333" r:id="rId13"/>
    <p:sldId id="334" r:id="rId14"/>
    <p:sldId id="335" r:id="rId15"/>
    <p:sldId id="336" r:id="rId16"/>
    <p:sldId id="338" r:id="rId17"/>
    <p:sldId id="339" r:id="rId18"/>
    <p:sldId id="340" r:id="rId19"/>
    <p:sldId id="341" r:id="rId20"/>
    <p:sldId id="342" r:id="rId21"/>
    <p:sldId id="343" r:id="rId22"/>
    <p:sldId id="344" r:id="rId23"/>
    <p:sldId id="345" r:id="rId24"/>
  </p:sldIdLst>
  <p:sldSz cx="9144000" cy="5143500" type="screen16x9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162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Střední styl 1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4" autoAdjust="0"/>
    <p:restoredTop sz="96866" autoAdjust="0"/>
  </p:normalViewPr>
  <p:slideViewPr>
    <p:cSldViewPr>
      <p:cViewPr varScale="1">
        <p:scale>
          <a:sx n="105" d="100"/>
          <a:sy n="105" d="100"/>
        </p:scale>
        <p:origin x="-78" y="-588"/>
      </p:cViewPr>
      <p:guideLst>
        <p:guide orient="horz" pos="1620"/>
        <p:guide pos="2880"/>
      </p:guideLst>
    </p:cSldViewPr>
  </p:slideViewPr>
  <p:outlineViewPr>
    <p:cViewPr>
      <p:scale>
        <a:sx n="33" d="100"/>
        <a:sy n="33" d="100"/>
      </p:scale>
      <p:origin x="0" y="-18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101" d="100"/>
          <a:sy n="101" d="100"/>
        </p:scale>
        <p:origin x="2670" y="72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presProps" Target="presProps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notesMaster" Target="notesMasters/notesMaster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theme" Target="theme/theme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98835A4-60F7-44ED-8EFD-BEEA171BCEF9}" type="datetimeFigureOut">
              <a:rPr lang="cs-CZ" smtClean="0"/>
              <a:pPr/>
              <a:t>15.6.2015</a:t>
            </a:fld>
            <a:endParaRPr lang="cs-CZ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2B72D31-BA1C-4AC9-9613-9D2BCD5B9C2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4431260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597819"/>
            <a:ext cx="7772400" cy="1102519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2914650"/>
            <a:ext cx="6400800" cy="131445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6641012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741055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3305176"/>
            <a:ext cx="7772400" cy="1021556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180035"/>
            <a:ext cx="7772400" cy="1125140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6674518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347613"/>
            <a:ext cx="4038600" cy="3247009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347613"/>
            <a:ext cx="4038600" cy="3247009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5777090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347614"/>
            <a:ext cx="4040188" cy="576064"/>
          </a:xfrm>
        </p:spPr>
        <p:txBody>
          <a:bodyPr anchor="b">
            <a:noAutofit/>
          </a:bodyPr>
          <a:lstStyle>
            <a:lvl1pPr marL="0" indent="0">
              <a:buNone/>
              <a:defRPr sz="20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1923678"/>
            <a:ext cx="4040188" cy="267094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6" y="1347614"/>
            <a:ext cx="4041775" cy="576064"/>
          </a:xfrm>
        </p:spPr>
        <p:txBody>
          <a:bodyPr anchor="b">
            <a:noAutofit/>
          </a:bodyPr>
          <a:lstStyle>
            <a:lvl1pPr marL="0" indent="0">
              <a:buNone/>
              <a:defRPr sz="20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6" y="1923678"/>
            <a:ext cx="4041775" cy="267094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9385908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67125178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9676856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1" y="843558"/>
            <a:ext cx="3008313" cy="576064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843557"/>
            <a:ext cx="5111750" cy="375106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1" y="1419621"/>
            <a:ext cx="3008313" cy="317500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81463168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3600450"/>
            <a:ext cx="5486400" cy="425054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843558"/>
            <a:ext cx="5486400" cy="2702123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4025503"/>
            <a:ext cx="5486400" cy="603647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524709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530883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843557"/>
            <a:ext cx="2057400" cy="375106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843557"/>
            <a:ext cx="6019800" cy="375106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31909552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43000" y="841772"/>
            <a:ext cx="6858000" cy="17907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43000" y="2701528"/>
            <a:ext cx="6858000" cy="124182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28650" y="4767263"/>
            <a:ext cx="2057400" cy="273844"/>
          </a:xfrm>
          <a:prstGeom prst="rect">
            <a:avLst/>
          </a:prstGeom>
        </p:spPr>
        <p:txBody>
          <a:bodyPr/>
          <a:lstStyle/>
          <a:p>
            <a:fld id="{8A3A43DF-04A3-4662-88CA-28FDED1CFC09}" type="datetimeFigureOut">
              <a:rPr lang="cs-CZ" smtClean="0"/>
              <a:pPr/>
              <a:t>15.6.2015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3028950" y="4767263"/>
            <a:ext cx="3086100" cy="273844"/>
          </a:xfrm>
          <a:prstGeom prst="rect">
            <a:avLst/>
          </a:prstGeo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D58ADA-DDE5-40A5-9BF1-B0BC81F4C7C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8001984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noProof="0" smtClean="0"/>
              <a:t>Kliknutím lze upravit styl.</a:t>
            </a:r>
            <a:endParaRPr lang="cs-CZ" noProof="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 baseline="0"/>
            </a:lvl7pPr>
            <a:lvl8pPr>
              <a:defRPr baseline="0"/>
            </a:lvl8pPr>
            <a:lvl9pPr>
              <a:defRPr baseline="0"/>
            </a:lvl9pPr>
          </a:lstStyle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838200" y="4800601"/>
            <a:ext cx="2057400" cy="240506"/>
          </a:xfrm>
          <a:prstGeom prst="rect">
            <a:avLst/>
          </a:prstGeom>
        </p:spPr>
        <p:txBody>
          <a:bodyPr/>
          <a:lstStyle/>
          <a:p>
            <a:fld id="{8B5A30F4-0B4E-4E4B-BC36-C30CD13F4E17}" type="datetimeFigureOut">
              <a:rPr lang="cs-CZ" noProof="0" smtClean="0"/>
              <a:pPr/>
              <a:t>15.6.2015</a:t>
            </a:fld>
            <a:endParaRPr lang="cs-CZ" noProof="0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931645" y="4800601"/>
            <a:ext cx="4663440" cy="240506"/>
          </a:xfrm>
          <a:prstGeom prst="rect">
            <a:avLst/>
          </a:prstGeom>
        </p:spPr>
        <p:txBody>
          <a:bodyPr/>
          <a:lstStyle/>
          <a:p>
            <a:endParaRPr lang="cs-CZ" noProof="0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60BA0E-20D0-4E7C-B286-26C960A6788F}" type="slidenum">
              <a:rPr lang="cs-CZ" noProof="0" smtClean="0"/>
              <a:pPr/>
              <a:t>‹#›</a:t>
            </a:fld>
            <a:endParaRPr lang="cs-CZ" noProof="0" dirty="0"/>
          </a:p>
        </p:txBody>
      </p:sp>
    </p:spTree>
    <p:extLst>
      <p:ext uri="{BB962C8B-B14F-4D97-AF65-F5344CB8AC3E}">
        <p14:creationId xmlns:p14="http://schemas.microsoft.com/office/powerpoint/2010/main" xmlns="" val="414383328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>
  <p:cSld name="1_Záhlaví části">
    <p:bg bwMode="auto">
      <p:bgPr>
        <a:blipFill dpi="0" rotWithShape="1">
          <a:blip r:embed="rId2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3333750"/>
            <a:ext cx="5257800" cy="1447800"/>
          </a:xfrm>
        </p:spPr>
        <p:txBody>
          <a:bodyPr anchor="t">
            <a:normAutofit/>
          </a:bodyPr>
          <a:lstStyle>
            <a:lvl1pPr algn="l">
              <a:defRPr sz="4050" b="0" cap="none" baseline="0"/>
            </a:lvl1pPr>
          </a:lstStyle>
          <a:p>
            <a:r>
              <a:rPr lang="cs-CZ" noProof="0" smtClean="0"/>
              <a:t>Kliknutím lze upravit styl.</a:t>
            </a:r>
            <a:endParaRPr lang="cs-CZ" noProof="0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09600" y="2343151"/>
            <a:ext cx="5257800" cy="972740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100">
                <a:solidFill>
                  <a:schemeClr val="tx1"/>
                </a:solidFill>
              </a:defRPr>
            </a:lvl1pPr>
            <a:lvl2pPr marL="45712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240" indent="0">
              <a:buNone/>
              <a:defRPr sz="1575">
                <a:solidFill>
                  <a:schemeClr val="tx1">
                    <a:tint val="75000"/>
                  </a:schemeClr>
                </a:solidFill>
              </a:defRPr>
            </a:lvl3pPr>
            <a:lvl4pPr marL="1371360" indent="0">
              <a:buNone/>
              <a:defRPr sz="1425">
                <a:solidFill>
                  <a:schemeClr val="tx1">
                    <a:tint val="75000"/>
                  </a:schemeClr>
                </a:solidFill>
              </a:defRPr>
            </a:lvl4pPr>
            <a:lvl5pPr marL="1828480" indent="0">
              <a:buNone/>
              <a:defRPr sz="1425">
                <a:solidFill>
                  <a:schemeClr val="tx1">
                    <a:tint val="75000"/>
                  </a:schemeClr>
                </a:solidFill>
              </a:defRPr>
            </a:lvl5pPr>
            <a:lvl6pPr marL="2285600" indent="0">
              <a:buNone/>
              <a:defRPr sz="1425">
                <a:solidFill>
                  <a:schemeClr val="tx1">
                    <a:tint val="75000"/>
                  </a:schemeClr>
                </a:solidFill>
              </a:defRPr>
            </a:lvl6pPr>
            <a:lvl7pPr marL="2742720" indent="0">
              <a:buNone/>
              <a:defRPr sz="1425">
                <a:solidFill>
                  <a:schemeClr val="tx1">
                    <a:tint val="75000"/>
                  </a:schemeClr>
                </a:solidFill>
              </a:defRPr>
            </a:lvl7pPr>
            <a:lvl8pPr marL="3199840" indent="0">
              <a:buNone/>
              <a:defRPr sz="1425">
                <a:solidFill>
                  <a:schemeClr val="tx1">
                    <a:tint val="75000"/>
                  </a:schemeClr>
                </a:solidFill>
              </a:defRPr>
            </a:lvl8pPr>
            <a:lvl9pPr marL="3656960" indent="0">
              <a:buNone/>
              <a:defRPr sz="1425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noProof="0" smtClean="0"/>
              <a:t>Kliknutím lze upravit styly předlohy textu.</a:t>
            </a:r>
          </a:p>
        </p:txBody>
      </p:sp>
    </p:spTree>
    <p:extLst>
      <p:ext uri="{BB962C8B-B14F-4D97-AF65-F5344CB8AC3E}">
        <p14:creationId xmlns:p14="http://schemas.microsoft.com/office/powerpoint/2010/main" xmlns="" val="150844061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>
  <p:cSld name="1_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1562100" y="0"/>
            <a:ext cx="6019800" cy="51435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100000">
                <a:schemeClr val="bg1">
                  <a:alpha val="55000"/>
                </a:schemeClr>
              </a:gs>
            </a:gsLst>
            <a:lin ang="78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24" tIns="45712" rIns="91424" bIns="45712" rtlCol="0" anchor="ctr"/>
          <a:lstStyle/>
          <a:p>
            <a:pPr algn="ctr"/>
            <a:endParaRPr lang="cs-CZ" sz="1350" noProof="0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28800" y="3600450"/>
            <a:ext cx="5486400" cy="571500"/>
          </a:xfrm>
        </p:spPr>
        <p:txBody>
          <a:bodyPr anchor="b">
            <a:normAutofit/>
          </a:bodyPr>
          <a:lstStyle>
            <a:lvl1pPr algn="l">
              <a:defRPr sz="1500" b="1"/>
            </a:lvl1pPr>
          </a:lstStyle>
          <a:p>
            <a:r>
              <a:rPr lang="cs-CZ" noProof="0" smtClean="0"/>
              <a:t>Kliknutím lze upravit styl.</a:t>
            </a:r>
            <a:endParaRPr lang="cs-CZ" noProof="0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1828800" y="209551"/>
            <a:ext cx="5486400" cy="3336131"/>
          </a:xfrm>
        </p:spPr>
        <p:txBody>
          <a:bodyPr>
            <a:normAutofit/>
          </a:bodyPr>
          <a:lstStyle>
            <a:lvl1pPr marL="0" indent="0">
              <a:buNone/>
              <a:defRPr sz="2100"/>
            </a:lvl1pPr>
            <a:lvl2pPr marL="457120" indent="0">
              <a:buNone/>
              <a:defRPr sz="2775"/>
            </a:lvl2pPr>
            <a:lvl3pPr marL="914240" indent="0">
              <a:buNone/>
              <a:defRPr sz="2400"/>
            </a:lvl3pPr>
            <a:lvl4pPr marL="1371360" indent="0">
              <a:buNone/>
              <a:defRPr sz="2025"/>
            </a:lvl4pPr>
            <a:lvl5pPr marL="1828480" indent="0">
              <a:buNone/>
              <a:defRPr sz="2025"/>
            </a:lvl5pPr>
            <a:lvl6pPr marL="2285600" indent="0">
              <a:buNone/>
              <a:defRPr sz="2025"/>
            </a:lvl6pPr>
            <a:lvl7pPr marL="2742720" indent="0">
              <a:buNone/>
              <a:defRPr sz="2025"/>
            </a:lvl7pPr>
            <a:lvl8pPr marL="3199840" indent="0">
              <a:buNone/>
              <a:defRPr sz="2025"/>
            </a:lvl8pPr>
            <a:lvl9pPr marL="3656960" indent="0">
              <a:buNone/>
              <a:defRPr sz="2025"/>
            </a:lvl9pPr>
          </a:lstStyle>
          <a:p>
            <a:r>
              <a:rPr lang="cs-CZ" noProof="0" smtClean="0"/>
              <a:t>Kliknutím na ikonu přidáte obrázek.</a:t>
            </a:r>
            <a:endParaRPr lang="cs-CZ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828800" y="4171950"/>
            <a:ext cx="5486400" cy="609600"/>
          </a:xfrm>
        </p:spPr>
        <p:txBody>
          <a:bodyPr>
            <a:normAutofit/>
          </a:bodyPr>
          <a:lstStyle>
            <a:lvl1pPr marL="0" indent="0">
              <a:spcBef>
                <a:spcPts val="0"/>
              </a:spcBef>
              <a:buNone/>
              <a:defRPr sz="1200"/>
            </a:lvl1pPr>
            <a:lvl2pPr marL="457120" indent="0">
              <a:buNone/>
              <a:defRPr sz="1200"/>
            </a:lvl2pPr>
            <a:lvl3pPr marL="914240" indent="0">
              <a:buNone/>
              <a:defRPr sz="975"/>
            </a:lvl3pPr>
            <a:lvl4pPr marL="1371360" indent="0">
              <a:buNone/>
              <a:defRPr sz="900"/>
            </a:lvl4pPr>
            <a:lvl5pPr marL="1828480" indent="0">
              <a:buNone/>
              <a:defRPr sz="900"/>
            </a:lvl5pPr>
            <a:lvl6pPr marL="2285600" indent="0">
              <a:buNone/>
              <a:defRPr sz="900"/>
            </a:lvl6pPr>
            <a:lvl7pPr marL="2742720" indent="0">
              <a:buNone/>
              <a:defRPr sz="900"/>
            </a:lvl7pPr>
            <a:lvl8pPr marL="3199840" indent="0">
              <a:buNone/>
              <a:defRPr sz="900"/>
            </a:lvl8pPr>
            <a:lvl9pPr marL="3656960" indent="0">
              <a:buNone/>
              <a:defRPr sz="900"/>
            </a:lvl9pPr>
          </a:lstStyle>
          <a:p>
            <a:pPr lvl="0"/>
            <a:r>
              <a:rPr lang="cs-CZ" noProof="0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838200" y="4800601"/>
            <a:ext cx="2057400" cy="240506"/>
          </a:xfrm>
          <a:prstGeom prst="rect">
            <a:avLst/>
          </a:prstGeom>
        </p:spPr>
        <p:txBody>
          <a:bodyPr/>
          <a:lstStyle/>
          <a:p>
            <a:fld id="{126BF754-515F-40B9-8D24-D54D5825B3D0}" type="datetimeFigureOut">
              <a:rPr lang="cs-CZ" noProof="0" smtClean="0"/>
              <a:pPr/>
              <a:t>15.6.2015</a:t>
            </a:fld>
            <a:endParaRPr lang="cs-CZ" noProof="0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2931645" y="4800601"/>
            <a:ext cx="4663440" cy="240506"/>
          </a:xfrm>
          <a:prstGeom prst="rect">
            <a:avLst/>
          </a:prstGeom>
        </p:spPr>
        <p:txBody>
          <a:bodyPr/>
          <a:lstStyle/>
          <a:p>
            <a:endParaRPr lang="cs-CZ" noProof="0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FBB78A-01B4-41F2-96B0-677A4A282832}" type="slidenum">
              <a:rPr lang="cs-CZ" noProof="0" smtClean="0"/>
              <a:pPr/>
              <a:t>‹#›</a:t>
            </a:fld>
            <a:endParaRPr lang="cs-CZ" noProof="0" dirty="0"/>
          </a:p>
        </p:txBody>
      </p:sp>
    </p:spTree>
    <p:extLst>
      <p:ext uri="{BB962C8B-B14F-4D97-AF65-F5344CB8AC3E}">
        <p14:creationId xmlns:p14="http://schemas.microsoft.com/office/powerpoint/2010/main" xmlns="" val="212406120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>
  <p:cSld name="1_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noProof="0" smtClean="0"/>
              <a:t>Kliknutím lze upravit styl.</a:t>
            </a:r>
            <a:endParaRPr lang="cs-CZ" noProof="0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841249" y="1206627"/>
            <a:ext cx="3730752" cy="384048"/>
          </a:xfrm>
        </p:spPr>
        <p:txBody>
          <a:bodyPr anchor="b">
            <a:noAutofit/>
          </a:bodyPr>
          <a:lstStyle>
            <a:lvl1pPr marL="0" indent="0">
              <a:spcBef>
                <a:spcPts val="0"/>
              </a:spcBef>
              <a:buNone/>
              <a:defRPr sz="1800" b="1"/>
            </a:lvl1pPr>
            <a:lvl2pPr marL="457120" indent="0">
              <a:buNone/>
              <a:defRPr sz="2025" b="1"/>
            </a:lvl2pPr>
            <a:lvl3pPr marL="914240" indent="0">
              <a:buNone/>
              <a:defRPr sz="1800" b="1"/>
            </a:lvl3pPr>
            <a:lvl4pPr marL="1371360" indent="0">
              <a:buNone/>
              <a:defRPr sz="1575" b="1"/>
            </a:lvl4pPr>
            <a:lvl5pPr marL="1828480" indent="0">
              <a:buNone/>
              <a:defRPr sz="1575" b="1"/>
            </a:lvl5pPr>
            <a:lvl6pPr marL="2285600" indent="0">
              <a:buNone/>
              <a:defRPr sz="1575" b="1"/>
            </a:lvl6pPr>
            <a:lvl7pPr marL="2742720" indent="0">
              <a:buNone/>
              <a:defRPr sz="1575" b="1"/>
            </a:lvl7pPr>
            <a:lvl8pPr marL="3199840" indent="0">
              <a:buNone/>
              <a:defRPr sz="1575" b="1"/>
            </a:lvl8pPr>
            <a:lvl9pPr marL="3656960" indent="0">
              <a:buNone/>
              <a:defRPr sz="1575" b="1"/>
            </a:lvl9pPr>
          </a:lstStyle>
          <a:p>
            <a:pPr lvl="0"/>
            <a:r>
              <a:rPr lang="cs-CZ" noProof="0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838200" y="1657350"/>
            <a:ext cx="3733800" cy="2971800"/>
          </a:xfrm>
        </p:spPr>
        <p:txBody>
          <a:bodyPr>
            <a:normAutofit/>
          </a:bodyPr>
          <a:lstStyle>
            <a:lvl1pPr>
              <a:defRPr sz="1500"/>
            </a:lvl1pPr>
            <a:lvl2pPr>
              <a:defRPr sz="1350"/>
            </a:lvl2pPr>
            <a:lvl3pPr>
              <a:defRPr sz="1350"/>
            </a:lvl3pPr>
            <a:lvl4pPr>
              <a:defRPr sz="1350"/>
            </a:lvl4pPr>
            <a:lvl5pPr marL="1508496">
              <a:defRPr sz="1350"/>
            </a:lvl5pPr>
            <a:lvl6pPr marL="1508496">
              <a:defRPr sz="1350"/>
            </a:lvl6pPr>
            <a:lvl7pPr marL="1508496">
              <a:defRPr sz="1350"/>
            </a:lvl7pPr>
            <a:lvl8pPr marL="1508496">
              <a:defRPr sz="1350"/>
            </a:lvl8pPr>
            <a:lvl9pPr marL="1508496">
              <a:defRPr sz="1350"/>
            </a:lvl9pPr>
          </a:lstStyle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727448" y="1206627"/>
            <a:ext cx="3730752" cy="384048"/>
          </a:xfrm>
        </p:spPr>
        <p:txBody>
          <a:bodyPr anchor="b">
            <a:noAutofit/>
          </a:bodyPr>
          <a:lstStyle>
            <a:lvl1pPr marL="0" indent="0">
              <a:spcBef>
                <a:spcPts val="0"/>
              </a:spcBef>
              <a:buNone/>
              <a:defRPr sz="1800" b="1"/>
            </a:lvl1pPr>
            <a:lvl2pPr marL="457120" indent="0">
              <a:buNone/>
              <a:defRPr sz="2025" b="1"/>
            </a:lvl2pPr>
            <a:lvl3pPr marL="914240" indent="0">
              <a:buNone/>
              <a:defRPr sz="1800" b="1"/>
            </a:lvl3pPr>
            <a:lvl4pPr marL="1371360" indent="0">
              <a:buNone/>
              <a:defRPr sz="1575" b="1"/>
            </a:lvl4pPr>
            <a:lvl5pPr marL="1828480" indent="0">
              <a:buNone/>
              <a:defRPr sz="1575" b="1"/>
            </a:lvl5pPr>
            <a:lvl6pPr marL="2285600" indent="0">
              <a:buNone/>
              <a:defRPr sz="1575" b="1"/>
            </a:lvl6pPr>
            <a:lvl7pPr marL="2742720" indent="0">
              <a:buNone/>
              <a:defRPr sz="1575" b="1"/>
            </a:lvl7pPr>
            <a:lvl8pPr marL="3199840" indent="0">
              <a:buNone/>
              <a:defRPr sz="1575" b="1"/>
            </a:lvl8pPr>
            <a:lvl9pPr marL="3656960" indent="0">
              <a:buNone/>
              <a:defRPr sz="1575" b="1"/>
            </a:lvl9pPr>
          </a:lstStyle>
          <a:p>
            <a:pPr lvl="0"/>
            <a:r>
              <a:rPr lang="cs-CZ" noProof="0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724400" y="1657350"/>
            <a:ext cx="3733800" cy="2971800"/>
          </a:xfrm>
        </p:spPr>
        <p:txBody>
          <a:bodyPr>
            <a:normAutofit/>
          </a:bodyPr>
          <a:lstStyle>
            <a:lvl1pPr>
              <a:defRPr sz="1500"/>
            </a:lvl1pPr>
            <a:lvl2pPr>
              <a:defRPr sz="1350"/>
            </a:lvl2pPr>
            <a:lvl3pPr>
              <a:defRPr sz="1350"/>
            </a:lvl3pPr>
            <a:lvl4pPr>
              <a:defRPr sz="1350"/>
            </a:lvl4pPr>
            <a:lvl5pPr marL="1508496">
              <a:defRPr sz="1350"/>
            </a:lvl5pPr>
            <a:lvl6pPr marL="1508496">
              <a:defRPr sz="1350"/>
            </a:lvl6pPr>
            <a:lvl7pPr marL="1508496">
              <a:defRPr sz="1350"/>
            </a:lvl7pPr>
            <a:lvl8pPr marL="1508496">
              <a:defRPr sz="1350"/>
            </a:lvl8pPr>
            <a:lvl9pPr marL="1508496">
              <a:defRPr sz="1350"/>
            </a:lvl9pPr>
          </a:lstStyle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>
          <a:xfrm>
            <a:off x="838200" y="4800601"/>
            <a:ext cx="2057400" cy="240506"/>
          </a:xfrm>
          <a:prstGeom prst="rect">
            <a:avLst/>
          </a:prstGeom>
        </p:spPr>
        <p:txBody>
          <a:bodyPr/>
          <a:lstStyle/>
          <a:p>
            <a:fld id="{2DD204D1-F9BD-4643-8480-6EA41EB484F1}" type="datetimeFigureOut">
              <a:rPr lang="cs-CZ" noProof="0" smtClean="0"/>
              <a:pPr/>
              <a:t>15.6.2015</a:t>
            </a:fld>
            <a:endParaRPr lang="cs-CZ" noProof="0" dirty="0"/>
          </a:p>
        </p:txBody>
      </p:sp>
      <p:sp>
        <p:nvSpPr>
          <p:cNvPr id="8" name="Zástupný symbol pro zápatí 8"/>
          <p:cNvSpPr>
            <a:spLocks noGrp="1"/>
          </p:cNvSpPr>
          <p:nvPr>
            <p:ph type="ftr" sz="quarter" idx="11"/>
          </p:nvPr>
        </p:nvSpPr>
        <p:spPr>
          <a:xfrm>
            <a:off x="2931645" y="4800601"/>
            <a:ext cx="4663440" cy="240506"/>
          </a:xfrm>
          <a:prstGeom prst="rect">
            <a:avLst/>
          </a:prstGeom>
        </p:spPr>
        <p:txBody>
          <a:bodyPr/>
          <a:lstStyle/>
          <a:p>
            <a:endParaRPr lang="cs-CZ" noProof="0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37DED6-D4C7-42EE-AB49-D2E39E64FDE4}" type="slidenum">
              <a:rPr lang="cs-CZ" noProof="0" smtClean="0"/>
              <a:pPr/>
              <a:t>‹#›</a:t>
            </a:fld>
            <a:endParaRPr lang="cs-CZ" noProof="0" dirty="0"/>
          </a:p>
        </p:txBody>
      </p:sp>
    </p:spTree>
    <p:extLst>
      <p:ext uri="{BB962C8B-B14F-4D97-AF65-F5344CB8AC3E}">
        <p14:creationId xmlns:p14="http://schemas.microsoft.com/office/powerpoint/2010/main" xmlns="" val="71748282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image" Target="../media/image6.jpeg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Skupina 3"/>
          <p:cNvGrpSpPr/>
          <p:nvPr/>
        </p:nvGrpSpPr>
        <p:grpSpPr>
          <a:xfrm>
            <a:off x="0" y="3284537"/>
            <a:ext cx="9144000" cy="1858963"/>
            <a:chOff x="0" y="3284537"/>
            <a:chExt cx="9144000" cy="1858963"/>
          </a:xfrm>
        </p:grpSpPr>
        <p:pic>
          <p:nvPicPr>
            <p:cNvPr id="1027" name="Picture 3"/>
            <p:cNvPicPr>
              <a:picLocks noChangeAspect="1" noChangeArrowheads="1"/>
            </p:cNvPicPr>
            <p:nvPr userDrawn="1"/>
          </p:nvPicPr>
          <p:blipFill>
            <a:blip r:embed="rId18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0" y="3284537"/>
              <a:ext cx="9144000" cy="185896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grpSp>
          <p:nvGrpSpPr>
            <p:cNvPr id="11" name="Skupina 10"/>
            <p:cNvGrpSpPr>
              <a:grpSpLocks noChangeAspect="1"/>
            </p:cNvGrpSpPr>
            <p:nvPr userDrawn="1"/>
          </p:nvGrpSpPr>
          <p:grpSpPr>
            <a:xfrm>
              <a:off x="35536" y="4300030"/>
              <a:ext cx="720000" cy="792000"/>
              <a:chOff x="23056" y="6093296"/>
              <a:chExt cx="720000" cy="792000"/>
            </a:xfrm>
          </p:grpSpPr>
          <p:sp>
            <p:nvSpPr>
              <p:cNvPr id="15" name="Zaoblený obdélník 14"/>
              <p:cNvSpPr/>
              <p:nvPr userDrawn="1"/>
            </p:nvSpPr>
            <p:spPr>
              <a:xfrm>
                <a:off x="23056" y="6093296"/>
                <a:ext cx="720000" cy="792000"/>
              </a:xfrm>
              <a:prstGeom prst="roundRect">
                <a:avLst/>
              </a:prstGeom>
              <a:ln>
                <a:noFill/>
              </a:ln>
              <a:effectLst>
                <a:softEdge rad="31750"/>
              </a:effectLst>
            </p:spPr>
            <p:style>
              <a:lnRef idx="2">
                <a:schemeClr val="accent5"/>
              </a:lnRef>
              <a:fillRef idx="1">
                <a:schemeClr val="lt1"/>
              </a:fillRef>
              <a:effectRef idx="0">
                <a:schemeClr val="accent5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pic>
            <p:nvPicPr>
              <p:cNvPr id="16" name="Picture 12"/>
              <p:cNvPicPr>
                <a:picLocks noChangeAspect="1" noChangeArrowheads="1"/>
              </p:cNvPicPr>
              <p:nvPr userDrawn="1"/>
            </p:nvPicPr>
            <p:blipFill>
              <a:blip r:embed="rId19" cstate="print">
                <a:extLst>
                  <a:ext uri="{28A0092B-C50C-407E-A947-70E740481C1C}">
                    <a14:useLocalDpi xmlns:a14="http://schemas.microsoft.com/office/drawing/2010/main" xmlns="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70861" y="6201296"/>
                <a:ext cx="624390" cy="576000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 xmlns="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xmlns="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 xmlns="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</p:grpSp>
      </p:grp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1858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" name="Picture 10"/>
          <p:cNvPicPr>
            <a:picLocks noChangeAspect="1" noChangeArrowheads="1"/>
          </p:cNvPicPr>
          <p:nvPr/>
        </p:nvPicPr>
        <p:blipFill>
          <a:blip r:embed="rId2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688965" y="201165"/>
            <a:ext cx="1862069" cy="54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419623"/>
            <a:ext cx="8229600" cy="31750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67544" y="843558"/>
            <a:ext cx="8229600" cy="4590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4767263"/>
            <a:ext cx="21336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12" name="Obrázek 11"/>
          <p:cNvPicPr/>
          <p:nvPr userDrawn="1"/>
        </p:nvPicPr>
        <p:blipFill>
          <a:blip r:embed="rId2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79512" y="143420"/>
            <a:ext cx="2776686" cy="563416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 userDrawn="1"/>
        </p:nvPicPr>
        <p:blipFill>
          <a:blip r:embed="rId2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884368" y="4417415"/>
            <a:ext cx="1078260" cy="5666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8747233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  <p:sldLayoutId id="2147483662" r:id="rId14"/>
    <p:sldLayoutId id="2147483664" r:id="rId15"/>
    <p:sldLayoutId id="2147483665" r:id="rId16"/>
  </p:sldLayoutIdLst>
  <p:txStyles>
    <p:titleStyle>
      <a:lvl1pPr algn="ctr" defTabSz="914400" rtl="0" eaLnBrk="1" latinLnBrk="0" hangingPunct="1">
        <a:spcBef>
          <a:spcPct val="0"/>
        </a:spcBef>
        <a:buNone/>
        <a:tabLst>
          <a:tab pos="1790700" algn="l"/>
        </a:tabLst>
        <a:defRPr sz="32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archiv.knihovny.cz/" TargetMode="External"/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3.xml"/><Relationship Id="rId5" Type="http://schemas.openxmlformats.org/officeDocument/2006/relationships/image" Target="../media/image12.png"/><Relationship Id="rId4" Type="http://schemas.openxmlformats.org/officeDocument/2006/relationships/image" Target="../media/image11.png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15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://flexibooks.cz/zdarma/" TargetMode="External"/><Relationship Id="rId2" Type="http://schemas.openxmlformats.org/officeDocument/2006/relationships/hyperlink" Target="http://www.eknihovna.cz/eknihy-zdarma/" TargetMode="External"/><Relationship Id="rId1" Type="http://schemas.openxmlformats.org/officeDocument/2006/relationships/slideLayout" Target="../slideLayouts/slideLayout13.xml"/><Relationship Id="rId5" Type="http://schemas.openxmlformats.org/officeDocument/2006/relationships/hyperlink" Target="http://www.ebookeater.cz/" TargetMode="External"/><Relationship Id="rId4" Type="http://schemas.openxmlformats.org/officeDocument/2006/relationships/hyperlink" Target="http://www.palmknihy.cz/" TargetMode="Externa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hyperlink" Target="http://www.eknihovna.cz/10-duvodu-proc-vice-cist/" TargetMode="External"/><Relationship Id="rId2" Type="http://schemas.openxmlformats.org/officeDocument/2006/relationships/hyperlink" Target="http://archiv.knihovny.cz/co-to-je-knihovna/kdo-muze-prijit-do-knihovny" TargetMode="External"/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3568" y="1302558"/>
            <a:ext cx="8208912" cy="3573448"/>
          </a:xfrm>
        </p:spPr>
        <p:txBody>
          <a:bodyPr>
            <a:normAutofit/>
          </a:bodyPr>
          <a:lstStyle/>
          <a:p>
            <a:pPr algn="l"/>
            <a:r>
              <a:rPr lang="cs-CZ" dirty="0" smtClean="0"/>
              <a:t>Škola: 		Gymnázium a SOŠ Jaroměř, P12</a:t>
            </a:r>
          </a:p>
          <a:p>
            <a:pPr algn="l"/>
            <a:r>
              <a:rPr lang="cs-CZ" dirty="0" smtClean="0"/>
              <a:t>Autor</a:t>
            </a:r>
            <a:r>
              <a:rPr lang="cs-CZ" dirty="0"/>
              <a:t>: </a:t>
            </a:r>
            <a:r>
              <a:rPr lang="cs-CZ" dirty="0" smtClean="0"/>
              <a:t>		Mgr. Jana Vosáhlová</a:t>
            </a:r>
          </a:p>
          <a:p>
            <a:pPr algn="l"/>
            <a:r>
              <a:rPr lang="cs-CZ" dirty="0" smtClean="0"/>
              <a:t>Předmět:		IKT</a:t>
            </a:r>
          </a:p>
          <a:p>
            <a:pPr algn="l"/>
            <a:endParaRPr lang="cs-CZ" dirty="0" smtClean="0"/>
          </a:p>
          <a:p>
            <a:pPr algn="l"/>
            <a:r>
              <a:rPr lang="cs-CZ" dirty="0" smtClean="0"/>
              <a:t>Anotace:  Cílem prezentace je ujasnění pojmu knihovna a hledání důvodů k četbě. Součástí je i úkol, díky kterému žáci vyhledají informace o knihovně ve svém okolí. V průběhu diskutují  - „Proč číst? Co naposledy četli? Čtečka nebo klasická papírová kniha – klady zápory?“</a:t>
            </a:r>
          </a:p>
          <a:p>
            <a:pPr algn="l"/>
            <a:endParaRPr lang="cs-CZ" dirty="0" smtClean="0"/>
          </a:p>
          <a:p>
            <a:pPr algn="l"/>
            <a:endParaRPr lang="cs-CZ" dirty="0"/>
          </a:p>
          <a:p>
            <a:pPr algn="l"/>
            <a:r>
              <a:rPr lang="cs-CZ" sz="1600" dirty="0" smtClean="0"/>
              <a:t>Materiál </a:t>
            </a:r>
            <a:r>
              <a:rPr lang="cs-CZ" sz="1600" dirty="0"/>
              <a:t>je zpracován v rámci projektu </a:t>
            </a:r>
            <a:r>
              <a:rPr lang="cs-CZ" sz="1600" dirty="0" smtClean="0"/>
              <a:t>Dotkněte se inovací CZ.1.07/1.3.00/51.0024 </a:t>
            </a:r>
            <a:endParaRPr lang="cs-CZ" sz="1600" dirty="0"/>
          </a:p>
          <a:p>
            <a:pPr algn="l"/>
            <a:endParaRPr lang="cs-CZ" dirty="0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683568" y="843558"/>
            <a:ext cx="8013576" cy="4590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tabLst>
                <a:tab pos="1790700" algn="l"/>
              </a:tabLst>
              <a:defRPr sz="45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3200" b="1" dirty="0" smtClean="0"/>
              <a:t>Základní informace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xmlns="" val="396105599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dirty="0" smtClean="0"/>
              <a:t>Metodický pokyn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800" dirty="0" smtClean="0"/>
              <a:t>Popis práce s materiálem</a:t>
            </a:r>
          </a:p>
          <a:p>
            <a:pPr lvl="1"/>
            <a:r>
              <a:rPr lang="cs-CZ" sz="1400" i="1" dirty="0" smtClean="0"/>
              <a:t>Materiál je vhodný pro práci s interaktivní tabulí i tablety</a:t>
            </a:r>
            <a:endParaRPr lang="cs-CZ" sz="1400" i="1" dirty="0"/>
          </a:p>
          <a:p>
            <a:r>
              <a:rPr lang="cs-CZ" sz="1800" dirty="0" smtClean="0"/>
              <a:t>Přílohy</a:t>
            </a:r>
          </a:p>
          <a:p>
            <a:pPr lvl="1"/>
            <a:r>
              <a:rPr lang="cs-CZ" sz="1400" i="1" dirty="0" smtClean="0"/>
              <a:t>Didaktická příprava P12_knihovny_příprava</a:t>
            </a:r>
          </a:p>
          <a:p>
            <a:r>
              <a:rPr lang="cs-CZ" sz="1800" dirty="0" smtClean="0"/>
              <a:t>Očekávání a cíle</a:t>
            </a:r>
          </a:p>
          <a:p>
            <a:pPr lvl="1"/>
            <a:r>
              <a:rPr lang="cs-CZ" sz="1400" i="1" dirty="0" smtClean="0"/>
              <a:t>Ujasnění pojmu knihovna</a:t>
            </a:r>
          </a:p>
          <a:p>
            <a:pPr lvl="1"/>
            <a:r>
              <a:rPr lang="cs-CZ" sz="1400" i="1" dirty="0" smtClean="0"/>
              <a:t>Vyhledání nejbližších knihoven (ve svém městě/obci) a informací o nich</a:t>
            </a:r>
          </a:p>
          <a:p>
            <a:pPr lvl="1"/>
            <a:r>
              <a:rPr lang="cs-CZ" sz="1400" i="1" dirty="0" smtClean="0"/>
              <a:t>Hledání dobrých důvodů k četbě</a:t>
            </a:r>
            <a:endParaRPr lang="cs-CZ" sz="1400" i="1" dirty="0"/>
          </a:p>
          <a:p>
            <a:pPr lvl="1"/>
            <a:endParaRPr lang="cs-CZ" sz="1400" i="1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5264757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pPr algn="l" defTabSz="912114">
              <a:lnSpc>
                <a:spcPct val="90000"/>
              </a:lnSpc>
              <a:spcBef>
                <a:spcPts val="0"/>
              </a:spcBef>
            </a:pPr>
            <a:r>
              <a:rPr lang="cs-CZ" sz="6000" b="1" dirty="0">
                <a:solidFill>
                  <a:srgbClr val="374C81"/>
                </a:solidFill>
                <a:latin typeface="Century Gothic"/>
              </a:rPr>
              <a:t>Knihovny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algn="l">
              <a:spcBef>
                <a:spcPts val="0"/>
              </a:spcBef>
            </a:pPr>
            <a:r>
              <a:rPr lang="cs-CZ" sz="2100" dirty="0">
                <a:solidFill>
                  <a:srgbClr val="374C81"/>
                </a:solidFill>
              </a:rPr>
              <a:t>IKT prima</a:t>
            </a:r>
          </a:p>
        </p:txBody>
      </p:sp>
    </p:spTree>
    <p:extLst>
      <p:ext uri="{BB962C8B-B14F-4D97-AF65-F5344CB8AC3E}">
        <p14:creationId xmlns:p14="http://schemas.microsoft.com/office/powerpoint/2010/main" xmlns="" val="162753110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Nadpis 12"/>
          <p:cNvSpPr>
            <a:spLocks noGrp="1"/>
          </p:cNvSpPr>
          <p:nvPr>
            <p:ph type="title"/>
          </p:nvPr>
        </p:nvSpPr>
        <p:spPr>
          <a:xfrm>
            <a:off x="839173" y="915566"/>
            <a:ext cx="7447577" cy="810090"/>
          </a:xfrm>
        </p:spPr>
        <p:txBody>
          <a:bodyPr/>
          <a:lstStyle/>
          <a:p>
            <a:pPr defTabSz="912114">
              <a:spcBef>
                <a:spcPts val="0"/>
              </a:spcBef>
            </a:pPr>
            <a:r>
              <a:rPr lang="cs-CZ" b="1" dirty="0"/>
              <a:t>Co je vlastně knihovna</a:t>
            </a:r>
            <a:r>
              <a:rPr lang="cs-CZ" b="1" dirty="0" smtClean="0"/>
              <a:t>???</a:t>
            </a:r>
            <a:endParaRPr lang="cs-CZ" sz="3300" dirty="0">
              <a:solidFill>
                <a:srgbClr val="374C81"/>
              </a:solidFill>
              <a:latin typeface="Century Gothic"/>
            </a:endParaRPr>
          </a:p>
        </p:txBody>
      </p:sp>
      <p:sp>
        <p:nvSpPr>
          <p:cNvPr id="14" name="Zástupný symbol pro obsah 13"/>
          <p:cNvSpPr>
            <a:spLocks noGrp="1"/>
          </p:cNvSpPr>
          <p:nvPr>
            <p:ph idx="1"/>
          </p:nvPr>
        </p:nvSpPr>
        <p:spPr>
          <a:xfrm>
            <a:off x="839173" y="1923678"/>
            <a:ext cx="7999301" cy="2705472"/>
          </a:xfrm>
        </p:spPr>
        <p:txBody>
          <a:bodyPr>
            <a:normAutofit/>
          </a:bodyPr>
          <a:lstStyle/>
          <a:p>
            <a:pPr marL="226314" indent="-226314" defTabSz="912114">
              <a:buClr>
                <a:srgbClr val="374C81"/>
              </a:buClr>
              <a:buFont typeface="Arial"/>
              <a:buChar char="•"/>
            </a:pPr>
            <a:r>
              <a:rPr lang="cs-CZ" sz="2700" b="1" dirty="0"/>
              <a:t>Nejen budova či „regál“, ale i instituce </a:t>
            </a:r>
          </a:p>
          <a:p>
            <a:pPr marL="546298" lvl="1" indent="-226314" defTabSz="912114">
              <a:buClr>
                <a:srgbClr val="374C81"/>
              </a:buClr>
              <a:buFont typeface="Arial"/>
              <a:buChar char="•"/>
            </a:pPr>
            <a:r>
              <a:rPr lang="cs-CZ" b="1" dirty="0">
                <a:solidFill>
                  <a:srgbClr val="FF0000"/>
                </a:solidFill>
              </a:rPr>
              <a:t>půjčování knih</a:t>
            </a:r>
          </a:p>
          <a:p>
            <a:pPr marL="226314" indent="-226314" defTabSz="912114">
              <a:buClr>
                <a:srgbClr val="374C81"/>
              </a:buClr>
              <a:buFont typeface="Arial"/>
              <a:buChar char="•"/>
            </a:pPr>
            <a:endParaRPr lang="cs-CZ" sz="2700" b="1" dirty="0"/>
          </a:p>
          <a:p>
            <a:r>
              <a:rPr lang="cs-CZ" sz="2700" b="1" dirty="0"/>
              <a:t>Národní knihovna ČR – zřizována státem</a:t>
            </a:r>
            <a:endParaRPr lang="cs-CZ" sz="2700" dirty="0"/>
          </a:p>
          <a:p>
            <a:pPr lvl="1"/>
            <a:r>
              <a:rPr lang="cs-CZ" b="1" dirty="0"/>
              <a:t>shromažďuje knihy a periodika vycházející v ČR</a:t>
            </a:r>
          </a:p>
          <a:p>
            <a:endParaRPr lang="cs-CZ" sz="2700" dirty="0">
              <a:solidFill>
                <a:srgbClr val="374C81"/>
              </a:solidFill>
              <a:latin typeface="Century Gothic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46768227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  <p:bldP spid="14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Cíl knihovny?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000" b="1" dirty="0">
                <a:solidFill>
                  <a:srgbClr val="FF0000"/>
                </a:solidFill>
              </a:rPr>
              <a:t>uchování a šíření dosaženého poznání</a:t>
            </a:r>
          </a:p>
          <a:p>
            <a:endParaRPr lang="cs-CZ" sz="3000" dirty="0"/>
          </a:p>
          <a:p>
            <a:r>
              <a:rPr lang="cs-CZ" dirty="0"/>
              <a:t>Ve světových jazycích se knihovna zpravidla označuje pomocí slov pocházejících z řečtiny </a:t>
            </a:r>
            <a:r>
              <a:rPr lang="cs-CZ" i="1" dirty="0" err="1"/>
              <a:t>biblos</a:t>
            </a:r>
            <a:r>
              <a:rPr lang="cs-CZ" dirty="0"/>
              <a:t> = kniha a  </a:t>
            </a:r>
            <a:r>
              <a:rPr lang="cs-CZ" i="1" dirty="0" err="1"/>
              <a:t>téké</a:t>
            </a:r>
            <a:r>
              <a:rPr lang="cs-CZ" dirty="0"/>
              <a:t> = police nebo z latiny </a:t>
            </a:r>
            <a:r>
              <a:rPr lang="cs-CZ" i="1" dirty="0"/>
              <a:t>liber</a:t>
            </a:r>
            <a:r>
              <a:rPr lang="cs-CZ" dirty="0"/>
              <a:t> = kniha.</a:t>
            </a:r>
          </a:p>
        </p:txBody>
      </p:sp>
    </p:spTree>
    <p:extLst>
      <p:ext uri="{BB962C8B-B14F-4D97-AF65-F5344CB8AC3E}">
        <p14:creationId xmlns:p14="http://schemas.microsoft.com/office/powerpoint/2010/main" xmlns="" val="46294139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39173" y="843558"/>
            <a:ext cx="7618016" cy="3785592"/>
          </a:xfrm>
        </p:spPr>
        <p:txBody>
          <a:bodyPr>
            <a:noAutofit/>
          </a:bodyPr>
          <a:lstStyle/>
          <a:p>
            <a:r>
              <a:rPr lang="cs-CZ" sz="3000" dirty="0"/>
              <a:t>Veřejné knihovny shromažďují a uchovávají dokumenty za účelem </a:t>
            </a:r>
            <a:r>
              <a:rPr lang="cs-CZ" sz="3000" b="1" dirty="0"/>
              <a:t>poskytování</a:t>
            </a:r>
            <a:r>
              <a:rPr lang="cs-CZ" sz="3000" dirty="0"/>
              <a:t> či </a:t>
            </a:r>
            <a:r>
              <a:rPr lang="cs-CZ" sz="3000" b="1" dirty="0"/>
              <a:t>zprostředkování informací</a:t>
            </a:r>
            <a:r>
              <a:rPr lang="cs-CZ" sz="3000" dirty="0"/>
              <a:t> v nich obsažených </a:t>
            </a:r>
            <a:r>
              <a:rPr lang="cs-CZ" sz="3000" b="1" dirty="0"/>
              <a:t>všem</a:t>
            </a:r>
            <a:r>
              <a:rPr lang="cs-CZ" sz="3000" dirty="0"/>
              <a:t> členům společnosti. </a:t>
            </a:r>
            <a:endParaRPr lang="cs-CZ" sz="3000" dirty="0" smtClean="0"/>
          </a:p>
          <a:p>
            <a:r>
              <a:rPr lang="cs-CZ" sz="3000" dirty="0" smtClean="0">
                <a:solidFill>
                  <a:srgbClr val="FF0000"/>
                </a:solidFill>
              </a:rPr>
              <a:t>Knihovny </a:t>
            </a:r>
            <a:r>
              <a:rPr lang="cs-CZ" sz="3000" dirty="0">
                <a:solidFill>
                  <a:srgbClr val="FF0000"/>
                </a:solidFill>
              </a:rPr>
              <a:t>jsou přístupné lidem bez ohledu na rasu, národnost, věk, pohlaví, náboženství, jazyk, handicap, ale i ekonomické postavení, zaměstnání či dosažený stupeň vzdělání.</a:t>
            </a:r>
          </a:p>
        </p:txBody>
      </p:sp>
    </p:spTree>
    <p:extLst>
      <p:ext uri="{BB962C8B-B14F-4D97-AF65-F5344CB8AC3E}">
        <p14:creationId xmlns:p14="http://schemas.microsoft.com/office/powerpoint/2010/main" xmlns="" val="383578071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Nadpis 12"/>
          <p:cNvSpPr>
            <a:spLocks noGrp="1"/>
          </p:cNvSpPr>
          <p:nvPr>
            <p:ph type="title"/>
          </p:nvPr>
        </p:nvSpPr>
        <p:spPr>
          <a:xfrm>
            <a:off x="839173" y="915566"/>
            <a:ext cx="7447577" cy="810090"/>
          </a:xfrm>
        </p:spPr>
        <p:txBody>
          <a:bodyPr/>
          <a:lstStyle/>
          <a:p>
            <a:pPr defTabSz="912114">
              <a:spcBef>
                <a:spcPts val="0"/>
              </a:spcBef>
            </a:pPr>
            <a:r>
              <a:rPr lang="cs-CZ" b="1" dirty="0"/>
              <a:t>Chodíte do knihovny a kam?</a:t>
            </a:r>
            <a:endParaRPr lang="cs-CZ" sz="3300" dirty="0">
              <a:solidFill>
                <a:srgbClr val="374C81"/>
              </a:solidFill>
              <a:latin typeface="Century Gothic"/>
            </a:endParaRPr>
          </a:p>
        </p:txBody>
      </p:sp>
      <p:sp>
        <p:nvSpPr>
          <p:cNvPr id="14" name="Zástupný symbol pro obsah 13"/>
          <p:cNvSpPr>
            <a:spLocks noGrp="1"/>
          </p:cNvSpPr>
          <p:nvPr>
            <p:ph idx="1"/>
          </p:nvPr>
        </p:nvSpPr>
        <p:spPr>
          <a:xfrm>
            <a:off x="839173" y="1923678"/>
            <a:ext cx="7999301" cy="2705472"/>
          </a:xfrm>
        </p:spPr>
        <p:txBody>
          <a:bodyPr>
            <a:normAutofit/>
          </a:bodyPr>
          <a:lstStyle/>
          <a:p>
            <a:r>
              <a:rPr lang="cs-CZ" sz="2700" dirty="0">
                <a:solidFill>
                  <a:srgbClr val="374C81"/>
                </a:solidFill>
                <a:latin typeface="Century Gothic"/>
              </a:rPr>
              <a:t>V našem městě, ve vaši obci…</a:t>
            </a:r>
          </a:p>
          <a:p>
            <a:endParaRPr lang="cs-CZ" sz="2700" dirty="0">
              <a:solidFill>
                <a:srgbClr val="374C81"/>
              </a:solidFill>
              <a:latin typeface="Century Gothic"/>
            </a:endParaRPr>
          </a:p>
          <a:p>
            <a:r>
              <a:rPr lang="cs-CZ" sz="2700" dirty="0">
                <a:solidFill>
                  <a:srgbClr val="374C81"/>
                </a:solidFill>
              </a:rPr>
              <a:t>Portál: 	</a:t>
            </a:r>
            <a:r>
              <a:rPr lang="cs-CZ" sz="2700" dirty="0">
                <a:solidFill>
                  <a:srgbClr val="374C81"/>
                </a:solidFill>
                <a:hlinkClick r:id="rId2"/>
              </a:rPr>
              <a:t>http://archiv.knihovny.cz/</a:t>
            </a:r>
            <a:endParaRPr lang="cs-CZ" sz="2700" dirty="0">
              <a:solidFill>
                <a:srgbClr val="374C81"/>
              </a:solidFill>
            </a:endParaRPr>
          </a:p>
          <a:p>
            <a:pPr lvl="7"/>
            <a:r>
              <a:rPr lang="cs-CZ" sz="2250" dirty="0">
                <a:solidFill>
                  <a:srgbClr val="374C81"/>
                </a:solidFill>
              </a:rPr>
              <a:t>kde je moje knihovna</a:t>
            </a:r>
          </a:p>
          <a:p>
            <a:endParaRPr lang="cs-CZ" sz="2700" dirty="0">
              <a:solidFill>
                <a:srgbClr val="374C81"/>
              </a:solidFill>
              <a:latin typeface="Century Gothic"/>
            </a:endParaRPr>
          </a:p>
          <a:p>
            <a:endParaRPr lang="cs-CZ" sz="2700" dirty="0">
              <a:solidFill>
                <a:srgbClr val="374C81"/>
              </a:solidFill>
              <a:latin typeface="Century Gothic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7973833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  <p:bldP spid="14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Kolik je v Jaroměři knihoven?</a:t>
            </a:r>
            <a:endParaRPr lang="cs-CZ" b="1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831732" y="1610916"/>
            <a:ext cx="7590146" cy="29590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0571836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9502" y="3333750"/>
            <a:ext cx="5256431" cy="1447800"/>
          </a:xfrm>
        </p:spPr>
        <p:txBody>
          <a:bodyPr/>
          <a:lstStyle/>
          <a:p>
            <a:r>
              <a:rPr lang="cs-CZ" b="1" dirty="0" smtClean="0"/>
              <a:t>Web knihovny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type="body" idx="1"/>
          </p:nvPr>
        </p:nvSpPr>
        <p:spPr>
          <a:xfrm>
            <a:off x="35496" y="843558"/>
            <a:ext cx="7074786" cy="1836204"/>
          </a:xfrm>
        </p:spPr>
        <p:txBody>
          <a:bodyPr>
            <a:normAutofit fontScale="85000" lnSpcReduction="10000"/>
          </a:bodyPr>
          <a:lstStyle/>
          <a:p>
            <a:pPr algn="ctr"/>
            <a:endParaRPr lang="cs-CZ" sz="3300" dirty="0"/>
          </a:p>
          <a:p>
            <a:r>
              <a:rPr lang="cs-CZ" sz="3300" b="1" dirty="0"/>
              <a:t>Městská knihovna Jaroměř</a:t>
            </a:r>
          </a:p>
          <a:p>
            <a:endParaRPr lang="cs-CZ" sz="4275" b="1" dirty="0"/>
          </a:p>
          <a:p>
            <a:r>
              <a:rPr lang="cs-CZ" sz="3900" b="1" dirty="0"/>
              <a:t>http://www.knihovnajaromer.wbs.cz</a:t>
            </a:r>
          </a:p>
        </p:txBody>
      </p:sp>
    </p:spTree>
    <p:extLst>
      <p:ext uri="{BB962C8B-B14F-4D97-AF65-F5344CB8AC3E}">
        <p14:creationId xmlns:p14="http://schemas.microsoft.com/office/powerpoint/2010/main" xmlns="" val="35097056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 dirty="0"/>
              <a:t>Služby‚ </a:t>
            </a:r>
            <a:r>
              <a:rPr lang="cs-CZ" b="1" dirty="0" smtClean="0"/>
              <a:t>knihovní </a:t>
            </a:r>
            <a:r>
              <a:rPr lang="cs-CZ" b="1" dirty="0"/>
              <a:t>řád a </a:t>
            </a:r>
            <a:r>
              <a:rPr lang="cs-CZ" b="1" dirty="0" smtClean="0"/>
              <a:t>ceník</a:t>
            </a:r>
            <a:r>
              <a:rPr lang="cs-CZ" b="1" dirty="0"/>
              <a:t/>
            </a:r>
            <a:br>
              <a:rPr lang="cs-CZ" b="1" dirty="0"/>
            </a:br>
            <a:endParaRPr lang="cs-CZ" b="1" dirty="0"/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8541130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ctrTitle"/>
          </p:nvPr>
        </p:nvSpPr>
        <p:spPr>
          <a:xfrm>
            <a:off x="323528" y="719937"/>
            <a:ext cx="8438381" cy="907739"/>
          </a:xfrm>
        </p:spPr>
        <p:txBody>
          <a:bodyPr/>
          <a:lstStyle/>
          <a:p>
            <a:r>
              <a:rPr lang="cs-CZ" b="1" dirty="0" smtClean="0"/>
              <a:t>Úkol pro vás</a:t>
            </a:r>
            <a:endParaRPr lang="cs-CZ" b="1" dirty="0"/>
          </a:p>
        </p:txBody>
      </p:sp>
      <p:sp>
        <p:nvSpPr>
          <p:cNvPr id="8" name="Podnadpis 7"/>
          <p:cNvSpPr>
            <a:spLocks noGrp="1"/>
          </p:cNvSpPr>
          <p:nvPr>
            <p:ph type="subTitle" idx="1"/>
          </p:nvPr>
        </p:nvSpPr>
        <p:spPr>
          <a:xfrm>
            <a:off x="683568" y="1635646"/>
            <a:ext cx="8078341" cy="2993504"/>
          </a:xfrm>
        </p:spPr>
        <p:txBody>
          <a:bodyPr>
            <a:normAutofit/>
          </a:bodyPr>
          <a:lstStyle/>
          <a:p>
            <a:pPr algn="l"/>
            <a:r>
              <a:rPr lang="cs-CZ" sz="2400" b="1" dirty="0" smtClean="0"/>
              <a:t>Zjisti na webu knihovny a napiš dozadu do sešitu:</a:t>
            </a:r>
          </a:p>
          <a:p>
            <a:pPr marL="385763" indent="-385763" algn="l">
              <a:buFont typeface="+mj-lt"/>
              <a:buAutoNum type="arabicPeriod"/>
            </a:pPr>
            <a:r>
              <a:rPr lang="cs-CZ" sz="2400" dirty="0" smtClean="0"/>
              <a:t>Otevírací dobu pro děti o prázdninách (hl. pobočka)</a:t>
            </a:r>
          </a:p>
          <a:p>
            <a:pPr marL="385763" indent="-385763" algn="l">
              <a:buFont typeface="+mj-lt"/>
              <a:buAutoNum type="arabicPeriod"/>
            </a:pPr>
            <a:endParaRPr lang="cs-CZ" sz="2400" dirty="0" smtClean="0"/>
          </a:p>
          <a:p>
            <a:pPr marL="385763" indent="-385763" algn="l">
              <a:buFont typeface="+mj-lt"/>
              <a:buAutoNum type="arabicPeriod"/>
            </a:pPr>
            <a:r>
              <a:rPr lang="cs-CZ" sz="2400" dirty="0" smtClean="0"/>
              <a:t>E-mail a telefon na hlavní pobočku a pobočku Zavadilka</a:t>
            </a:r>
          </a:p>
          <a:p>
            <a:pPr marL="385763" indent="-385763" algn="l">
              <a:buFont typeface="+mj-lt"/>
              <a:buAutoNum type="arabicPeriod"/>
            </a:pPr>
            <a:endParaRPr lang="cs-CZ" sz="2400" dirty="0"/>
          </a:p>
          <a:p>
            <a:pPr marL="385763" indent="-385763" algn="l">
              <a:buFont typeface="+mj-lt"/>
              <a:buAutoNum type="arabicPeriod"/>
            </a:pPr>
            <a:r>
              <a:rPr lang="cs-CZ" sz="2400" dirty="0" smtClean="0"/>
              <a:t>Roční poplatek dospělého a dítěte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9998460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75556" y="411511"/>
            <a:ext cx="3502838" cy="3556589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511272" y="411511"/>
            <a:ext cx="2880476" cy="164432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575556" y="4191930"/>
            <a:ext cx="7448828" cy="756084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4511272" y="2287786"/>
            <a:ext cx="4078759" cy="9053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85060427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610633" y="3813888"/>
            <a:ext cx="5256431" cy="967662"/>
          </a:xfrm>
        </p:spPr>
        <p:txBody>
          <a:bodyPr/>
          <a:lstStyle/>
          <a:p>
            <a:r>
              <a:rPr lang="cs-CZ" b="1" dirty="0" smtClean="0"/>
              <a:t>On-line katalog</a:t>
            </a:r>
            <a:endParaRPr lang="cs-CZ" b="1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610633" y="2343151"/>
            <a:ext cx="5905583" cy="972740"/>
          </a:xfrm>
        </p:spPr>
        <p:txBody>
          <a:bodyPr>
            <a:normAutofit/>
          </a:bodyPr>
          <a:lstStyle/>
          <a:p>
            <a:r>
              <a:rPr lang="cs-CZ" sz="2700" dirty="0"/>
              <a:t>Vyhledej svoji oblíbenou knížku</a:t>
            </a:r>
          </a:p>
        </p:txBody>
      </p:sp>
    </p:spTree>
    <p:extLst>
      <p:ext uri="{BB962C8B-B14F-4D97-AF65-F5344CB8AC3E}">
        <p14:creationId xmlns:p14="http://schemas.microsoft.com/office/powerpoint/2010/main" xmlns="" val="18638655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29515" y="3600450"/>
            <a:ext cx="5484971" cy="1401570"/>
          </a:xfrm>
        </p:spPr>
        <p:txBody>
          <a:bodyPr>
            <a:normAutofit/>
          </a:bodyPr>
          <a:lstStyle/>
          <a:p>
            <a:r>
              <a:rPr lang="cs-CZ" sz="2100" dirty="0"/>
              <a:t>Víš o možnosti rezervace knihy?</a:t>
            </a:r>
            <a:br>
              <a:rPr lang="cs-CZ" sz="2100" dirty="0"/>
            </a:br>
            <a:r>
              <a:rPr lang="cs-CZ" sz="2100" dirty="0"/>
              <a:t/>
            </a:r>
            <a:br>
              <a:rPr lang="cs-CZ" sz="2100" dirty="0"/>
            </a:br>
            <a:r>
              <a:rPr lang="cs-CZ" sz="2100" b="0" dirty="0"/>
              <a:t/>
            </a:r>
            <a:br>
              <a:rPr lang="cs-CZ" sz="2100" b="0" dirty="0"/>
            </a:br>
            <a:r>
              <a:rPr lang="cs-CZ" sz="2100" b="0" dirty="0"/>
              <a:t>Jaký poplatek?</a:t>
            </a:r>
          </a:p>
        </p:txBody>
      </p:sp>
      <p:pic>
        <p:nvPicPr>
          <p:cNvPr id="5" name="Zástupný symbol pro obrázek 4"/>
          <p:cNvPicPr>
            <a:picLocks noGrp="1" noChangeAspect="1"/>
          </p:cNvPicPr>
          <p:nvPr>
            <p:ph type="pic" idx="1"/>
          </p:nvPr>
        </p:nvPicPr>
        <p:blipFill>
          <a:blip r:embed="rId2" cstate="print"/>
          <a:srcRect l="5061" r="5061"/>
          <a:stretch>
            <a:fillRect/>
          </a:stretch>
        </p:blipFill>
        <p:spPr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8222714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Elektronické knihy – znáte, čtete?</a:t>
            </a:r>
            <a:endParaRPr lang="cs-CZ" b="1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>
                <a:hlinkClick r:id="rId2"/>
              </a:rPr>
              <a:t>http://www.eknihovna.cz/eknihy-zdarma</a:t>
            </a:r>
            <a:r>
              <a:rPr lang="cs-CZ" dirty="0" smtClean="0">
                <a:hlinkClick r:id="rId2"/>
              </a:rPr>
              <a:t>/</a:t>
            </a:r>
            <a:endParaRPr lang="cs-CZ" dirty="0" smtClean="0"/>
          </a:p>
          <a:p>
            <a:r>
              <a:rPr lang="cs-CZ" dirty="0">
                <a:hlinkClick r:id="rId3"/>
              </a:rPr>
              <a:t>http://flexibooks.cz/zdarma</a:t>
            </a:r>
            <a:r>
              <a:rPr lang="cs-CZ" dirty="0" smtClean="0">
                <a:hlinkClick r:id="rId3"/>
              </a:rPr>
              <a:t>/</a:t>
            </a:r>
            <a:endParaRPr lang="cs-CZ" dirty="0" smtClean="0"/>
          </a:p>
          <a:p>
            <a:r>
              <a:rPr lang="cs-CZ" dirty="0">
                <a:hlinkClick r:id="rId4"/>
              </a:rPr>
              <a:t>http://www.palmknihy.cz</a:t>
            </a:r>
            <a:r>
              <a:rPr lang="cs-CZ" dirty="0" smtClean="0">
                <a:hlinkClick r:id="rId4"/>
              </a:rPr>
              <a:t>/</a:t>
            </a:r>
            <a:endParaRPr lang="cs-CZ" dirty="0" smtClean="0"/>
          </a:p>
          <a:p>
            <a:r>
              <a:rPr lang="cs-CZ" dirty="0">
                <a:hlinkClick r:id="rId5"/>
              </a:rPr>
              <a:t>http://www.ebookeater.cz</a:t>
            </a:r>
            <a:r>
              <a:rPr lang="cs-CZ" dirty="0" smtClean="0">
                <a:hlinkClick r:id="rId5"/>
              </a:rPr>
              <a:t>/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30362072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1047130"/>
            <a:ext cx="8229600" cy="459000"/>
          </a:xfrm>
        </p:spPr>
        <p:txBody>
          <a:bodyPr/>
          <a:lstStyle/>
          <a:p>
            <a:r>
              <a:rPr lang="cs-CZ" b="1" dirty="0" smtClean="0"/>
              <a:t>„Z čeho“ číst?</a:t>
            </a:r>
            <a:endParaRPr lang="cs-CZ" b="1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idx="1"/>
          </p:nvPr>
        </p:nvSpPr>
        <p:spPr>
          <a:xfrm>
            <a:off x="838200" y="2001012"/>
            <a:ext cx="3730752" cy="384048"/>
          </a:xfrm>
        </p:spPr>
        <p:txBody>
          <a:bodyPr/>
          <a:lstStyle/>
          <a:p>
            <a:r>
              <a:rPr lang="cs-CZ" sz="2400" dirty="0"/>
              <a:t>Počítač / tablet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>
          <a:xfrm>
            <a:off x="838200" y="2571750"/>
            <a:ext cx="3733800" cy="2057400"/>
          </a:xfrm>
        </p:spPr>
        <p:txBody>
          <a:bodyPr>
            <a:normAutofit/>
          </a:bodyPr>
          <a:lstStyle/>
          <a:p>
            <a:r>
              <a:rPr lang="cs-CZ" sz="2100" dirty="0"/>
              <a:t>Kromě čtení i další aktivity </a:t>
            </a:r>
            <a:r>
              <a:rPr lang="cs-CZ" sz="2100" dirty="0">
                <a:sym typeface="Wingdings" panose="05000000000000000000" pitchFamily="2" charset="2"/>
              </a:rPr>
              <a:t></a:t>
            </a:r>
            <a:endParaRPr lang="cs-CZ" sz="2100" dirty="0"/>
          </a:p>
        </p:txBody>
      </p:sp>
      <p:sp>
        <p:nvSpPr>
          <p:cNvPr id="7" name="Zástupný symbol pro text 6"/>
          <p:cNvSpPr>
            <a:spLocks noGrp="1"/>
          </p:cNvSpPr>
          <p:nvPr>
            <p:ph type="body" sz="quarter" idx="3"/>
          </p:nvPr>
        </p:nvSpPr>
        <p:spPr>
          <a:xfrm>
            <a:off x="4724400" y="2001012"/>
            <a:ext cx="3730752" cy="384048"/>
          </a:xfrm>
        </p:spPr>
        <p:txBody>
          <a:bodyPr/>
          <a:lstStyle/>
          <a:p>
            <a:r>
              <a:rPr lang="cs-CZ" sz="2400" dirty="0"/>
              <a:t>Čtečka </a:t>
            </a:r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4"/>
          </p:nvPr>
        </p:nvSpPr>
        <p:spPr>
          <a:xfrm>
            <a:off x="4724400" y="2571750"/>
            <a:ext cx="3733800" cy="2057400"/>
          </a:xfrm>
        </p:spPr>
        <p:txBody>
          <a:bodyPr>
            <a:normAutofit/>
          </a:bodyPr>
          <a:lstStyle/>
          <a:p>
            <a:r>
              <a:rPr lang="cs-CZ" sz="2100" dirty="0"/>
              <a:t>Mnohem méně náročná na napájení, tedy číst můžeme velmi dlouho</a:t>
            </a:r>
          </a:p>
        </p:txBody>
      </p:sp>
    </p:spTree>
    <p:extLst>
      <p:ext uri="{BB962C8B-B14F-4D97-AF65-F5344CB8AC3E}">
        <p14:creationId xmlns:p14="http://schemas.microsoft.com/office/powerpoint/2010/main" xmlns="" val="277944991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 build="p"/>
      <p:bldP spid="6" grpId="0" build="p"/>
      <p:bldP spid="7" grpId="0" build="p"/>
      <p:bldP spid="8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323528" y="2067694"/>
            <a:ext cx="8134672" cy="1021556"/>
          </a:xfrm>
        </p:spPr>
        <p:txBody>
          <a:bodyPr>
            <a:normAutofit fontScale="90000"/>
          </a:bodyPr>
          <a:lstStyle/>
          <a:p>
            <a:pPr algn="ctr"/>
            <a:r>
              <a:rPr lang="cs-CZ" b="1" dirty="0" smtClean="0"/>
              <a:t>Nyní se zamyslete, proč je dobré číst – vyjmenujte dobré důvody…</a:t>
            </a:r>
            <a:endParaRPr lang="cs-CZ" b="1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5227316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521550" y="519522"/>
            <a:ext cx="6156684" cy="39518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95000"/>
              </a:lnSpc>
            </a:pPr>
            <a:r>
              <a:rPr lang="cs-CZ" sz="3300" dirty="0"/>
              <a:t>Rozšiřujete si své verbální dovednosti.</a:t>
            </a:r>
            <a:br>
              <a:rPr lang="cs-CZ" sz="3300" dirty="0"/>
            </a:br>
            <a:r>
              <a:rPr lang="cs-CZ" sz="3300" dirty="0"/>
              <a:t>Zlepšujete si schopnost soustředění.</a:t>
            </a:r>
            <a:br>
              <a:rPr lang="cs-CZ" sz="3300" dirty="0"/>
            </a:br>
            <a:r>
              <a:rPr lang="cs-CZ" sz="3300" dirty="0"/>
              <a:t>Zlepšuje se vaše představivost.</a:t>
            </a:r>
            <a:br>
              <a:rPr lang="cs-CZ" sz="3300" dirty="0"/>
            </a:br>
            <a:r>
              <a:rPr lang="cs-CZ" sz="3300" dirty="0"/>
              <a:t>Čtení vás činí chytřejšími.</a:t>
            </a:r>
            <a:br>
              <a:rPr lang="cs-CZ" sz="3300" dirty="0"/>
            </a:br>
            <a:r>
              <a:rPr lang="cs-CZ" sz="3300" dirty="0"/>
              <a:t>Vylepšíte si paměť.</a:t>
            </a:r>
            <a:br>
              <a:rPr lang="cs-CZ" sz="3300" dirty="0"/>
            </a:br>
            <a:r>
              <a:rPr lang="cs-CZ" sz="3300" dirty="0"/>
              <a:t>Je to přece zábava</a:t>
            </a:r>
            <a:r>
              <a:rPr lang="cs-CZ" sz="3300" dirty="0">
                <a:sym typeface="Wingdings" panose="05000000000000000000" pitchFamily="2" charset="2"/>
              </a:rPr>
              <a:t>.</a:t>
            </a:r>
            <a:endParaRPr lang="cs-CZ" sz="3300" dirty="0"/>
          </a:p>
        </p:txBody>
      </p:sp>
    </p:spTree>
    <p:extLst>
      <p:ext uri="{BB962C8B-B14F-4D97-AF65-F5344CB8AC3E}">
        <p14:creationId xmlns:p14="http://schemas.microsoft.com/office/powerpoint/2010/main" xmlns="" val="253222222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wd">
                                    <p:tmAbs val="5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2067694"/>
            <a:ext cx="7772400" cy="1021556"/>
          </a:xfrm>
        </p:spPr>
        <p:txBody>
          <a:bodyPr/>
          <a:lstStyle/>
          <a:p>
            <a:r>
              <a:rPr lang="cs-CZ" dirty="0" smtClean="0"/>
              <a:t>Hlavně nečtěte „pod lavicí“ </a:t>
            </a:r>
            <a:r>
              <a:rPr lang="cs-CZ" dirty="0" smtClean="0">
                <a:sym typeface="Wingdings" panose="05000000000000000000" pitchFamily="2" charset="2"/>
              </a:rPr>
              <a:t>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6085344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archiv.knihovny.cz/co-to-je-knihovna/kdo-muze-prijit-do-knihovny</a:t>
            </a:r>
            <a:endParaRPr lang="cs-CZ" dirty="0" smtClean="0"/>
          </a:p>
          <a:p>
            <a:r>
              <a:rPr lang="cs-CZ" dirty="0">
                <a:hlinkClick r:id="rId3"/>
              </a:rPr>
              <a:t>http://www.eknihovna.cz/10-duvodu-proc-vice-cist</a:t>
            </a:r>
            <a:r>
              <a:rPr lang="cs-CZ" dirty="0" smtClean="0">
                <a:hlinkClick r:id="rId3"/>
              </a:rPr>
              <a:t>/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/>
              <a:t>d</a:t>
            </a:r>
            <a:r>
              <a:rPr lang="cs-CZ" dirty="0" smtClean="0"/>
              <a:t>alší v prezentaci</a:t>
            </a:r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65929510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theme/theme1.xml><?xml version="1.0" encoding="utf-8"?>
<a:theme xmlns:a="http://schemas.openxmlformats.org/drawingml/2006/main" name="boxed_powerpoint_16x9_2012-08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Prezentace4" id="{FA648B46-5DFB-4817-A984-0EDF8C590859}" vid="{9C3AC370-3180-4625-AB9F-69495A826E3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kument" ma:contentTypeID="0x0101009CE513F370EBC24DB3058E48E01F3A2B" ma:contentTypeVersion="1" ma:contentTypeDescription="Vytvoří nový dokument" ma:contentTypeScope="" ma:versionID="0f71cd1b7ca38315f7d305545b15fb92">
  <xsd:schema xmlns:xsd="http://www.w3.org/2001/XMLSchema" xmlns:xs="http://www.w3.org/2001/XMLSchema" xmlns:p="http://schemas.microsoft.com/office/2006/metadata/properties" xmlns:ns2="d19d6491-b662-4d98-996c-1e38fe9d0183" targetNamespace="http://schemas.microsoft.com/office/2006/metadata/properties" ma:root="true" ma:fieldsID="c7d50061927b9b77762b595bd42e59e9" ns2:_="">
    <xsd:import namespace="d19d6491-b662-4d98-996c-1e38fe9d0183"/>
    <xsd:element name="properties">
      <xsd:complexType>
        <xsd:sequence>
          <xsd:element name="documentManagement">
            <xsd:complexType>
              <xsd:all>
                <xsd:element ref="ns2:SharedWithUser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19d6491-b662-4d98-996c-1e38fe9d0183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dílí se s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Typ obsahu"/>
        <xsd:element ref="dc:title" minOccurs="0" maxOccurs="1" ma:index="4" ma:displayName="Nadpis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3A7043CA-DE95-4BE6-BD7E-E6ADDDF16122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d19d6491-b662-4d98-996c-1e38fe9d0183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42F33400-E7C1-402A-9D11-37931DDB1730}">
  <ds:schemaRefs>
    <ds:schemaRef ds:uri="http://schemas.microsoft.com/office/infopath/2007/PartnerControls"/>
    <ds:schemaRef ds:uri="http://purl.org/dc/elements/1.1/"/>
    <ds:schemaRef ds:uri="http://purl.org/dc/dcmitype/"/>
    <ds:schemaRef ds:uri="http://schemas.openxmlformats.org/package/2006/metadata/core-properties"/>
    <ds:schemaRef ds:uri="http://purl.org/dc/terms/"/>
    <ds:schemaRef ds:uri="http://schemas.microsoft.com/office/2006/documentManagement/types"/>
    <ds:schemaRef ds:uri="http://schemas.microsoft.com/office/2006/metadata/properties"/>
    <ds:schemaRef ds:uri="d19d6491-b662-4d98-996c-1e38fe9d0183"/>
    <ds:schemaRef ds:uri="http://www.w3.org/XML/1998/namespace"/>
  </ds:schemaRefs>
</ds:datastoreItem>
</file>

<file path=customXml/itemProps3.xml><?xml version="1.0" encoding="utf-8"?>
<ds:datastoreItem xmlns:ds="http://schemas.openxmlformats.org/officeDocument/2006/customXml" ds:itemID="{2D0B5DD7-4F81-4539-BEEE-DE05DE870D91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109</TotalTime>
  <Words>290</Words>
  <Application>Microsoft Office PowerPoint</Application>
  <PresentationFormat>Předvádění na obrazovce (16:9)</PresentationFormat>
  <Paragraphs>72</Paragraphs>
  <Slides>20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20</vt:i4>
      </vt:variant>
    </vt:vector>
  </HeadingPairs>
  <TitlesOfParts>
    <vt:vector size="21" baseType="lpstr">
      <vt:lpstr>boxed_powerpoint_16x9_2012-08</vt:lpstr>
      <vt:lpstr>Snímek 1</vt:lpstr>
      <vt:lpstr>Metodický pokyn</vt:lpstr>
      <vt:lpstr>Knihovny</vt:lpstr>
      <vt:lpstr>Co je vlastně knihovna???</vt:lpstr>
      <vt:lpstr>Cíl knihovny?</vt:lpstr>
      <vt:lpstr>Snímek 6</vt:lpstr>
      <vt:lpstr>Chodíte do knihovny a kam?</vt:lpstr>
      <vt:lpstr>Kolik je v Jaroměři knihoven?</vt:lpstr>
      <vt:lpstr>Web knihovny</vt:lpstr>
      <vt:lpstr>Služby‚ knihovní řád a ceník </vt:lpstr>
      <vt:lpstr>Úkol pro vás</vt:lpstr>
      <vt:lpstr>Snímek 12</vt:lpstr>
      <vt:lpstr>On-line katalog</vt:lpstr>
      <vt:lpstr>Víš o možnosti rezervace knihy?   Jaký poplatek?</vt:lpstr>
      <vt:lpstr>Elektronické knihy – znáte, čtete?</vt:lpstr>
      <vt:lpstr>„Z čeho“ číst?</vt:lpstr>
      <vt:lpstr>Nyní se zamyslete, proč je dobré číst – vyjmenujte dobré důvody…</vt:lpstr>
      <vt:lpstr>Snímek 18</vt:lpstr>
      <vt:lpstr>Hlavně nečtěte „pod lavicí“ </vt:lpstr>
      <vt:lpstr>Zdroje: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Účet Microsoft</dc:creator>
  <cp:lastModifiedBy>Dum</cp:lastModifiedBy>
  <cp:revision>19</cp:revision>
  <dcterms:created xsi:type="dcterms:W3CDTF">2014-10-07T08:27:59Z</dcterms:created>
  <dcterms:modified xsi:type="dcterms:W3CDTF">2015-06-15T14:49:59Z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0x0101009CE513F370EBC24DB3058E48E01F3A2B</vt:lpwstr>
  </property>
  <property fmtid="{D5CDD505-2E9C-101B-9397-08002B2CF9AE}" pid="3" name="IsMyDocuments">
    <vt:bool>true</vt:bool>
  </property>
</Properties>
</file>