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9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EB225"/>
    <a:srgbClr val="45B2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54" d="100"/>
          <a:sy n="154" d="100"/>
        </p:scale>
        <p:origin x="420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8. 6. 2015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8. 6. 2015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1EB225"/>
                </a:solidFill>
              </a:rPr>
              <a:t>Procvičování souvětí</a:t>
            </a: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683568" y="699542"/>
            <a:ext cx="16946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Procvičování souvětí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1203598"/>
            <a:ext cx="4988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P27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302558"/>
            <a:ext cx="7488832" cy="292537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Vladimíra Maršálková</a:t>
            </a:r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Cvičení je určeno k procvičování druhů souvětí probíraného v rámci českého jazyka na ZŠ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1EB225"/>
                </a:solidFill>
              </a:rPr>
              <a:t>Základní informace</a:t>
            </a:r>
            <a:endParaRPr lang="cs-CZ" sz="2800" b="1" dirty="0">
              <a:solidFill>
                <a:srgbClr val="1EB22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rgbClr val="1EB225"/>
                </a:solidFill>
              </a:rPr>
              <a:t>Metodický pokyn</a:t>
            </a:r>
            <a:endParaRPr lang="cs-CZ" sz="2800" b="1" dirty="0">
              <a:solidFill>
                <a:srgbClr val="1EB22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9622"/>
            <a:ext cx="8229600" cy="31750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Popis práce s materiálem – žáci pomocí tabletu aplikují svoje znalosti a doplňují chybějící informace týkající se zadaných souvětí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– seznámení žáků se způsobem práce</a:t>
            </a:r>
          </a:p>
          <a:p>
            <a:r>
              <a:rPr lang="cs-CZ" sz="1800" dirty="0" smtClean="0"/>
              <a:t>Očekávání a cíle – procvičení a zdokonalení se v rozlišování druhů souvětí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43558"/>
            <a:ext cx="8373616" cy="459000"/>
          </a:xfrm>
        </p:spPr>
        <p:txBody>
          <a:bodyPr/>
          <a:lstStyle/>
          <a:p>
            <a:r>
              <a:rPr lang="cs-CZ" sz="2000" b="1" dirty="0">
                <a:solidFill>
                  <a:srgbClr val="1EB225"/>
                </a:solidFill>
              </a:rPr>
              <a:t>Napiš graf souvětí a jeho druh, urči druh vět </a:t>
            </a:r>
            <a:r>
              <a:rPr lang="cs-CZ" sz="2000" b="1" dirty="0" smtClean="0">
                <a:solidFill>
                  <a:srgbClr val="1EB225"/>
                </a:solidFill>
              </a:rPr>
              <a:t>vedlejších</a:t>
            </a:r>
            <a:br>
              <a:rPr lang="cs-CZ" sz="2000" b="1" dirty="0" smtClean="0">
                <a:solidFill>
                  <a:srgbClr val="1EB225"/>
                </a:solidFill>
              </a:rPr>
            </a:br>
            <a:r>
              <a:rPr lang="cs-CZ" sz="2000" b="1" dirty="0" smtClean="0">
                <a:solidFill>
                  <a:srgbClr val="1EB225"/>
                </a:solidFill>
              </a:rPr>
              <a:t> </a:t>
            </a:r>
            <a:r>
              <a:rPr lang="cs-CZ" sz="2000" b="1" dirty="0">
                <a:solidFill>
                  <a:srgbClr val="1EB225"/>
                </a:solidFill>
              </a:rPr>
              <a:t>a poměr mezi větami hlavními: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481882"/>
              </p:ext>
            </p:extLst>
          </p:nvPr>
        </p:nvGraphicFramePr>
        <p:xfrm>
          <a:off x="895797" y="1419622"/>
          <a:ext cx="6941046" cy="2882900"/>
        </p:xfrm>
        <a:graphic>
          <a:graphicData uri="http://schemas.openxmlformats.org/drawingml/2006/table">
            <a:tbl>
              <a:tblPr firstRow="1" bandRow="1"/>
              <a:tblGrid>
                <a:gridCol w="3456384"/>
                <a:gridCol w="3484662"/>
              </a:tblGrid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Zadání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Řešení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Ani jsem nepostřehl, odkud jsi přišel.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Jakmile jsem přišel domů, hned jsem mu zavolal.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Celý den lilo jako z konve, odpoledne dokonce začala i bouřka.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Zdálo se mi, že mě někdo sleduje.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Na výlet jsme se moc těšili, ale nakonec z něj nic nebylo.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Buď se vydejte cestou kolem lesa, nebo můžete jít rovně po silnici.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Mořská voda je slaná, neboť obsahuje kuchyňskou sůl a jiné soli.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Přestože se hodně mračilo, vydali jsme se na cestu.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 dubnu hned pršelo, hned zase svítilo slunce.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cs-CZ" sz="9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889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43558"/>
            <a:ext cx="8373616" cy="459000"/>
          </a:xfrm>
        </p:spPr>
        <p:txBody>
          <a:bodyPr/>
          <a:lstStyle/>
          <a:p>
            <a:r>
              <a:rPr lang="cs-CZ" sz="2000" b="1" dirty="0">
                <a:solidFill>
                  <a:srgbClr val="1EB225"/>
                </a:solidFill>
              </a:rPr>
              <a:t>Řešení: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504562"/>
              </p:ext>
            </p:extLst>
          </p:nvPr>
        </p:nvGraphicFramePr>
        <p:xfrm>
          <a:off x="892002" y="1347614"/>
          <a:ext cx="6948636" cy="2882900"/>
        </p:xfrm>
        <a:graphic>
          <a:graphicData uri="http://schemas.openxmlformats.org/drawingml/2006/table">
            <a:tbl>
              <a:tblPr firstRow="1" bandRow="1"/>
              <a:tblGrid>
                <a:gridCol w="3463974"/>
                <a:gridCol w="3484662"/>
              </a:tblGrid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Zadání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Řešení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Ani jsem nepostřehl, odkud jsi přišel.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1H, odkud 2V = SP, 2V = předmětná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Jakmile jsem přišel domů, hned jsem mu zavolal.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Jakmile</a:t>
                      </a:r>
                      <a:r>
                        <a:rPr lang="cs-CZ" sz="900" baseline="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 1V, 2H = SP, 1V = příslovečná časová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Celý den lilo jako z konve, odpoledne dokonce začala i bouřka.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1H, dokonce 2H = SS, 1H:2H = stupňovací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Zdálo se mi, že mě někdo sleduje. 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1H, že 2V = SP, 2V = podmětná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Na výlet jsme se moc těšili, ale nakonec z něj nic nebylo.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1H, ale 2H</a:t>
                      </a:r>
                      <a:r>
                        <a:rPr lang="cs-CZ" sz="900" baseline="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 = SS, 1H:2H = odporovací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Buď se vydejte cestou kolem lesa, nebo můžete jít rovně po silnici.</a:t>
                      </a:r>
                      <a:endParaRPr lang="cs-CZ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Buď 1H, nebo 2H = SS, 1H:2H = vylučovací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Mořská voda je slaná, neboť obsahuje kuchyňskou sůl a jiné soli.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1H, neboť 2H = SS, 1H:2H = příčinný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Přestože se hodně mračilo, vydali jsme se na cestu.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Přestože 1V, 2H = SP,</a:t>
                      </a:r>
                      <a:r>
                        <a:rPr lang="cs-CZ" sz="900" baseline="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 1V = příslovečná přípustková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288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 dubnu hned pršelo, hned zase svítilo slunce.</a:t>
                      </a:r>
                      <a:endParaRPr lang="cs-CZ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cs-CZ" sz="900" dirty="0" smtClean="0">
                          <a:solidFill>
                            <a:srgbClr val="C00000"/>
                          </a:solidFill>
                          <a:effectLst/>
                          <a:latin typeface="Calibri" panose="020F0502020204030204" pitchFamily="34" charset="0"/>
                        </a:rPr>
                        <a:t>Hned 1H, hned 2H = SS, 1H:2H = slučovací</a:t>
                      </a:r>
                      <a:endParaRPr lang="cs-CZ" sz="900" dirty="0">
                        <a:solidFill>
                          <a:srgbClr val="C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36195" marB="3619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588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" y="970646"/>
            <a:ext cx="8013576" cy="45900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1EB225"/>
                </a:solidFill>
              </a:rPr>
              <a:t>Zdroje</a:t>
            </a:r>
            <a:endParaRPr lang="cs-CZ" sz="2800" b="1" dirty="0">
              <a:solidFill>
                <a:srgbClr val="1EB22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0121" y="1563638"/>
            <a:ext cx="7996335" cy="3163929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</TotalTime>
  <Words>421</Words>
  <Application>Microsoft Office PowerPoint</Application>
  <PresentationFormat>Předvádění na obrazovce (16:9)</PresentationFormat>
  <Paragraphs>57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Calibri</vt:lpstr>
      <vt:lpstr>Times New Roman</vt:lpstr>
      <vt:lpstr>Wingdings</vt:lpstr>
      <vt:lpstr>boxed_powerpoint_16x9_2012-08</vt:lpstr>
      <vt:lpstr>  Dotkněte se inovací CZ.1.07/1.3.00/51.0024  </vt:lpstr>
      <vt:lpstr>Prezentace aplikace PowerPoint</vt:lpstr>
      <vt:lpstr>Metodický pokyn</vt:lpstr>
      <vt:lpstr>Napiš graf souvětí a jeho druh, urči druh vět vedlejších  a poměr mezi větami hlavními:</vt:lpstr>
      <vt:lpstr>Řešení: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Milan Maršálek</cp:lastModifiedBy>
  <cp:revision>31</cp:revision>
  <dcterms:created xsi:type="dcterms:W3CDTF">2014-10-07T08:27:59Z</dcterms:created>
  <dcterms:modified xsi:type="dcterms:W3CDTF">2015-06-08T18:18:57Z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