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sldIdLst>
    <p:sldId id="310" r:id="rId5"/>
    <p:sldId id="326" r:id="rId6"/>
    <p:sldId id="325" r:id="rId7"/>
    <p:sldId id="333" r:id="rId8"/>
    <p:sldId id="327" r:id="rId9"/>
    <p:sldId id="328" r:id="rId10"/>
    <p:sldId id="329" r:id="rId11"/>
    <p:sldId id="330" r:id="rId12"/>
    <p:sldId id="331" r:id="rId13"/>
    <p:sldId id="332" r:id="rId14"/>
    <p:sldId id="324" r:id="rId15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16.6.2015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16.6.2015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Voda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 fontScale="92500" lnSpcReduction="20000"/>
          </a:bodyPr>
          <a:lstStyle/>
          <a:p>
            <a:pPr algn="l"/>
            <a:endParaRPr lang="cs-CZ" dirty="0" smtClean="0"/>
          </a:p>
          <a:p>
            <a:pPr algn="l"/>
            <a:r>
              <a:rPr lang="cs-CZ" dirty="0" smtClean="0"/>
              <a:t>Škola: ZŠ a MŠ T. G. Masaryka </a:t>
            </a:r>
            <a:r>
              <a:rPr lang="cs-CZ" dirty="0" err="1" smtClean="0"/>
              <a:t>Fulnek</a:t>
            </a:r>
            <a:endParaRPr lang="cs-CZ" dirty="0" smtClean="0"/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Eva </a:t>
            </a:r>
            <a:r>
              <a:rPr lang="cs-CZ" dirty="0" err="1" smtClean="0"/>
              <a:t>Kapolková</a:t>
            </a:r>
            <a:endParaRPr lang="cs-CZ" dirty="0" smtClean="0"/>
          </a:p>
          <a:p>
            <a:pPr algn="l"/>
            <a:r>
              <a:rPr lang="cs-CZ" dirty="0" smtClean="0"/>
              <a:t>Předmět: Prvouka, 2. ročník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</a:t>
            </a:r>
          </a:p>
          <a:p>
            <a:pPr algn="l"/>
            <a:r>
              <a:rPr lang="cs-CZ" dirty="0" smtClean="0"/>
              <a:t>Prezentace zaměřená na téma voda a čtenářskou gramotnost. Žáci na základě přečteného textu o vodě doplní neúplné věty, spojí vhodná slova do dvojic a na závěr vytvoří myšlenkovou mapu – napíšou všechna důležitá slova, která souvisí s tématem. 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sz="1700" dirty="0" smtClean="0"/>
          </a:p>
          <a:p>
            <a:pPr algn="l"/>
            <a:endParaRPr lang="cs-CZ" sz="1700" dirty="0"/>
          </a:p>
          <a:p>
            <a:pPr algn="l"/>
            <a:r>
              <a:rPr lang="cs-CZ" sz="1700" dirty="0" smtClean="0"/>
              <a:t>Materiál </a:t>
            </a:r>
            <a:r>
              <a:rPr lang="cs-CZ" sz="1700" dirty="0"/>
              <a:t>je zpracován v rámci projektu </a:t>
            </a:r>
            <a:r>
              <a:rPr lang="cs-CZ" sz="1700" dirty="0" smtClean="0"/>
              <a:t>Dotkněte se inovací CZ.1.07/1.3.00/51.0024 </a:t>
            </a:r>
            <a:endParaRPr lang="cs-CZ" sz="1700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400" i="1" dirty="0" smtClean="0"/>
              <a:t>Materiál je určen pro práci s interaktivní tabulí a tablety + pro samostatnou práci žáků</a:t>
            </a:r>
          </a:p>
          <a:p>
            <a:r>
              <a:rPr lang="cs-CZ" sz="1800" dirty="0" smtClean="0"/>
              <a:t>Přílohy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400" i="1" dirty="0" smtClean="0"/>
              <a:t>Didaktická příprava </a:t>
            </a:r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400" i="1" dirty="0" smtClean="0"/>
              <a:t>Evokace znalostí o vodě, seznámení s novými pojmy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400" i="1" dirty="0" smtClean="0"/>
              <a:t>Rozvoj čtenářských a komunikačních dovedností</a:t>
            </a:r>
            <a:endParaRPr lang="cs-CZ" sz="1400" i="1" dirty="0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Didaktická příprava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Žáci si přečtou vložený text o vodě.</a:t>
            </a:r>
          </a:p>
          <a:p>
            <a:r>
              <a:rPr lang="cs-CZ" sz="2000" dirty="0" smtClean="0"/>
              <a:t>Na základě přečteného textu doplní neúplné věty – pracují samostatně na </a:t>
            </a:r>
            <a:r>
              <a:rPr lang="cs-CZ" sz="2000" dirty="0" err="1" smtClean="0"/>
              <a:t>tabletech</a:t>
            </a:r>
            <a:r>
              <a:rPr lang="cs-CZ" sz="2000" dirty="0" smtClean="0"/>
              <a:t>. Společná kontrola.</a:t>
            </a:r>
          </a:p>
          <a:p>
            <a:r>
              <a:rPr lang="cs-CZ" sz="2000" dirty="0" smtClean="0"/>
              <a:t>Na základě přečteného textu spojují vhodná slova do dvojic – pracují společně na interaktivní tabuli. Je možné vytvořit i pracovní list. Společná kontrola.</a:t>
            </a:r>
          </a:p>
          <a:p>
            <a:r>
              <a:rPr lang="cs-CZ" sz="2000" dirty="0" smtClean="0"/>
              <a:t>Na závěr vytvoří myšlenkovou mapu – napíšou všechna důležitá slova, která souvisí s tématem. Mapu myšlenek prezentují před ostatními. Pracují na </a:t>
            </a:r>
            <a:r>
              <a:rPr lang="cs-CZ" sz="2000" dirty="0" err="1" smtClean="0"/>
              <a:t>tabletech</a:t>
            </a:r>
            <a:r>
              <a:rPr lang="cs-CZ" sz="2000" dirty="0" smtClean="0"/>
              <a:t> nebo společně na interaktiv. tabuli.</a:t>
            </a:r>
          </a:p>
          <a:p>
            <a:endParaRPr lang="cs-CZ" sz="2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9502"/>
            <a:ext cx="8229600" cy="576064"/>
          </a:xfrm>
        </p:spPr>
        <p:txBody>
          <a:bodyPr/>
          <a:lstStyle/>
          <a:p>
            <a:pPr lvl="0"/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Voda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 - 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přečti si pozorně celý text:</a:t>
            </a:r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627534"/>
            <a:ext cx="8568952" cy="4371950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dirty="0" smtClean="0"/>
              <a:t> </a:t>
            </a:r>
          </a:p>
          <a:p>
            <a:pPr>
              <a:lnSpc>
                <a:spcPct val="120000"/>
              </a:lnSpc>
              <a:buNone/>
            </a:pPr>
            <a:r>
              <a:rPr lang="cs-CZ" dirty="0" smtClean="0"/>
              <a:t>	</a:t>
            </a:r>
            <a:r>
              <a:rPr lang="cs-CZ" sz="6200" dirty="0" smtClean="0"/>
              <a:t>     </a:t>
            </a:r>
            <a:r>
              <a:rPr lang="cs-CZ" sz="7200" dirty="0" smtClean="0">
                <a:latin typeface="Book Antiqua" pitchFamily="18" charset="0"/>
              </a:rPr>
              <a:t>Tři čtvrtiny zemského povrchu jsou pokryty vodou. Mořská voda je slaná, poněvadž obsahuje rozpuštěnou sůl. Vodě ze studní, řek, jezer a rybníků říkáme sladká; má v sobě pouze nepatrné množství solí. </a:t>
            </a:r>
          </a:p>
          <a:p>
            <a:pPr>
              <a:lnSpc>
                <a:spcPct val="120000"/>
              </a:lnSpc>
              <a:buNone/>
            </a:pPr>
            <a:r>
              <a:rPr lang="cs-CZ" sz="7200" dirty="0" smtClean="0">
                <a:latin typeface="Book Antiqua" pitchFamily="18" charset="0"/>
              </a:rPr>
              <a:t>	     Voda v přírodě neustále koluje. Z moří i z pevniny se vypařují vodní páry, stoupají vzhůru a vytvářejí mraky. Voda, která naprší zpátky na zem, se zčásti vypaří. Zčásti vsákne do země, kde doplní zásoby spodních vod. Zbytek odtéká po povrchu do potoků a řek plynoucích k moři. </a:t>
            </a:r>
          </a:p>
          <a:p>
            <a:pPr>
              <a:lnSpc>
                <a:spcPct val="120000"/>
              </a:lnSpc>
              <a:buNone/>
            </a:pPr>
            <a:r>
              <a:rPr lang="cs-CZ" sz="7200" dirty="0" smtClean="0">
                <a:latin typeface="Book Antiqua" pitchFamily="18" charset="0"/>
              </a:rPr>
              <a:t>	     Vodu potřebují k životu rostliny i živočichové. Lidé ji používají na pití, vaření, praní a mytí, na závlahy polí, v továrních provozech i ve vodních elektrárnách. I naše tělo tvoří ze dvou třetin voda. Během svého života vypije člověk asi 60 tisíc litrů vody. Pitím doplňujeme vodu, kterou vypotíme a vymočíme. </a:t>
            </a:r>
          </a:p>
          <a:p>
            <a:pPr>
              <a:lnSpc>
                <a:spcPct val="120000"/>
              </a:lnSpc>
              <a:buNone/>
            </a:pPr>
            <a:r>
              <a:rPr lang="cs-CZ" sz="7200" dirty="0" smtClean="0">
                <a:latin typeface="Book Antiqua" pitchFamily="18" charset="0"/>
              </a:rPr>
              <a:t>	     Nejen živá voda z pohádek, i obyčejná voda je zázračná kapalina, bez níž by na Zemi neexistoval žádný život.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9542"/>
            <a:ext cx="8229600" cy="576064"/>
          </a:xfrm>
        </p:spPr>
        <p:txBody>
          <a:bodyPr/>
          <a:lstStyle/>
          <a:p>
            <a:pPr lvl="0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 </a:t>
            </a:r>
            <a:r>
              <a:rPr lang="cs-CZ" sz="2000" b="1" u="sng" dirty="0" smtClean="0">
                <a:solidFill>
                  <a:schemeClr val="accent2">
                    <a:lumMod val="75000"/>
                  </a:schemeClr>
                </a:solidFill>
              </a:rPr>
              <a:t>Doplň neúplné věty: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dirty="0" smtClean="0"/>
              <a:t> </a:t>
            </a:r>
            <a:r>
              <a:rPr lang="cs-CZ" sz="2000" i="1" dirty="0" smtClean="0">
                <a:solidFill>
                  <a:schemeClr val="accent3">
                    <a:lumMod val="50000"/>
                  </a:schemeClr>
                </a:solidFill>
              </a:rPr>
              <a:t>(nápovědu hledej v textu)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9542"/>
            <a:ext cx="8507288" cy="3888431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sz="3200" dirty="0" smtClean="0"/>
          </a:p>
          <a:p>
            <a:pPr>
              <a:lnSpc>
                <a:spcPct val="170000"/>
              </a:lnSpc>
            </a:pPr>
            <a:r>
              <a:rPr lang="cs-CZ" sz="8000" dirty="0" smtClean="0"/>
              <a:t>Mořská voda je   ……………………, protože obsahuje rozpuštěnou sůl.</a:t>
            </a:r>
          </a:p>
          <a:p>
            <a:pPr>
              <a:lnSpc>
                <a:spcPct val="170000"/>
              </a:lnSpc>
            </a:pPr>
            <a:r>
              <a:rPr lang="cs-CZ" sz="8000" dirty="0" smtClean="0"/>
              <a:t>Voda v přírodě neustále   ………………………………..</a:t>
            </a:r>
          </a:p>
          <a:p>
            <a:pPr>
              <a:lnSpc>
                <a:spcPct val="170000"/>
              </a:lnSpc>
            </a:pPr>
            <a:r>
              <a:rPr lang="cs-CZ" sz="8000" dirty="0" smtClean="0"/>
              <a:t>Naše tělo tvoří ze   …………………    ……………………    voda.</a:t>
            </a:r>
          </a:p>
          <a:p>
            <a:pPr>
              <a:lnSpc>
                <a:spcPct val="170000"/>
              </a:lnSpc>
            </a:pPr>
            <a:r>
              <a:rPr lang="cs-CZ" sz="8000" dirty="0" smtClean="0"/>
              <a:t>Lidé používají vodu ve   ………………………….   elektrárnách.</a:t>
            </a:r>
          </a:p>
          <a:p>
            <a:pPr>
              <a:lnSpc>
                <a:spcPct val="170000"/>
              </a:lnSpc>
            </a:pPr>
            <a:r>
              <a:rPr lang="cs-CZ" sz="8000" dirty="0" smtClean="0"/>
              <a:t>Vodě ze studní, řek, jezer a rybníků říkáme   …………………………….</a:t>
            </a:r>
          </a:p>
          <a:p>
            <a:pPr>
              <a:lnSpc>
                <a:spcPct val="170000"/>
              </a:lnSpc>
            </a:pPr>
            <a:r>
              <a:rPr lang="cs-CZ" sz="8000" dirty="0" smtClean="0"/>
              <a:t>Člověk vypije během svého života    ………   tisíc litrů vody.</a:t>
            </a:r>
          </a:p>
          <a:p>
            <a:pPr>
              <a:lnSpc>
                <a:spcPct val="170000"/>
              </a:lnSpc>
            </a:pPr>
            <a:r>
              <a:rPr lang="cs-CZ" sz="8000" dirty="0" smtClean="0"/>
              <a:t>Vodě se říká   ………………………..   kapalina, protože by bez ní neexistoval život.</a:t>
            </a:r>
          </a:p>
          <a:p>
            <a:pPr>
              <a:lnSpc>
                <a:spcPct val="170000"/>
              </a:lnSpc>
              <a:buNone/>
            </a:pPr>
            <a:endParaRPr lang="cs-CZ" dirty="0" smtClean="0"/>
          </a:p>
          <a:p>
            <a:pPr>
              <a:lnSpc>
                <a:spcPct val="170000"/>
              </a:lnSpc>
              <a:buNone/>
            </a:pPr>
            <a:r>
              <a:rPr lang="cs-CZ" dirty="0" smtClean="0"/>
              <a:t> 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9502"/>
            <a:ext cx="8229600" cy="576064"/>
          </a:xfrm>
        </p:spPr>
        <p:txBody>
          <a:bodyPr/>
          <a:lstStyle/>
          <a:p>
            <a:r>
              <a:rPr lang="cs-CZ" b="1" u="sng" dirty="0" smtClean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b="1" u="sng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2400" b="1" u="sng" dirty="0" smtClean="0">
                <a:solidFill>
                  <a:schemeClr val="accent2">
                    <a:lumMod val="75000"/>
                  </a:schemeClr>
                </a:solidFill>
              </a:rPr>
              <a:t>Doplň neúplné věty: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kontrola</a:t>
            </a:r>
            <a:b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</a:b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43558"/>
            <a:ext cx="8229600" cy="3960440"/>
          </a:xfrm>
        </p:spPr>
        <p:txBody>
          <a:bodyPr>
            <a:noAutofit/>
          </a:bodyPr>
          <a:lstStyle/>
          <a:p>
            <a:pPr>
              <a:lnSpc>
                <a:spcPct val="170000"/>
              </a:lnSpc>
            </a:pPr>
            <a:r>
              <a:rPr lang="cs-CZ" sz="2000" dirty="0" smtClean="0"/>
              <a:t>Mořská voda je   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slaná</a:t>
            </a:r>
            <a:r>
              <a:rPr lang="cs-CZ" sz="2000" dirty="0" smtClean="0"/>
              <a:t>, protože obsahuje rozpuštěnou sůl.</a:t>
            </a:r>
          </a:p>
          <a:p>
            <a:pPr>
              <a:lnSpc>
                <a:spcPct val="170000"/>
              </a:lnSpc>
            </a:pPr>
            <a:r>
              <a:rPr lang="cs-CZ" sz="2000" dirty="0" smtClean="0"/>
              <a:t>Voda v přírodě neustále 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koluje</a:t>
            </a:r>
            <a:r>
              <a:rPr lang="cs-CZ" sz="2000" dirty="0" smtClean="0"/>
              <a:t> .</a:t>
            </a:r>
          </a:p>
          <a:p>
            <a:pPr>
              <a:lnSpc>
                <a:spcPct val="170000"/>
              </a:lnSpc>
            </a:pPr>
            <a:r>
              <a:rPr lang="cs-CZ" sz="2000" dirty="0" smtClean="0"/>
              <a:t>Naše tělo tvoří ze   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dvou třetin  </a:t>
            </a:r>
            <a:r>
              <a:rPr lang="cs-CZ" sz="2000" dirty="0" smtClean="0"/>
              <a:t>voda.</a:t>
            </a:r>
          </a:p>
          <a:p>
            <a:pPr>
              <a:lnSpc>
                <a:spcPct val="170000"/>
              </a:lnSpc>
            </a:pPr>
            <a:r>
              <a:rPr lang="cs-CZ" sz="2000" dirty="0" smtClean="0"/>
              <a:t>Lidé používají vodu ve   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vodních</a:t>
            </a:r>
            <a:r>
              <a:rPr lang="cs-CZ" sz="2000" dirty="0" smtClean="0"/>
              <a:t>   elektrárnách.</a:t>
            </a:r>
          </a:p>
          <a:p>
            <a:pPr>
              <a:lnSpc>
                <a:spcPct val="170000"/>
              </a:lnSpc>
            </a:pPr>
            <a:r>
              <a:rPr lang="cs-CZ" sz="2000" dirty="0" smtClean="0"/>
              <a:t>Vodě ze studní, řek, jezer a rybníků říkáme   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sladká</a:t>
            </a:r>
            <a:r>
              <a:rPr lang="cs-CZ" sz="2000" dirty="0" smtClean="0"/>
              <a:t>.</a:t>
            </a:r>
          </a:p>
          <a:p>
            <a:pPr>
              <a:lnSpc>
                <a:spcPct val="170000"/>
              </a:lnSpc>
            </a:pPr>
            <a:r>
              <a:rPr lang="cs-CZ" sz="2000" dirty="0" smtClean="0"/>
              <a:t>Člověk vypije během svého života    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60</a:t>
            </a:r>
            <a:r>
              <a:rPr lang="cs-CZ" sz="2000" dirty="0" smtClean="0"/>
              <a:t>   tisíc litrů vody.</a:t>
            </a:r>
          </a:p>
          <a:p>
            <a:pPr>
              <a:lnSpc>
                <a:spcPct val="170000"/>
              </a:lnSpc>
            </a:pPr>
            <a:r>
              <a:rPr lang="cs-CZ" sz="2000" dirty="0" smtClean="0"/>
              <a:t>Vodě se říká   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zázračná</a:t>
            </a:r>
            <a:r>
              <a:rPr lang="cs-CZ" sz="2000" dirty="0" smtClean="0"/>
              <a:t>  kapalina, protože by bez ní neexistoval život</a:t>
            </a:r>
            <a:endParaRPr lang="cs-CZ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71550"/>
            <a:ext cx="8229600" cy="432048"/>
          </a:xfrm>
        </p:spPr>
        <p:txBody>
          <a:bodyPr/>
          <a:lstStyle/>
          <a:p>
            <a:pPr lvl="0"/>
            <a:r>
              <a:rPr lang="cs-CZ" sz="2400" b="1" u="sng" dirty="0" smtClean="0"/>
              <a:t/>
            </a:r>
            <a:br>
              <a:rPr lang="cs-CZ" sz="2400" b="1" u="sng" dirty="0" smtClean="0"/>
            </a:br>
            <a:r>
              <a:rPr lang="cs-CZ" sz="2400" b="1" u="sng" dirty="0" smtClean="0">
                <a:solidFill>
                  <a:schemeClr val="accent6">
                    <a:lumMod val="75000"/>
                  </a:schemeClr>
                </a:solidFill>
              </a:rPr>
              <a:t>Spoj barevně, co k sobě patří: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(nápovědu hledej v textu)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</a:b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03598"/>
            <a:ext cx="8229600" cy="3600400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70000"/>
              </a:lnSpc>
            </a:pPr>
            <a:r>
              <a:rPr lang="cs-CZ" sz="3600" dirty="0" smtClean="0"/>
              <a:t>mořská voda						je sladká</a:t>
            </a:r>
          </a:p>
          <a:p>
            <a:pPr>
              <a:lnSpc>
                <a:spcPct val="170000"/>
              </a:lnSpc>
            </a:pPr>
            <a:r>
              <a:rPr lang="cs-CZ" sz="3600" dirty="0" smtClean="0"/>
              <a:t>obyčejná voda					je zázračná kapalina</a:t>
            </a:r>
          </a:p>
          <a:p>
            <a:pPr>
              <a:lnSpc>
                <a:spcPct val="170000"/>
              </a:lnSpc>
            </a:pPr>
            <a:r>
              <a:rPr lang="cs-CZ" sz="3600" dirty="0" smtClean="0"/>
              <a:t>lidské tělo				        obsahuje rozpuštěnou sůl</a:t>
            </a:r>
          </a:p>
          <a:p>
            <a:pPr>
              <a:lnSpc>
                <a:spcPct val="170000"/>
              </a:lnSpc>
            </a:pPr>
            <a:r>
              <a:rPr lang="cs-CZ" sz="3600" dirty="0" smtClean="0"/>
              <a:t>vodní páry				     vypije za život 60 tisíc l vody</a:t>
            </a:r>
          </a:p>
          <a:p>
            <a:pPr>
              <a:lnSpc>
                <a:spcPct val="170000"/>
              </a:lnSpc>
            </a:pPr>
            <a:r>
              <a:rPr lang="cs-CZ" sz="3600" dirty="0" smtClean="0"/>
              <a:t>člověk				                                potřebují vodu k životu</a:t>
            </a:r>
          </a:p>
          <a:p>
            <a:pPr>
              <a:lnSpc>
                <a:spcPct val="170000"/>
              </a:lnSpc>
            </a:pPr>
            <a:r>
              <a:rPr lang="cs-CZ" sz="3600" dirty="0" smtClean="0"/>
              <a:t>voda ze studní a řek			        tvoří ze dvou třetin voda</a:t>
            </a:r>
          </a:p>
          <a:p>
            <a:pPr>
              <a:lnSpc>
                <a:spcPct val="170000"/>
              </a:lnSpc>
            </a:pPr>
            <a:r>
              <a:rPr lang="cs-CZ" sz="3600" dirty="0" smtClean="0"/>
              <a:t>rostliny a živočichové			stoupají vzhůru a vytvářejí mraky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b="1" u="sng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2400" b="1" u="sng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400" b="1" u="sng" dirty="0" smtClean="0">
                <a:solidFill>
                  <a:schemeClr val="tx2">
                    <a:lumMod val="75000"/>
                  </a:schemeClr>
                </a:solidFill>
              </a:rPr>
              <a:t>Spoj barevně, co k sobě patří: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 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kontrola </a:t>
            </a:r>
            <a:b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</a:b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lnSpc>
                <a:spcPct val="170000"/>
              </a:lnSpc>
            </a:pPr>
            <a:r>
              <a:rPr lang="cs-CZ" dirty="0" smtClean="0"/>
              <a:t>mořská voda					         </a:t>
            </a:r>
            <a:r>
              <a:rPr lang="cs-CZ" dirty="0" smtClean="0">
                <a:solidFill>
                  <a:srgbClr val="7030A0"/>
                </a:solidFill>
              </a:rPr>
              <a:t>je sladká</a:t>
            </a:r>
          </a:p>
          <a:p>
            <a:pPr>
              <a:lnSpc>
                <a:spcPct val="170000"/>
              </a:lnSpc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obyčejná voda</a:t>
            </a:r>
            <a:r>
              <a:rPr lang="cs-CZ" dirty="0" smtClean="0"/>
              <a:t>					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je zázračná kapalina</a:t>
            </a:r>
          </a:p>
          <a:p>
            <a:pPr>
              <a:lnSpc>
                <a:spcPct val="170000"/>
              </a:lnSpc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lidské tělo</a:t>
            </a:r>
            <a:r>
              <a:rPr lang="cs-CZ" dirty="0" smtClean="0"/>
              <a:t>				                  obsahuje rozpuštěnou sůl</a:t>
            </a:r>
          </a:p>
          <a:p>
            <a:pPr>
              <a:lnSpc>
                <a:spcPct val="170000"/>
              </a:lnSpc>
            </a:pPr>
            <a:r>
              <a:rPr lang="cs-CZ" dirty="0" smtClean="0">
                <a:solidFill>
                  <a:srgbClr val="FF0000"/>
                </a:solidFill>
              </a:rPr>
              <a:t>vodní páry</a:t>
            </a:r>
            <a:r>
              <a:rPr lang="cs-CZ" dirty="0" smtClean="0"/>
              <a:t>				</a:t>
            </a:r>
            <a:r>
              <a:rPr lang="cs-CZ" dirty="0" smtClean="0">
                <a:solidFill>
                  <a:srgbClr val="00B050"/>
                </a:solidFill>
              </a:rPr>
              <a:t>                   vypije za život 60 tisíc l vody</a:t>
            </a:r>
          </a:p>
          <a:p>
            <a:pPr>
              <a:lnSpc>
                <a:spcPct val="170000"/>
              </a:lnSpc>
            </a:pPr>
            <a:r>
              <a:rPr lang="cs-CZ" dirty="0" smtClean="0">
                <a:solidFill>
                  <a:srgbClr val="00B050"/>
                </a:solidFill>
              </a:rPr>
              <a:t>člověk	</a:t>
            </a:r>
            <a:r>
              <a:rPr lang="cs-CZ" dirty="0" smtClean="0"/>
              <a:t>			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potřebují vodu k životu</a:t>
            </a:r>
          </a:p>
          <a:p>
            <a:pPr>
              <a:lnSpc>
                <a:spcPct val="170000"/>
              </a:lnSpc>
            </a:pPr>
            <a:r>
              <a:rPr lang="cs-CZ" dirty="0" smtClean="0">
                <a:solidFill>
                  <a:srgbClr val="7030A0"/>
                </a:solidFill>
              </a:rPr>
              <a:t>voda ze studní a řek</a:t>
            </a:r>
            <a:r>
              <a:rPr lang="cs-CZ" dirty="0" smtClean="0"/>
              <a:t>			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             tvoří ze dvou třetin voda</a:t>
            </a:r>
          </a:p>
          <a:p>
            <a:pPr>
              <a:lnSpc>
                <a:spcPct val="170000"/>
              </a:lnSpc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rostliny a živočichové</a:t>
            </a:r>
            <a:r>
              <a:rPr lang="cs-CZ" dirty="0" smtClean="0"/>
              <a:t>			         </a:t>
            </a:r>
            <a:r>
              <a:rPr lang="cs-CZ" dirty="0" smtClean="0">
                <a:solidFill>
                  <a:srgbClr val="FF0000"/>
                </a:solidFill>
              </a:rPr>
              <a:t>stoupají vzhůru a vytvářejí mraky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Myšlenková mapa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Vytvoř na svém tabletu myšlenkovou mapu na téma voda:</a:t>
            </a:r>
          </a:p>
          <a:p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           </a:t>
            </a:r>
            <a:endParaRPr lang="cs-CZ" sz="2400" dirty="0"/>
          </a:p>
        </p:txBody>
      </p:sp>
      <p:sp>
        <p:nvSpPr>
          <p:cNvPr id="5" name="Elipsa 4"/>
          <p:cNvSpPr/>
          <p:nvPr/>
        </p:nvSpPr>
        <p:spPr>
          <a:xfrm>
            <a:off x="3419872" y="3003798"/>
            <a:ext cx="1800200" cy="64807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VODA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7" name="Přímá spojovací čára 6"/>
          <p:cNvCxnSpPr>
            <a:stCxn id="5" idx="7"/>
          </p:cNvCxnSpPr>
          <p:nvPr/>
        </p:nvCxnSpPr>
        <p:spPr>
          <a:xfrm flipV="1">
            <a:off x="4956439" y="2355726"/>
            <a:ext cx="623673" cy="7429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>
            <a:stCxn id="5" idx="1"/>
          </p:cNvCxnSpPr>
          <p:nvPr/>
        </p:nvCxnSpPr>
        <p:spPr>
          <a:xfrm flipH="1" flipV="1">
            <a:off x="3419872" y="2499742"/>
            <a:ext cx="263633" cy="5989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>
            <a:stCxn id="5" idx="0"/>
          </p:cNvCxnSpPr>
          <p:nvPr/>
        </p:nvCxnSpPr>
        <p:spPr>
          <a:xfrm flipV="1">
            <a:off x="4319972" y="2355726"/>
            <a:ext cx="108012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>
            <a:stCxn id="5" idx="6"/>
          </p:cNvCxnSpPr>
          <p:nvPr/>
        </p:nvCxnSpPr>
        <p:spPr>
          <a:xfrm flipV="1">
            <a:off x="5220072" y="3291830"/>
            <a:ext cx="1080120" cy="360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>
            <a:stCxn id="5" idx="5"/>
          </p:cNvCxnSpPr>
          <p:nvPr/>
        </p:nvCxnSpPr>
        <p:spPr>
          <a:xfrm>
            <a:off x="4956439" y="3556962"/>
            <a:ext cx="551665" cy="5989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>
            <a:stCxn id="5" idx="4"/>
          </p:cNvCxnSpPr>
          <p:nvPr/>
        </p:nvCxnSpPr>
        <p:spPr>
          <a:xfrm flipH="1">
            <a:off x="4283968" y="3651870"/>
            <a:ext cx="36004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>
            <a:stCxn id="5" idx="3"/>
          </p:cNvCxnSpPr>
          <p:nvPr/>
        </p:nvCxnSpPr>
        <p:spPr>
          <a:xfrm flipH="1">
            <a:off x="3059832" y="3556962"/>
            <a:ext cx="623673" cy="5989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>
            <a:stCxn id="5" idx="2"/>
          </p:cNvCxnSpPr>
          <p:nvPr/>
        </p:nvCxnSpPr>
        <p:spPr>
          <a:xfrm flipH="1" flipV="1">
            <a:off x="2411760" y="3291830"/>
            <a:ext cx="1008112" cy="360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H="1" flipV="1">
            <a:off x="1907704" y="2499742"/>
            <a:ext cx="1656184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V="1">
            <a:off x="5148064" y="2427734"/>
            <a:ext cx="208823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5148064" y="3435846"/>
            <a:ext cx="1800200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flipH="1">
            <a:off x="1907704" y="3435846"/>
            <a:ext cx="1584176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dirty="0" smtClean="0"/>
              <a:t>ŽÁČEK, Jiří. </a:t>
            </a:r>
            <a:r>
              <a:rPr lang="cs-CZ" i="1" dirty="0" smtClean="0"/>
              <a:t>Encyklopedie pro žáčky</a:t>
            </a:r>
            <a:r>
              <a:rPr lang="cs-CZ" dirty="0" smtClean="0"/>
              <a:t>. Praha: Albatros, 2002, s. 192 - 193. ISBN 80-00-01088-7.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  <ds:schemaRef ds:uri="d19d6491-b662-4d98-996c-1e38fe9d0183"/>
  </ds:schemaRefs>
</ds:datastoreItem>
</file>

<file path=customXml/itemProps3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181</TotalTime>
  <Words>220</Words>
  <Application>Microsoft Office PowerPoint</Application>
  <PresentationFormat>Předvádění na obrazovce (16:9)</PresentationFormat>
  <Paragraphs>82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boxed_powerpoint_16x9_2012-08</vt:lpstr>
      <vt:lpstr>  Dotkněte se inovací CZ.1.07/1.3.00/51.0024  </vt:lpstr>
      <vt:lpstr>Snímek 2</vt:lpstr>
      <vt:lpstr>Metodický pokyn</vt:lpstr>
      <vt:lpstr>Didaktická příprava</vt:lpstr>
      <vt:lpstr> Voda - přečti si pozorně celý text:  </vt:lpstr>
      <vt:lpstr> Doplň neúplné věty:  (nápovědu hledej v textu) </vt:lpstr>
      <vt:lpstr> Doplň neúplné věty:  kontrola </vt:lpstr>
      <vt:lpstr> Spoj barevně, co k sobě patří:  (nápovědu hledej v textu) </vt:lpstr>
      <vt:lpstr> Spoj barevně, co k sobě patří:  kontrola  </vt:lpstr>
      <vt:lpstr>Myšlenková mapa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44</cp:revision>
  <dcterms:created xsi:type="dcterms:W3CDTF">2014-10-07T08:27:59Z</dcterms:created>
  <dcterms:modified xsi:type="dcterms:W3CDTF">2015-06-16T10:56:25Z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