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24" r:id="rId2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90" d="100"/>
          <a:sy n="90" d="100"/>
        </p:scale>
        <p:origin x="-528" y="-84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SLOVESA</a:t>
            </a:r>
          </a:p>
          <a:p>
            <a:r>
              <a:rPr lang="cs-CZ" sz="3600" b="1" dirty="0" smtClean="0"/>
              <a:t>OBECNĚ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	ZŠ a MŠ T. G. Masaryka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Miroslava Gelnarová</a:t>
            </a:r>
          </a:p>
          <a:p>
            <a:pPr algn="l"/>
            <a:r>
              <a:rPr lang="cs-CZ" dirty="0" smtClean="0"/>
              <a:t>Předmět: 	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	materiál je určen pro žáky 5. ročníku, slouží k výkladu nového 		učiva o slovesech a k jejich následnému procvičení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procvičení učiva na </a:t>
            </a:r>
            <a:r>
              <a:rPr lang="cs-CZ" sz="1800" i="1" dirty="0" err="1" smtClean="0"/>
              <a:t>tabletech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r>
              <a:rPr lang="cs-CZ" sz="1800" dirty="0"/>
              <a:t>seznámení se slovesnými tvary, s časy a způsoby sloves, </a:t>
            </a:r>
            <a:r>
              <a:rPr lang="cs-CZ" sz="1800" dirty="0" smtClean="0"/>
              <a:t>časování , psaní koncovek v příčestí činném</a:t>
            </a:r>
            <a:endParaRPr lang="cs-CZ" sz="1800" dirty="0"/>
          </a:p>
          <a:p>
            <a:endParaRPr lang="cs-CZ" sz="1800" dirty="0"/>
          </a:p>
          <a:p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Slovesa jsou slova,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která vyjadřují </a:t>
            </a:r>
            <a:r>
              <a:rPr lang="cs-CZ" altLang="cs-CZ" b="1" dirty="0"/>
              <a:t>děj</a:t>
            </a:r>
            <a:r>
              <a:rPr lang="cs-CZ" altLang="cs-CZ" dirty="0"/>
              <a:t> neboli </a:t>
            </a:r>
            <a:r>
              <a:rPr lang="cs-CZ" altLang="cs-CZ" b="1" dirty="0"/>
              <a:t>činnost </a:t>
            </a:r>
            <a:endParaRPr lang="cs-CZ" altLang="cs-CZ" b="1" dirty="0" smtClean="0"/>
          </a:p>
          <a:p>
            <a:r>
              <a:rPr lang="cs-CZ" altLang="cs-CZ" dirty="0" smtClean="0"/>
              <a:t>(</a:t>
            </a:r>
            <a:r>
              <a:rPr lang="cs-CZ" altLang="cs-CZ" dirty="0"/>
              <a:t>utíkám, </a:t>
            </a:r>
            <a:r>
              <a:rPr lang="cs-CZ" altLang="cs-CZ" dirty="0" smtClean="0"/>
              <a:t>létají</a:t>
            </a:r>
            <a:r>
              <a:rPr lang="cs-CZ" altLang="cs-CZ" dirty="0"/>
              <a:t>), </a:t>
            </a:r>
            <a:r>
              <a:rPr lang="cs-CZ" altLang="cs-CZ" b="1" dirty="0"/>
              <a:t>stav</a:t>
            </a:r>
            <a:r>
              <a:rPr lang="cs-CZ" altLang="cs-CZ" dirty="0"/>
              <a:t> (ležím, žiju) nebo </a:t>
            </a:r>
          </a:p>
          <a:p>
            <a:r>
              <a:rPr lang="cs-CZ" altLang="cs-CZ" b="1" dirty="0"/>
              <a:t>změnu </a:t>
            </a:r>
            <a:r>
              <a:rPr lang="cs-CZ" altLang="cs-CZ" dirty="0"/>
              <a:t>(stárnu, žloutnout).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187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 jsou slova </a:t>
            </a:r>
            <a:r>
              <a:rPr lang="cs-CZ" altLang="cs-CZ" b="1" dirty="0"/>
              <a:t>ohebná, časují se. </a:t>
            </a:r>
          </a:p>
          <a:p>
            <a:r>
              <a:rPr lang="cs-CZ" altLang="cs-CZ" b="1" dirty="0"/>
              <a:t>    Slovesný tvar určitý</a:t>
            </a:r>
          </a:p>
          <a:p>
            <a:r>
              <a:rPr lang="cs-CZ" altLang="cs-CZ" dirty="0"/>
              <a:t>    může vyjádřit osobu a číslo</a:t>
            </a:r>
            <a:endParaRPr lang="cs-CZ" altLang="cs-CZ" b="1" dirty="0"/>
          </a:p>
          <a:p>
            <a:r>
              <a:rPr lang="cs-CZ" altLang="cs-CZ" i="1" dirty="0"/>
              <a:t>    Např.: dělej, budu spát, tancovala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25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altLang="cs-CZ" dirty="0" smtClean="0"/>
              <a:t>slovesný </a:t>
            </a:r>
            <a:r>
              <a:rPr lang="cs-CZ" altLang="cs-CZ" b="1" dirty="0"/>
              <a:t>tvar neurčitý</a:t>
            </a:r>
          </a:p>
          <a:p>
            <a:pPr>
              <a:buNone/>
            </a:pPr>
            <a:r>
              <a:rPr lang="cs-CZ" altLang="cs-CZ" dirty="0"/>
              <a:t>nemůže vyjádřit osobu, číslo ani čas.</a:t>
            </a:r>
          </a:p>
          <a:p>
            <a:pPr>
              <a:buNone/>
            </a:pPr>
            <a:r>
              <a:rPr lang="cs-CZ" altLang="cs-CZ" dirty="0"/>
              <a:t>Např.: křičet, jít, létat </a:t>
            </a:r>
            <a:r>
              <a:rPr lang="cs-CZ" altLang="cs-CZ" b="1" dirty="0"/>
              <a:t>(infinitiv)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882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JEDNODUCHÉ </a:t>
            </a:r>
            <a:r>
              <a:rPr lang="cs-CZ" b="1" dirty="0"/>
              <a:t>TVARY</a:t>
            </a:r>
            <a:r>
              <a:rPr lang="cs-CZ" dirty="0"/>
              <a:t> </a:t>
            </a:r>
            <a:r>
              <a:rPr lang="cs-CZ" b="1" dirty="0"/>
              <a:t>SLOVES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altLang="cs-CZ" sz="2600" dirty="0">
                <a:solidFill>
                  <a:prstClr val="black"/>
                </a:solidFill>
                <a:latin typeface="Constantia"/>
              </a:rPr>
              <a:t> Jsou vyjádřeny </a:t>
            </a:r>
            <a:r>
              <a:rPr lang="cs-CZ" altLang="cs-CZ" sz="2600" b="1" dirty="0">
                <a:solidFill>
                  <a:prstClr val="black"/>
                </a:solidFill>
                <a:latin typeface="Constantia"/>
              </a:rPr>
              <a:t>jedním</a:t>
            </a:r>
            <a:r>
              <a:rPr lang="cs-CZ" altLang="cs-CZ" sz="2600" dirty="0">
                <a:solidFill>
                  <a:prstClr val="black"/>
                </a:solidFill>
                <a:latin typeface="Constantia"/>
              </a:rPr>
              <a:t> slovem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altLang="cs-CZ" sz="2600" dirty="0">
                <a:solidFill>
                  <a:prstClr val="black"/>
                </a:solidFill>
                <a:latin typeface="Constantia"/>
              </a:rPr>
              <a:t>(plavte, udělají, létáme)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altLang="cs-CZ" sz="2600" dirty="0">
                <a:solidFill>
                  <a:prstClr val="black"/>
                </a:solidFill>
                <a:latin typeface="Constantia"/>
              </a:rPr>
              <a:t>a tvary sloves </a:t>
            </a:r>
            <a:r>
              <a:rPr lang="cs-CZ" altLang="cs-CZ" sz="2600" b="1" dirty="0">
                <a:solidFill>
                  <a:prstClr val="black"/>
                </a:solidFill>
                <a:latin typeface="Constantia"/>
              </a:rPr>
              <a:t>se zájmenem </a:t>
            </a:r>
            <a:r>
              <a:rPr lang="cs-CZ" altLang="cs-CZ" sz="2600" b="1" i="1" dirty="0">
                <a:solidFill>
                  <a:prstClr val="black"/>
                </a:solidFill>
                <a:latin typeface="Constantia"/>
              </a:rPr>
              <a:t>se, si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altLang="cs-CZ" sz="2600" dirty="0">
                <a:solidFill>
                  <a:prstClr val="black"/>
                </a:solidFill>
                <a:latin typeface="Constantia"/>
              </a:rPr>
              <a:t>(učíme se, povídají si, blahopřejí si)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9513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SLOŽENÉ TVARY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 jsou vyjádřeny </a:t>
            </a:r>
            <a:r>
              <a:rPr lang="cs-CZ" altLang="cs-CZ" b="1" dirty="0"/>
              <a:t>více slovy</a:t>
            </a:r>
          </a:p>
          <a:p>
            <a:r>
              <a:rPr lang="cs-CZ" altLang="cs-CZ" dirty="0"/>
              <a:t>(uklidili jsme, budu bruslit, četla jsi).</a:t>
            </a:r>
          </a:p>
          <a:p>
            <a:r>
              <a:rPr lang="cs-CZ" altLang="cs-CZ" b="1" dirty="0">
                <a:solidFill>
                  <a:srgbClr val="FF0000"/>
                </a:solidFill>
              </a:rPr>
              <a:t>PAMATUJTE!</a:t>
            </a:r>
          </a:p>
          <a:p>
            <a:r>
              <a:rPr lang="cs-CZ" altLang="cs-CZ" b="1" dirty="0">
                <a:solidFill>
                  <a:srgbClr val="FF0000"/>
                </a:solidFill>
              </a:rPr>
              <a:t>Všechny tvary sloves v čase minulém považujeme za tvary složené.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203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1. OZNAMOVACÍ </a:t>
            </a:r>
          </a:p>
          <a:p>
            <a:r>
              <a:rPr lang="cs-CZ" altLang="cs-CZ" dirty="0"/>
              <a:t>2. ROZKAZOVACÍ</a:t>
            </a:r>
          </a:p>
          <a:p>
            <a:r>
              <a:rPr lang="cs-CZ" altLang="cs-CZ" dirty="0"/>
              <a:t>3. PODMIŇOVACÍ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315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TVARY OZNAMOVACÍHO ZPŮSOBU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altLang="cs-CZ" dirty="0"/>
              <a:t>Slovesa v oznamovacím způsobu vyjadřují děj, </a:t>
            </a:r>
          </a:p>
          <a:p>
            <a:pPr>
              <a:buFont typeface="Wingdings 2" pitchFamily="18" charset="2"/>
              <a:buNone/>
            </a:pPr>
            <a:r>
              <a:rPr lang="cs-CZ" altLang="cs-CZ" dirty="0"/>
              <a:t>který se uskutečnil		psal jsem, utíkala, prosili</a:t>
            </a:r>
          </a:p>
          <a:p>
            <a:pPr>
              <a:buFont typeface="Wingdings 2" pitchFamily="18" charset="2"/>
              <a:buNone/>
            </a:pPr>
            <a:r>
              <a:rPr lang="cs-CZ" altLang="cs-CZ" dirty="0"/>
              <a:t>uskutečňuje			píši, utíká, prosí</a:t>
            </a:r>
          </a:p>
          <a:p>
            <a:pPr>
              <a:buFont typeface="Wingdings 2" pitchFamily="18" charset="2"/>
              <a:buNone/>
            </a:pPr>
            <a:r>
              <a:rPr lang="cs-CZ" altLang="cs-CZ" dirty="0"/>
              <a:t>uskuteční			napíšu, uteče, poprosí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1086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ČAS PŘÍTOMNÝ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Vyčasuj slovesa v čase přítomném.</a:t>
            </a:r>
          </a:p>
          <a:p>
            <a:endParaRPr lang="cs-CZ" altLang="cs-CZ" dirty="0"/>
          </a:p>
          <a:p>
            <a:r>
              <a:rPr lang="cs-CZ" altLang="cs-CZ" dirty="0"/>
              <a:t>Vézt		m</a:t>
            </a:r>
            <a:r>
              <a:rPr lang="cs-CZ" altLang="cs-CZ" dirty="0" smtClean="0"/>
              <a:t>ýt</a:t>
            </a:r>
            <a:r>
              <a:rPr lang="cs-CZ" altLang="cs-CZ" dirty="0"/>
              <a:t>		prosit		dělat		být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0340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Utvoř správné tvary sloves podle zadání.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altLang="cs-CZ" dirty="0"/>
              <a:t> V ČASE PŘÍTOMNÉM</a:t>
            </a:r>
          </a:p>
          <a:p>
            <a:r>
              <a:rPr lang="cs-CZ" altLang="cs-CZ" dirty="0"/>
              <a:t>myslet		1. os., č. mn.</a:t>
            </a:r>
          </a:p>
          <a:p>
            <a:r>
              <a:rPr lang="cs-CZ" altLang="cs-CZ" dirty="0"/>
              <a:t>být			1. os., č. j.</a:t>
            </a:r>
          </a:p>
          <a:p>
            <a:r>
              <a:rPr lang="cs-CZ" altLang="cs-CZ" dirty="0"/>
              <a:t>nebýt		2. os., č. mn.</a:t>
            </a:r>
          </a:p>
          <a:p>
            <a:r>
              <a:rPr lang="cs-CZ" altLang="cs-CZ" dirty="0"/>
              <a:t>slepit		3. os., č. mn.</a:t>
            </a:r>
          </a:p>
          <a:p>
            <a:r>
              <a:rPr lang="cs-CZ" altLang="cs-CZ" dirty="0"/>
              <a:t>hlásit		2. os., č. j.</a:t>
            </a:r>
          </a:p>
          <a:p>
            <a:r>
              <a:rPr lang="cs-CZ" altLang="cs-CZ" dirty="0"/>
              <a:t>koulet		3. s., č. mn.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264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ČAS BUDOUCÍ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altLang="cs-CZ" dirty="0"/>
              <a:t>Budoucí čas lze vyjádřit dvěma </a:t>
            </a:r>
            <a:r>
              <a:rPr lang="cs-CZ" altLang="cs-CZ" dirty="0" smtClean="0"/>
              <a:t>způsoby</a:t>
            </a:r>
            <a:r>
              <a:rPr lang="cs-CZ" altLang="cs-CZ" dirty="0"/>
              <a:t>:</a:t>
            </a:r>
          </a:p>
          <a:p>
            <a:r>
              <a:rPr lang="cs-CZ" altLang="cs-CZ" b="1" dirty="0"/>
              <a:t>1. Složeným tvarem slovesa . </a:t>
            </a:r>
          </a:p>
          <a:p>
            <a:r>
              <a:rPr lang="cs-CZ" altLang="cs-CZ" dirty="0"/>
              <a:t>budu mluvit, bude sedět, budeš kreslit, budeme počítat</a:t>
            </a:r>
          </a:p>
          <a:p>
            <a:endParaRPr lang="cs-CZ" altLang="cs-CZ" dirty="0"/>
          </a:p>
          <a:p>
            <a:r>
              <a:rPr lang="cs-CZ" altLang="cs-CZ" b="1" dirty="0"/>
              <a:t>2. Jednoduchým tvarem slovesa</a:t>
            </a:r>
            <a:r>
              <a:rPr lang="cs-CZ" altLang="cs-CZ" b="1" dirty="0" smtClean="0"/>
              <a:t>.</a:t>
            </a:r>
            <a:endParaRPr lang="cs-CZ" altLang="cs-CZ" dirty="0"/>
          </a:p>
          <a:p>
            <a:r>
              <a:rPr lang="cs-CZ" altLang="cs-CZ" dirty="0"/>
              <a:t>promluvím, poprosím, vypočítám, nakreslím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0775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Vyčasuj slovesa v čase </a:t>
            </a:r>
            <a:r>
              <a:rPr lang="cs-CZ" altLang="cs-CZ" b="1" dirty="0" smtClean="0"/>
              <a:t>budoucím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složené tvary			jednoduché tvary</a:t>
            </a:r>
          </a:p>
          <a:p>
            <a:pPr>
              <a:buFont typeface="Wingdings 2" pitchFamily="18" charset="2"/>
              <a:buNone/>
            </a:pPr>
            <a:endParaRPr lang="cs-CZ" altLang="cs-CZ" dirty="0"/>
          </a:p>
          <a:p>
            <a:pPr>
              <a:buFont typeface="Wingdings 2" pitchFamily="18" charset="2"/>
              <a:buNone/>
            </a:pPr>
            <a:r>
              <a:rPr lang="cs-CZ" altLang="cs-CZ" dirty="0"/>
              <a:t>plakat, hrát si, kvést, být, pamatovat si, </a:t>
            </a:r>
            <a:r>
              <a:rPr lang="cs-CZ" altLang="cs-CZ" dirty="0" smtClean="0"/>
              <a:t>večeřet, pozorovat</a:t>
            </a:r>
            <a:endParaRPr lang="cs-CZ" alt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8477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/>
              <a:t>ČAS MINULÝ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altLang="cs-CZ" dirty="0"/>
              <a:t>Tvary minulého času jsou složeny </a:t>
            </a:r>
          </a:p>
          <a:p>
            <a:r>
              <a:rPr lang="cs-CZ" altLang="cs-CZ" dirty="0"/>
              <a:t>z </a:t>
            </a:r>
            <a:r>
              <a:rPr lang="cs-CZ" altLang="cs-CZ" b="1" dirty="0"/>
              <a:t>příčestí činného významového slovesa </a:t>
            </a:r>
          </a:p>
          <a:p>
            <a:r>
              <a:rPr lang="cs-CZ" altLang="cs-CZ" dirty="0"/>
              <a:t>a z </a:t>
            </a:r>
            <a:r>
              <a:rPr lang="cs-CZ" altLang="cs-CZ" b="1" dirty="0"/>
              <a:t>přítomného času slovesa být.</a:t>
            </a:r>
          </a:p>
          <a:p>
            <a:pPr>
              <a:buFont typeface="Wingdings 2" pitchFamily="18" charset="2"/>
              <a:buNone/>
            </a:pPr>
            <a:r>
              <a:rPr lang="cs-CZ" altLang="cs-CZ" i="1" dirty="0"/>
              <a:t>Příklad:    křičel jsem, lyžovala jsi, hovořili jsme </a:t>
            </a:r>
          </a:p>
          <a:p>
            <a:pPr>
              <a:buFont typeface="Wingdings 2" pitchFamily="18" charset="2"/>
              <a:buNone/>
            </a:pPr>
            <a:endParaRPr lang="cs-CZ" altLang="cs-CZ" dirty="0"/>
          </a:p>
          <a:p>
            <a:pPr>
              <a:buFont typeface="Wingdings 2" pitchFamily="18" charset="2"/>
              <a:buNone/>
            </a:pPr>
            <a:r>
              <a:rPr lang="cs-CZ" altLang="cs-CZ" dirty="0"/>
              <a:t>V 3. osobě čísla jednotného i množného se pomocné sloveso vynechává. </a:t>
            </a:r>
          </a:p>
          <a:p>
            <a:pPr>
              <a:buFont typeface="Wingdings 2" pitchFamily="18" charset="2"/>
              <a:buNone/>
            </a:pPr>
            <a:r>
              <a:rPr lang="cs-CZ" altLang="cs-CZ" i="1" dirty="0"/>
              <a:t>Příklad:  on psal, oni šli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220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>
                <a:solidFill>
                  <a:srgbClr val="FF0000"/>
                </a:solidFill>
              </a:rPr>
              <a:t>PAMATUJTE!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Slovesné tvary zakončené na </a:t>
            </a:r>
            <a:r>
              <a:rPr lang="cs-CZ" altLang="cs-CZ" b="1" dirty="0"/>
              <a:t>_l, -la, -</a:t>
            </a:r>
            <a:r>
              <a:rPr lang="cs-CZ" altLang="cs-CZ" b="1" dirty="0" err="1"/>
              <a:t>lo</a:t>
            </a:r>
            <a:r>
              <a:rPr lang="cs-CZ" altLang="cs-CZ" b="1" dirty="0"/>
              <a:t>, -</a:t>
            </a:r>
            <a:r>
              <a:rPr lang="cs-CZ" altLang="cs-CZ" b="1" dirty="0" err="1"/>
              <a:t>li</a:t>
            </a:r>
            <a:r>
              <a:rPr lang="cs-CZ" altLang="cs-CZ" b="1" dirty="0"/>
              <a:t>, -</a:t>
            </a:r>
            <a:r>
              <a:rPr lang="cs-CZ" altLang="cs-CZ" b="1" dirty="0" err="1"/>
              <a:t>ly</a:t>
            </a:r>
            <a:r>
              <a:rPr lang="cs-CZ" altLang="cs-CZ" b="1" dirty="0"/>
              <a:t>,-la </a:t>
            </a:r>
            <a:r>
              <a:rPr lang="cs-CZ" altLang="cs-CZ" dirty="0"/>
              <a:t>(</a:t>
            </a:r>
            <a:r>
              <a:rPr lang="cs-CZ" altLang="cs-CZ" i="1" dirty="0"/>
              <a:t>koupil, koupila, koupili …) </a:t>
            </a:r>
            <a:r>
              <a:rPr lang="cs-CZ" altLang="cs-CZ" dirty="0"/>
              <a:t>se nazývají </a:t>
            </a:r>
            <a:r>
              <a:rPr lang="cs-CZ" altLang="cs-CZ" b="1" dirty="0"/>
              <a:t>příčestí činné.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799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d19d6491-b662-4d98-996c-1e38fe9d0183"/>
    <ds:schemaRef ds:uri="http://purl.org/dc/dcmitype/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364</Words>
  <Application>Microsoft Office PowerPoint</Application>
  <PresentationFormat>Předvádění na obrazovce (16:9)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boxed_powerpoint_16x9_2012-08</vt:lpstr>
      <vt:lpstr>  Dotkněte se inovací CZ.1.07/1.3.00/51.0024  </vt:lpstr>
      <vt:lpstr>Snímek 2</vt:lpstr>
      <vt:lpstr>Metodický pokyn</vt:lpstr>
      <vt:lpstr>Slovesa jsou slova,</vt:lpstr>
      <vt:lpstr>Slovesa</vt:lpstr>
      <vt:lpstr>Slovesa</vt:lpstr>
      <vt:lpstr> JEDNODUCHÉ TVARY SLOVES </vt:lpstr>
      <vt:lpstr>SLOŽENÉ TVARY SLOVES</vt:lpstr>
      <vt:lpstr>ZPŮSOBY SLOVES</vt:lpstr>
      <vt:lpstr>TVARY OZNAMOVACÍHO ZPŮSOBU</vt:lpstr>
      <vt:lpstr>ČAS PŘÍTOMNÝ</vt:lpstr>
      <vt:lpstr>Utvoř správné tvary sloves podle zadání.</vt:lpstr>
      <vt:lpstr>ČAS BUDOUCÍ</vt:lpstr>
      <vt:lpstr>Vyčasuj slovesa v čase budoucím</vt:lpstr>
      <vt:lpstr>ČAS MINULÝ</vt:lpstr>
      <vt:lpstr>PAMATUJTE!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2015-06-16T05:34:39Z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