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310" r:id="rId5"/>
    <p:sldId id="326" r:id="rId6"/>
    <p:sldId id="327" r:id="rId7"/>
    <p:sldId id="328" r:id="rId8"/>
    <p:sldId id="330" r:id="rId9"/>
    <p:sldId id="331" r:id="rId10"/>
    <p:sldId id="332" r:id="rId11"/>
    <p:sldId id="333" r:id="rId12"/>
    <p:sldId id="324" r:id="rId13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7" d="100"/>
          <a:sy n="107" d="100"/>
        </p:scale>
        <p:origin x="-78" y="-504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18" Type="http://schemas.openxmlformats.org/officeDocument/2006/relationships/oleObject" Target="../embeddings/oleObject6.bin"/><Relationship Id="rId3" Type="http://schemas.openxmlformats.org/officeDocument/2006/relationships/image" Target="../media/image11.png"/><Relationship Id="rId21" Type="http://schemas.openxmlformats.org/officeDocument/2006/relationships/image" Target="../media/image15.png"/><Relationship Id="rId7" Type="http://schemas.openxmlformats.org/officeDocument/2006/relationships/oleObject" Target="../embeddings/oleObject1.bin"/><Relationship Id="rId12" Type="http://schemas.openxmlformats.org/officeDocument/2006/relationships/image" Target="../media/image13.png"/><Relationship Id="rId17" Type="http://schemas.microsoft.com/office/2007/relationships/hdphoto" Target="../media/hdphoto3.wdp"/><Relationship Id="rId2" Type="http://schemas.openxmlformats.org/officeDocument/2006/relationships/slideLayout" Target="../slideLayouts/slideLayout2.xml"/><Relationship Id="rId20" Type="http://schemas.microsoft.com/office/2007/relationships/hdphoto" Target="../media/hdphoto4.wdp"/><Relationship Id="rId1" Type="http://schemas.openxmlformats.org/officeDocument/2006/relationships/vmlDrawing" Target="../drawings/vmlDrawing1.vml"/><Relationship Id="rId6" Type="http://schemas.microsoft.com/office/2007/relationships/hdphoto" Target="../media/hdphoto2.wdp"/><Relationship Id="rId11" Type="http://schemas.openxmlformats.org/officeDocument/2006/relationships/oleObject" Target="../embeddings/oleObject5.bin"/><Relationship Id="rId24" Type="http://schemas.microsoft.com/office/2007/relationships/hdphoto" Target="../media/hdphoto6.wdp"/><Relationship Id="rId5" Type="http://schemas.openxmlformats.org/officeDocument/2006/relationships/image" Target="../media/image12.png"/><Relationship Id="rId23" Type="http://schemas.openxmlformats.org/officeDocument/2006/relationships/image" Target="../media/image16.png"/><Relationship Id="rId10" Type="http://schemas.openxmlformats.org/officeDocument/2006/relationships/oleObject" Target="../embeddings/oleObject4.bin"/><Relationship Id="rId19" Type="http://schemas.openxmlformats.org/officeDocument/2006/relationships/image" Target="../media/image14.png"/><Relationship Id="rId4" Type="http://schemas.microsoft.com/office/2007/relationships/hdphoto" Target="../media/hdphoto1.wdp"/><Relationship Id="rId9" Type="http://schemas.openxmlformats.org/officeDocument/2006/relationships/oleObject" Target="../embeddings/oleObject3.bin"/><Relationship Id="rId22" Type="http://schemas.microsoft.com/office/2007/relationships/hdphoto" Target="../media/hdphoto5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Odčítání zlomků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		ZŠ a MŠ T. G. Masaryka Fulnek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		Ing. Jindra Varmužová</a:t>
            </a:r>
          </a:p>
          <a:p>
            <a:pPr algn="l"/>
            <a:r>
              <a:rPr lang="cs-CZ" dirty="0" smtClean="0"/>
              <a:t>Předmět:		Matematika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		Materiál </a:t>
            </a:r>
            <a:r>
              <a:rPr lang="cs-CZ" dirty="0"/>
              <a:t>má názorně přiblížit  žákovi postup při </a:t>
            </a:r>
            <a:r>
              <a:rPr lang="cs-CZ" dirty="0" smtClean="0"/>
              <a:t>odčítání </a:t>
            </a:r>
            <a:r>
              <a:rPr lang="cs-CZ" dirty="0"/>
              <a:t>zlomků </a:t>
            </a:r>
          </a:p>
          <a:p>
            <a:pPr algn="l"/>
            <a:r>
              <a:rPr lang="cs-CZ" dirty="0"/>
              <a:t>		s různými jmenovateli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sz="1600" dirty="0"/>
          </a:p>
          <a:p>
            <a:pPr algn="l"/>
            <a:r>
              <a:rPr lang="cs-CZ" sz="1600" dirty="0" smtClean="0"/>
              <a:t>Materiál </a:t>
            </a:r>
            <a:r>
              <a:rPr lang="cs-CZ" sz="1600" dirty="0"/>
              <a:t>je zpracován v rámci projektu </a:t>
            </a:r>
            <a:r>
              <a:rPr lang="cs-CZ" sz="1600" dirty="0" smtClean="0"/>
              <a:t>Dotkněte se inovací CZ.1.07/1.3.00/51.0024 </a:t>
            </a:r>
            <a:endParaRPr lang="cs-CZ" sz="1600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Skupina 28"/>
          <p:cNvGrpSpPr/>
          <p:nvPr/>
        </p:nvGrpSpPr>
        <p:grpSpPr>
          <a:xfrm>
            <a:off x="580509" y="915566"/>
            <a:ext cx="8038029" cy="3517546"/>
            <a:chOff x="349883" y="260350"/>
            <a:chExt cx="8268655" cy="6049962"/>
          </a:xfrm>
        </p:grpSpPr>
        <p:sp>
          <p:nvSpPr>
            <p:cNvPr id="30" name="Rectangle 2"/>
            <p:cNvSpPr>
              <a:spLocks noChangeArrowheads="1"/>
            </p:cNvSpPr>
            <p:nvPr/>
          </p:nvSpPr>
          <p:spPr bwMode="auto">
            <a:xfrm>
              <a:off x="349883" y="1865236"/>
              <a:ext cx="8135937" cy="4387509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endParaRPr lang="cs-CZ" altLang="cs-CZ" sz="1700">
                <a:solidFill>
                  <a:schemeClr val="tx1"/>
                </a:solidFill>
                <a:latin typeface="Arial" charset="0"/>
              </a:endParaRPr>
            </a:p>
          </p:txBody>
        </p:sp>
        <p:sp>
          <p:nvSpPr>
            <p:cNvPr id="31" name="Rectangle 3"/>
            <p:cNvSpPr>
              <a:spLocks noChangeArrowheads="1"/>
            </p:cNvSpPr>
            <p:nvPr/>
          </p:nvSpPr>
          <p:spPr bwMode="auto">
            <a:xfrm>
              <a:off x="409575" y="260350"/>
              <a:ext cx="8208963" cy="5762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2000" b="1" u="sng" dirty="0" smtClean="0">
                  <a:solidFill>
                    <a:srgbClr val="FF0000"/>
                  </a:solidFill>
                </a:rPr>
                <a:t>Odčítání </a:t>
              </a:r>
              <a:r>
                <a:rPr lang="cs-CZ" altLang="cs-CZ" sz="2000" b="1" u="sng" dirty="0">
                  <a:solidFill>
                    <a:srgbClr val="FF0000"/>
                  </a:solidFill>
                </a:rPr>
                <a:t>zlomků</a:t>
              </a:r>
            </a:p>
          </p:txBody>
        </p:sp>
        <p:sp>
          <p:nvSpPr>
            <p:cNvPr id="32" name="Rectangle 4"/>
            <p:cNvSpPr>
              <a:spLocks noChangeArrowheads="1"/>
            </p:cNvSpPr>
            <p:nvPr/>
          </p:nvSpPr>
          <p:spPr bwMode="auto">
            <a:xfrm>
              <a:off x="409575" y="865188"/>
              <a:ext cx="8208963" cy="576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1400" b="1" dirty="0" smtClean="0"/>
                <a:t>Odčítání  </a:t>
              </a:r>
              <a:r>
                <a:rPr lang="cs-CZ" altLang="cs-CZ" sz="1400" b="1" dirty="0"/>
                <a:t>zlomků znamená hledání celkového množství </a:t>
              </a:r>
              <a:r>
                <a:rPr lang="cs-CZ" altLang="cs-CZ" sz="1400" b="1" dirty="0" smtClean="0"/>
                <a:t>po odečtení několika částí </a:t>
              </a:r>
              <a:r>
                <a:rPr lang="cs-CZ" altLang="cs-CZ" sz="1400" b="1" dirty="0"/>
                <a:t>celků </a:t>
              </a:r>
              <a:r>
                <a:rPr lang="cs-CZ" altLang="cs-CZ" sz="1400" b="1" dirty="0" smtClean="0"/>
                <a:t>nebo </a:t>
              </a:r>
              <a:r>
                <a:rPr lang="cs-CZ" altLang="cs-CZ" sz="1400" b="1" dirty="0"/>
                <a:t>celých celků.</a:t>
              </a:r>
              <a:endParaRPr lang="cs-CZ" altLang="cs-CZ" sz="1400" dirty="0"/>
            </a:p>
          </p:txBody>
        </p:sp>
        <p:sp>
          <p:nvSpPr>
            <p:cNvPr id="33" name="Rectangle 6"/>
            <p:cNvSpPr>
              <a:spLocks noChangeArrowheads="1"/>
            </p:cNvSpPr>
            <p:nvPr/>
          </p:nvSpPr>
          <p:spPr bwMode="auto">
            <a:xfrm>
              <a:off x="747742" y="5734050"/>
              <a:ext cx="7288212" cy="576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1400" dirty="0" smtClean="0">
                  <a:solidFill>
                    <a:schemeClr val="tx2">
                      <a:lumMod val="75000"/>
                    </a:schemeClr>
                  </a:solidFill>
                </a:rPr>
                <a:t>POZOR! Nemají-li odčítané </a:t>
              </a:r>
              <a:r>
                <a:rPr lang="cs-CZ" altLang="cs-CZ" sz="1400" dirty="0">
                  <a:solidFill>
                    <a:schemeClr val="tx2">
                      <a:lumMod val="75000"/>
                    </a:schemeClr>
                  </a:solidFill>
                </a:rPr>
                <a:t>zlomky stejné jmenovatele, nedokážeme </a:t>
              </a:r>
              <a:r>
                <a:rPr lang="cs-CZ" altLang="cs-CZ" sz="1400" dirty="0" smtClean="0">
                  <a:solidFill>
                    <a:schemeClr val="tx2">
                      <a:lumMod val="75000"/>
                    </a:schemeClr>
                  </a:solidFill>
                </a:rPr>
                <a:t>zatím určit </a:t>
              </a:r>
              <a:r>
                <a:rPr lang="cs-CZ" altLang="cs-CZ" sz="1400" dirty="0">
                  <a:solidFill>
                    <a:schemeClr val="tx2">
                      <a:lumMod val="75000"/>
                    </a:schemeClr>
                  </a:solidFill>
                </a:rPr>
                <a:t>výsledek</a:t>
              </a:r>
              <a:r>
                <a:rPr lang="cs-CZ" altLang="cs-CZ" sz="1400" dirty="0" smtClean="0">
                  <a:solidFill>
                    <a:schemeClr val="tx2">
                      <a:lumMod val="75000"/>
                    </a:schemeClr>
                  </a:solidFill>
                </a:rPr>
                <a:t>.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2000" b="1" dirty="0" smtClean="0">
                  <a:solidFill>
                    <a:schemeClr val="tx2">
                      <a:lumMod val="75000"/>
                    </a:schemeClr>
                  </a:solidFill>
                </a:rPr>
                <a:t> </a:t>
              </a:r>
              <a:endParaRPr lang="cs-CZ" altLang="cs-CZ" sz="44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pic>
          <p:nvPicPr>
            <p:cNvPr id="34" name="Picture 7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85527" y="2241937"/>
              <a:ext cx="592592" cy="10072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" name="Picture 8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92799" y="2241939"/>
              <a:ext cx="592527" cy="10424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aphicFrame>
          <p:nvGraphicFramePr>
            <p:cNvPr id="36" name="Object 9"/>
            <p:cNvGraphicFramePr>
              <a:graphicFrameLocks noGrp="1" noChangeAspect="1"/>
            </p:cNvGraphicFramePr>
            <p:nvPr>
              <p:ph/>
              <p:extLst>
                <p:ext uri="{D42A27DB-BD31-4B8C-83A1-F6EECF244321}">
                  <p14:modId xmlns:p14="http://schemas.microsoft.com/office/powerpoint/2010/main" xmlns="" val="3805202182"/>
                </p:ext>
              </p:extLst>
            </p:nvPr>
          </p:nvGraphicFramePr>
          <p:xfrm>
            <a:off x="611188" y="1994241"/>
            <a:ext cx="480735" cy="1241083"/>
          </p:xfrm>
          <a:graphic>
            <a:graphicData uri="http://schemas.openxmlformats.org/presentationml/2006/ole">
              <p:oleObj spid="_x0000_s1390" name="Rovnice" r:id="rId7" imgW="152334" imgH="393529" progId="Equation.3">
                <p:embed/>
              </p:oleObj>
            </a:graphicData>
          </a:graphic>
        </p:graphicFrame>
        <p:graphicFrame>
          <p:nvGraphicFramePr>
            <p:cNvPr id="38" name="Object 12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xmlns="" val="186560117"/>
                </p:ext>
              </p:extLst>
            </p:nvPr>
          </p:nvGraphicFramePr>
          <p:xfrm>
            <a:off x="1619250" y="1994241"/>
            <a:ext cx="518540" cy="1234733"/>
          </p:xfrm>
          <a:graphic>
            <a:graphicData uri="http://schemas.openxmlformats.org/presentationml/2006/ole">
              <p:oleObj spid="_x0000_s1391" name="Rovnice" r:id="rId8" imgW="164957" imgH="393359" progId="Equation.3">
                <p:embed/>
              </p:oleObj>
            </a:graphicData>
          </a:graphic>
        </p:graphicFrame>
        <p:graphicFrame>
          <p:nvGraphicFramePr>
            <p:cNvPr id="39" name="Object 13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xmlns="" val="243099452"/>
                </p:ext>
              </p:extLst>
            </p:nvPr>
          </p:nvGraphicFramePr>
          <p:xfrm>
            <a:off x="2195513" y="2216150"/>
            <a:ext cx="519112" cy="415925"/>
          </p:xfrm>
          <a:graphic>
            <a:graphicData uri="http://schemas.openxmlformats.org/presentationml/2006/ole">
              <p:oleObj spid="_x0000_s1392" name="Rovnice" r:id="rId9" imgW="126780" imgH="101424" progId="Equation.3">
                <p:embed/>
              </p:oleObj>
            </a:graphicData>
          </a:graphic>
        </p:graphicFrame>
        <p:graphicFrame>
          <p:nvGraphicFramePr>
            <p:cNvPr id="40" name="Object 14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xmlns="" val="921575507"/>
                </p:ext>
              </p:extLst>
            </p:nvPr>
          </p:nvGraphicFramePr>
          <p:xfrm>
            <a:off x="2700338" y="2068513"/>
            <a:ext cx="468312" cy="725487"/>
          </p:xfrm>
          <a:graphic>
            <a:graphicData uri="http://schemas.openxmlformats.org/presentationml/2006/ole">
              <p:oleObj spid="_x0000_s1393" name="Rovnice" r:id="rId10" imgW="114102" imgH="177492" progId="Equation.3">
                <p:embed/>
              </p:oleObj>
            </a:graphicData>
          </a:graphic>
        </p:graphicFrame>
        <p:graphicFrame>
          <p:nvGraphicFramePr>
            <p:cNvPr id="42" name="Object 19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xmlns="" val="2131343491"/>
                </p:ext>
              </p:extLst>
            </p:nvPr>
          </p:nvGraphicFramePr>
          <p:xfrm>
            <a:off x="6752193" y="2520855"/>
            <a:ext cx="412750" cy="330201"/>
          </p:xfrm>
          <a:graphic>
            <a:graphicData uri="http://schemas.openxmlformats.org/presentationml/2006/ole">
              <p:oleObj spid="_x0000_s1394" name="Rovnice" r:id="rId11" imgW="126780" imgH="101424" progId="Equation.3">
                <p:embed/>
              </p:oleObj>
            </a:graphicData>
          </a:graphic>
        </p:graphicFrame>
        <p:sp>
          <p:nvSpPr>
            <p:cNvPr id="43" name="Rectangle 20"/>
            <p:cNvSpPr>
              <a:spLocks noChangeArrowheads="1"/>
            </p:cNvSpPr>
            <p:nvPr/>
          </p:nvSpPr>
          <p:spPr bwMode="auto">
            <a:xfrm>
              <a:off x="581025" y="3355975"/>
              <a:ext cx="7878763" cy="8651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1400" b="1" dirty="0"/>
                <a:t>Celkové množství nelze určit, jsou-li </a:t>
              </a:r>
              <a:r>
                <a:rPr lang="cs-CZ" altLang="cs-CZ" sz="1400" b="1" dirty="0" smtClean="0"/>
                <a:t>odčítaná </a:t>
              </a:r>
              <a:r>
                <a:rPr lang="cs-CZ" altLang="cs-CZ" sz="1400" b="1" dirty="0"/>
                <a:t>množství vyjádřena různými částmi, </a:t>
              </a:r>
              <a:endParaRPr lang="cs-CZ" altLang="cs-CZ" sz="1400" dirty="0"/>
            </a:p>
          </p:txBody>
        </p:sp>
        <p:pic>
          <p:nvPicPr>
            <p:cNvPr id="44" name="Picture 21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7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4046" y="4698449"/>
              <a:ext cx="412195" cy="6085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aphicFrame>
          <p:nvGraphicFramePr>
            <p:cNvPr id="45" name="Object 25"/>
            <p:cNvGraphicFramePr>
              <a:graphicFrameLocks noChangeAspect="1"/>
            </p:cNvGraphicFramePr>
            <p:nvPr>
              <p:extLst>
                <p:ext uri="{D42A27DB-BD31-4B8C-83A1-F6EECF244321}">
                  <p14:modId xmlns:p14="http://schemas.microsoft.com/office/powerpoint/2010/main" xmlns="" val="1997420415"/>
                </p:ext>
              </p:extLst>
            </p:nvPr>
          </p:nvGraphicFramePr>
          <p:xfrm>
            <a:off x="7269306" y="2228682"/>
            <a:ext cx="468313" cy="725487"/>
          </p:xfrm>
          <a:graphic>
            <a:graphicData uri="http://schemas.openxmlformats.org/presentationml/2006/ole">
              <p:oleObj spid="_x0000_s1395" name="Rovnice" r:id="rId18" imgW="114102" imgH="177492" progId="Equation.3">
                <p:embed/>
              </p:oleObj>
            </a:graphicData>
          </a:graphic>
        </p:graphicFrame>
        <p:pic>
          <p:nvPicPr>
            <p:cNvPr id="46" name="Picture 26"/>
            <p:cNvPicPr>
              <a:picLocks noChangeAspect="1" noChangeArrowheads="1"/>
            </p:cNvPicPr>
            <p:nvPr/>
          </p:nvPicPr>
          <p:blipFill>
            <a:blip r:embed="rId19" cstate="print">
              <a:extLst>
                <a:ext uri="{BEBA8EAE-BF5A-486C-A8C5-ECC9F3942E4B}">
                  <a14:imgProps xmlns:a14="http://schemas.microsoft.com/office/drawing/2010/main" xmlns="">
                    <a14:imgLayer r:embed="rId20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56330" y="4168776"/>
              <a:ext cx="595863" cy="9906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7" name="Picture 27"/>
            <p:cNvPicPr>
              <a:picLocks noChangeAspect="1" noChangeArrowheads="1"/>
            </p:cNvPicPr>
            <p:nvPr/>
          </p:nvPicPr>
          <p:blipFill>
            <a:blip r:embed="rId21" cstate="print">
              <a:extLst>
                <a:ext uri="{BEBA8EAE-BF5A-486C-A8C5-ECC9F3942E4B}">
                  <a14:imgProps xmlns:a14="http://schemas.microsoft.com/office/drawing/2010/main" xmlns="">
                    <a14:imgLayer r:embed="rId22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79708" y="4615629"/>
              <a:ext cx="646381" cy="68109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8" name="Rectangle 28"/>
            <p:cNvSpPr>
              <a:spLocks noChangeArrowheads="1"/>
            </p:cNvSpPr>
            <p:nvPr/>
          </p:nvSpPr>
          <p:spPr bwMode="auto">
            <a:xfrm>
              <a:off x="737584" y="4698449"/>
              <a:ext cx="1235074" cy="5762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1400" b="1" dirty="0">
                  <a:solidFill>
                    <a:schemeClr val="tx2">
                      <a:lumMod val="75000"/>
                    </a:schemeClr>
                  </a:solidFill>
                </a:rPr>
                <a:t>třetina</a:t>
              </a:r>
              <a:endParaRPr lang="cs-CZ" altLang="cs-CZ" sz="14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49" name="Rectangle 29"/>
            <p:cNvSpPr>
              <a:spLocks noChangeArrowheads="1"/>
            </p:cNvSpPr>
            <p:nvPr/>
          </p:nvSpPr>
          <p:spPr bwMode="auto">
            <a:xfrm>
              <a:off x="3122565" y="4752933"/>
              <a:ext cx="1017635" cy="57626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1400" b="1" dirty="0">
                  <a:solidFill>
                    <a:schemeClr val="tx2">
                      <a:lumMod val="75000"/>
                    </a:schemeClr>
                  </a:solidFill>
                </a:rPr>
                <a:t>čtvrtina</a:t>
              </a:r>
              <a:endParaRPr lang="cs-CZ" altLang="cs-CZ" sz="1400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50" name="Rectangle 32"/>
            <p:cNvSpPr>
              <a:spLocks noChangeArrowheads="1"/>
            </p:cNvSpPr>
            <p:nvPr/>
          </p:nvSpPr>
          <p:spPr bwMode="auto">
            <a:xfrm>
              <a:off x="595313" y="3644900"/>
              <a:ext cx="7878762" cy="10080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lvl1pPr algn="l" eaLnBrk="0" hangingPunct="0">
                <a:lnSpc>
                  <a:spcPct val="125000"/>
                </a:lnSpc>
                <a:spcBef>
                  <a:spcPct val="20000"/>
                </a:spcBef>
                <a:buClr>
                  <a:schemeClr val="bg2"/>
                </a:buClr>
                <a:buChar char="•"/>
                <a:defRPr sz="3200">
                  <a:solidFill>
                    <a:srgbClr val="284C6A"/>
                  </a:solidFill>
                  <a:latin typeface="Trebuchet MS" pitchFamily="34" charset="0"/>
                </a:defRPr>
              </a:lvl1pPr>
              <a:lvl2pPr marL="742950" indent="-28575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800">
                  <a:solidFill>
                    <a:schemeClr val="tx1"/>
                  </a:solidFill>
                  <a:latin typeface="Trebuchet MS" pitchFamily="34" charset="0"/>
                </a:defRPr>
              </a:lvl2pPr>
              <a:lvl3pPr marL="1143000" indent="-228600" algn="l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rebuchet MS" pitchFamily="34" charset="0"/>
                </a:defRPr>
              </a:lvl3pPr>
              <a:lvl4pPr marL="1600200" indent="-228600" algn="l" eaLnBrk="0" hangingPunct="0">
                <a:spcBef>
                  <a:spcPct val="20000"/>
                </a:spcBef>
                <a:buFont typeface="Trebuchet MS" pitchFamily="34" charset="0"/>
                <a:buChar char="−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4pPr>
              <a:lvl5pPr marL="2057400" indent="-228600" algn="l" eaLnBrk="0" hangingPunct="0">
                <a:spcBef>
                  <a:spcPct val="20000"/>
                </a:spcBef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000">
                  <a:solidFill>
                    <a:schemeClr val="tx1"/>
                  </a:solidFill>
                  <a:latin typeface="Trebuchet MS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FontTx/>
                <a:buNone/>
              </a:pPr>
              <a:r>
                <a:rPr lang="cs-CZ" altLang="cs-CZ" sz="1400" b="1" dirty="0" smtClean="0"/>
                <a:t>tedy </a:t>
              </a:r>
              <a:r>
                <a:rPr lang="cs-CZ" altLang="cs-CZ" sz="1400" b="1" dirty="0"/>
                <a:t>nejsou-li </a:t>
              </a:r>
              <a:r>
                <a:rPr lang="cs-CZ" altLang="cs-CZ" sz="1400" b="1" dirty="0" smtClean="0"/>
                <a:t>odčítaná </a:t>
              </a:r>
              <a:r>
                <a:rPr lang="cs-CZ" altLang="cs-CZ" sz="1400" b="1" dirty="0"/>
                <a:t>množství rozdělena na stejné části.</a:t>
              </a:r>
              <a:endParaRPr lang="cs-CZ" altLang="cs-CZ" sz="1400" dirty="0"/>
            </a:p>
          </p:txBody>
        </p:sp>
        <p:pic>
          <p:nvPicPr>
            <p:cNvPr id="51" name="Picture 34"/>
            <p:cNvPicPr>
              <a:picLocks noChangeAspect="1" noChangeArrowheads="1"/>
            </p:cNvPicPr>
            <p:nvPr/>
          </p:nvPicPr>
          <p:blipFill>
            <a:blip r:embed="rId23" cstate="print">
              <a:extLst>
                <a:ext uri="{BEBA8EAE-BF5A-486C-A8C5-ECC9F3942E4B}">
                  <a14:imgProps xmlns:a14="http://schemas.microsoft.com/office/drawing/2010/main" xmlns="">
                    <a14:imgLayer r:embed="rId24">
                      <a14:imgEffect>
                        <a14:saturation sat="6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00680" y="4785516"/>
              <a:ext cx="262322" cy="43437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extovéPole 1"/>
          <p:cNvSpPr txBox="1"/>
          <p:nvPr/>
        </p:nvSpPr>
        <p:spPr>
          <a:xfrm>
            <a:off x="1372988" y="1945972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-</a:t>
            </a:r>
            <a:endParaRPr lang="cs-CZ" sz="4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1995686"/>
            <a:ext cx="3600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-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32535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682622" y="1428400"/>
            <a:ext cx="8064501" cy="1509243"/>
          </a:xfrm>
          <a:prstGeom prst="rect">
            <a:avLst/>
          </a:prstGeom>
          <a:solidFill>
            <a:schemeClr val="bg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cs-CZ" altLang="cs-CZ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538161" y="853599"/>
            <a:ext cx="8208963" cy="576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000" b="1" dirty="0"/>
              <a:t>Jak se tedy postupuje při </a:t>
            </a:r>
            <a:r>
              <a:rPr lang="cs-CZ" altLang="cs-CZ" sz="2000" b="1" dirty="0" smtClean="0"/>
              <a:t>odčítání </a:t>
            </a:r>
            <a:r>
              <a:rPr lang="cs-CZ" altLang="cs-CZ" sz="2000" b="1" dirty="0"/>
              <a:t>zlomků?</a:t>
            </a:r>
            <a:endParaRPr lang="cs-CZ" altLang="cs-CZ" sz="4400" dirty="0"/>
          </a:p>
        </p:txBody>
      </p:sp>
      <p:sp>
        <p:nvSpPr>
          <p:cNvPr id="9" name="Rectangle 24"/>
          <p:cNvSpPr>
            <a:spLocks noChangeArrowheads="1"/>
          </p:cNvSpPr>
          <p:nvPr/>
        </p:nvSpPr>
        <p:spPr bwMode="auto">
          <a:xfrm>
            <a:off x="633412" y="1491630"/>
            <a:ext cx="7921625" cy="1446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400" b="1" dirty="0"/>
              <a:t>1.) Nejdříve určíme společného </a:t>
            </a:r>
            <a:r>
              <a:rPr lang="cs-CZ" altLang="cs-CZ" sz="1400" b="1" dirty="0" smtClean="0"/>
              <a:t>jmenovatele pro oba zlomky, </a:t>
            </a:r>
            <a:r>
              <a:rPr lang="cs-CZ" altLang="cs-CZ" sz="1400" b="1" dirty="0"/>
              <a:t>to znamená číslo, které umístíme pod zlomkovou čáru obou zlomků. Toto číslo musí být násobkem jmenovatele prvního </a:t>
            </a:r>
            <a:r>
              <a:rPr lang="cs-CZ" altLang="cs-CZ" sz="1400" b="1" dirty="0" smtClean="0"/>
              <a:t>i  </a:t>
            </a:r>
            <a:r>
              <a:rPr lang="cs-CZ" altLang="cs-CZ" sz="1400" b="1" dirty="0"/>
              <a:t>druhého zlomku. </a:t>
            </a:r>
            <a:r>
              <a:rPr lang="cs-CZ" altLang="cs-CZ" sz="1400" b="1" dirty="0" smtClean="0"/>
              <a:t>Najdeme nejmenší </a:t>
            </a:r>
            <a:r>
              <a:rPr lang="cs-CZ" altLang="cs-CZ" sz="1400" b="1" dirty="0"/>
              <a:t>společný násobek obou jmenovatelů – </a:t>
            </a:r>
            <a:r>
              <a:rPr lang="cs-CZ" altLang="cs-CZ" sz="1400" b="1" i="1" dirty="0">
                <a:solidFill>
                  <a:srgbClr val="FF0000"/>
                </a:solidFill>
              </a:rPr>
              <a:t>nejmenšího společného </a:t>
            </a:r>
            <a:r>
              <a:rPr lang="cs-CZ" altLang="cs-CZ" sz="1400" b="1" i="1" dirty="0" smtClean="0">
                <a:solidFill>
                  <a:srgbClr val="FF0000"/>
                </a:solidFill>
              </a:rPr>
              <a:t>jmenovatele</a:t>
            </a:r>
            <a:r>
              <a:rPr lang="cs-CZ" altLang="cs-CZ" sz="1400" b="1" i="1" dirty="0" smtClean="0"/>
              <a:t> (3 . 4 = 12)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cs-CZ" altLang="cs-CZ" sz="1400" b="1" i="1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TextovéPole 1"/>
              <p:cNvSpPr txBox="1"/>
              <p:nvPr/>
            </p:nvSpPr>
            <p:spPr>
              <a:xfrm>
                <a:off x="682623" y="2937643"/>
                <a:ext cx="5545561" cy="10173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spcBef>
                    <a:spcPct val="0"/>
                  </a:spcBef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altLang="cs-CZ" sz="4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altLang="cs-CZ" sz="4000" dirty="0"/>
              </a:p>
            </p:txBody>
          </p:sp>
        </mc:Choice>
        <mc:Fallback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2623" y="2937643"/>
                <a:ext cx="5545561" cy="101733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25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398960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altLang="cs-CZ" sz="1400" b="1" dirty="0">
                <a:solidFill>
                  <a:schemeClr val="tx2">
                    <a:lumMod val="75000"/>
                  </a:schemeClr>
                </a:solidFill>
              </a:rPr>
              <a:t>2.) </a:t>
            </a:r>
            <a:r>
              <a:rPr lang="cs-CZ" altLang="cs-CZ" sz="1400" b="1" dirty="0" smtClean="0">
                <a:solidFill>
                  <a:schemeClr val="tx2">
                    <a:lumMod val="75000"/>
                  </a:schemeClr>
                </a:solidFill>
              </a:rPr>
              <a:t>Rozšiřovat zlomky umíme. Čím </a:t>
            </a:r>
            <a:r>
              <a:rPr lang="cs-CZ" altLang="cs-CZ" sz="1400" b="1" dirty="0">
                <a:solidFill>
                  <a:schemeClr val="tx2">
                    <a:lumMod val="75000"/>
                  </a:schemeClr>
                </a:solidFill>
              </a:rPr>
              <a:t>jsme vynásobili jmenovatele prvního zlomku (číslo 3), abychom dostali společného jmenovatele (číslo 12</a:t>
            </a:r>
            <a:r>
              <a:rPr lang="cs-CZ" altLang="cs-CZ" sz="1400" b="1" dirty="0" smtClean="0">
                <a:solidFill>
                  <a:schemeClr val="tx2">
                    <a:lumMod val="75000"/>
                  </a:schemeClr>
                </a:solidFill>
              </a:rPr>
              <a:t>)? </a:t>
            </a:r>
            <a:endParaRPr lang="cs-CZ" altLang="cs-CZ" sz="1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altLang="cs-CZ" sz="1400" b="1" dirty="0">
                <a:solidFill>
                  <a:schemeClr val="tx2">
                    <a:lumMod val="75000"/>
                  </a:schemeClr>
                </a:solidFill>
              </a:rPr>
              <a:t>Násobili jsme číslem </a:t>
            </a:r>
            <a:r>
              <a:rPr lang="cs-CZ" altLang="cs-CZ" sz="1400" b="1" dirty="0" smtClean="0">
                <a:solidFill>
                  <a:schemeClr val="tx2">
                    <a:lumMod val="75000"/>
                  </a:schemeClr>
                </a:solidFill>
              </a:rPr>
              <a:t>čtyři, čtyřkou </a:t>
            </a:r>
            <a:r>
              <a:rPr lang="cs-CZ" altLang="cs-CZ" sz="1400" b="1" dirty="0">
                <a:solidFill>
                  <a:schemeClr val="tx2">
                    <a:lumMod val="75000"/>
                  </a:schemeClr>
                </a:solidFill>
              </a:rPr>
              <a:t>násobíme i čitatel prvního zlomku (číslo 2):</a:t>
            </a:r>
            <a:r>
              <a:rPr lang="cs-CZ" altLang="cs-CZ" sz="1400" dirty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711810" y="2260265"/>
            <a:ext cx="491586" cy="432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000" b="1" dirty="0">
                <a:solidFill>
                  <a:srgbClr val="FF0000"/>
                </a:solidFill>
              </a:rPr>
              <a:t>.4</a:t>
            </a:r>
            <a:endParaRPr lang="cs-CZ" altLang="cs-CZ" sz="4400" dirty="0">
              <a:solidFill>
                <a:srgbClr val="FF0000"/>
              </a:solidFill>
            </a:endParaRPr>
          </a:p>
        </p:txBody>
      </p:sp>
      <p:sp>
        <p:nvSpPr>
          <p:cNvPr id="8" name="Rectangle 12"/>
          <p:cNvSpPr>
            <a:spLocks noChangeArrowheads="1"/>
          </p:cNvSpPr>
          <p:nvPr/>
        </p:nvSpPr>
        <p:spPr bwMode="auto">
          <a:xfrm>
            <a:off x="711810" y="3277595"/>
            <a:ext cx="491586" cy="432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000" b="1" dirty="0">
                <a:solidFill>
                  <a:srgbClr val="FF0000"/>
                </a:solidFill>
              </a:rPr>
              <a:t>.4</a:t>
            </a:r>
            <a:endParaRPr lang="cs-CZ" altLang="cs-CZ" sz="4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Obdélník 1"/>
              <p:cNvSpPr/>
              <p:nvPr/>
            </p:nvSpPr>
            <p:spPr>
              <a:xfrm>
                <a:off x="467544" y="2476388"/>
                <a:ext cx="2744662" cy="101733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>
                  <a:spcBef>
                    <a:spcPct val="0"/>
                  </a:spcBef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altLang="cs-CZ" sz="4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/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altLang="cs-CZ" sz="4000" dirty="0"/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476388"/>
                <a:ext cx="2744662" cy="1017330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25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559836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altLang="cs-CZ" sz="1400" b="1" dirty="0">
                <a:solidFill>
                  <a:schemeClr val="tx2">
                    <a:lumMod val="75000"/>
                  </a:schemeClr>
                </a:solidFill>
              </a:rPr>
              <a:t>3.) </a:t>
            </a:r>
            <a:r>
              <a:rPr lang="cs-CZ" altLang="cs-CZ" sz="1400" b="1" dirty="0" smtClean="0">
                <a:solidFill>
                  <a:schemeClr val="tx2">
                    <a:lumMod val="75000"/>
                  </a:schemeClr>
                </a:solidFill>
              </a:rPr>
              <a:t>Stejně </a:t>
            </a:r>
            <a:r>
              <a:rPr lang="cs-CZ" altLang="cs-CZ" sz="1400" b="1" dirty="0">
                <a:solidFill>
                  <a:schemeClr val="tx2">
                    <a:lumMod val="75000"/>
                  </a:schemeClr>
                </a:solidFill>
              </a:rPr>
              <a:t>se ptáme, čím jsme vynásobili jmenovatele druhého zlomku (číslo 4), abychom dostali společného jmenovatele (číslo 12</a:t>
            </a:r>
            <a:r>
              <a:rPr lang="cs-CZ" altLang="cs-CZ" sz="1400" b="1" dirty="0" smtClean="0">
                <a:solidFill>
                  <a:schemeClr val="tx2">
                    <a:lumMod val="75000"/>
                  </a:schemeClr>
                </a:solidFill>
              </a:rPr>
              <a:t>)?</a:t>
            </a:r>
          </a:p>
          <a:p>
            <a:endParaRPr lang="cs-CZ" altLang="cs-CZ" sz="1400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Rectangle 13"/>
          <p:cNvSpPr>
            <a:spLocks noChangeArrowheads="1"/>
          </p:cNvSpPr>
          <p:nvPr/>
        </p:nvSpPr>
        <p:spPr bwMode="auto">
          <a:xfrm>
            <a:off x="467544" y="1923678"/>
            <a:ext cx="7776840" cy="720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400" b="1" dirty="0">
                <a:latin typeface="+mn-lt"/>
              </a:rPr>
              <a:t>Násobili jsme číslem tři, </a:t>
            </a:r>
            <a:r>
              <a:rPr lang="cs-CZ" altLang="cs-CZ" sz="1400" b="1" dirty="0" smtClean="0">
                <a:latin typeface="+mn-lt"/>
              </a:rPr>
              <a:t>trojkou </a:t>
            </a:r>
            <a:r>
              <a:rPr lang="cs-CZ" altLang="cs-CZ" sz="1400" b="1" dirty="0">
                <a:latin typeface="+mn-lt"/>
              </a:rPr>
              <a:t>násobíme </a:t>
            </a:r>
            <a:r>
              <a:rPr lang="cs-CZ" altLang="cs-CZ" sz="1400" b="1" dirty="0" smtClean="0">
                <a:latin typeface="+mn-lt"/>
              </a:rPr>
              <a:t>i </a:t>
            </a:r>
            <a:r>
              <a:rPr lang="cs-CZ" altLang="cs-CZ" sz="1400" b="1" dirty="0">
                <a:latin typeface="+mn-lt"/>
              </a:rPr>
              <a:t>čitatele druhého zlomku (číslo 1):</a:t>
            </a:r>
            <a:r>
              <a:rPr lang="cs-CZ" altLang="cs-CZ" sz="1400" dirty="0">
                <a:latin typeface="+mn-lt"/>
              </a:rPr>
              <a:t> </a:t>
            </a:r>
          </a:p>
        </p:txBody>
      </p:sp>
      <p:sp>
        <p:nvSpPr>
          <p:cNvPr id="8" name="Rectangle 11"/>
          <p:cNvSpPr>
            <a:spLocks noChangeArrowheads="1"/>
          </p:cNvSpPr>
          <p:nvPr/>
        </p:nvSpPr>
        <p:spPr bwMode="auto">
          <a:xfrm>
            <a:off x="1688330" y="2600542"/>
            <a:ext cx="432048" cy="43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000" b="1" dirty="0">
                <a:solidFill>
                  <a:srgbClr val="FF0000"/>
                </a:solidFill>
              </a:rPr>
              <a:t>.3</a:t>
            </a:r>
            <a:endParaRPr lang="cs-CZ" altLang="cs-CZ" sz="4400" dirty="0">
              <a:solidFill>
                <a:srgbClr val="FF0000"/>
              </a:solidFill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1688330" y="3507854"/>
            <a:ext cx="432048" cy="43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2000" b="1" dirty="0">
                <a:solidFill>
                  <a:srgbClr val="FF0000"/>
                </a:solidFill>
              </a:rPr>
              <a:t>.3</a:t>
            </a:r>
            <a:endParaRPr lang="cs-CZ" altLang="cs-CZ" sz="4400" dirty="0">
              <a:solidFill>
                <a:srgbClr val="FF0000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Obdélník 1"/>
              <p:cNvSpPr/>
              <p:nvPr/>
            </p:nvSpPr>
            <p:spPr>
              <a:xfrm>
                <a:off x="619666" y="2796389"/>
                <a:ext cx="3001424" cy="96590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algn="ctr">
                  <a:spcBef>
                    <a:spcPct val="0"/>
                  </a:spcBef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altLang="cs-CZ" sz="4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altLang="cs-CZ" sz="4000" dirty="0"/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9666" y="2796389"/>
                <a:ext cx="3001424" cy="96590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39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2538962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idx="1"/>
          </p:nvPr>
        </p:nvSpPr>
        <p:spPr bwMode="auto">
          <a:xfrm>
            <a:off x="457200" y="1419623"/>
            <a:ext cx="8229600" cy="108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normAutofit fontScale="92500" lnSpcReduction="20000"/>
          </a:bodyPr>
          <a:lstStyle>
            <a:lvl1pPr algn="l" eaLnBrk="0" hangingPunct="0">
              <a:lnSpc>
                <a:spcPct val="125000"/>
              </a:lnSpc>
              <a:spcBef>
                <a:spcPct val="20000"/>
              </a:spcBef>
              <a:buClr>
                <a:schemeClr val="bg2"/>
              </a:buClr>
              <a:buChar char="•"/>
              <a:defRPr sz="3200">
                <a:solidFill>
                  <a:srgbClr val="284C6A"/>
                </a:solidFill>
                <a:latin typeface="Trebuchet MS" pitchFamily="34" charset="0"/>
              </a:defRPr>
            </a:lvl1pPr>
            <a:lvl2pPr marL="742950" indent="-285750" algn="l" eaLnBrk="0" hangingPunct="0">
              <a:spcBef>
                <a:spcPct val="20000"/>
              </a:spcBef>
              <a:buFont typeface="Trebuchet MS" pitchFamily="34" charset="0"/>
              <a:buChar char="−"/>
              <a:defRPr sz="2800">
                <a:solidFill>
                  <a:schemeClr val="tx1"/>
                </a:solidFill>
                <a:latin typeface="Trebuchet MS" pitchFamily="34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rebuchet MS" pitchFamily="34" charset="0"/>
              </a:defRPr>
            </a:lvl3pPr>
            <a:lvl4pPr marL="1600200" indent="-228600" algn="l" eaLnBrk="0" hangingPunct="0">
              <a:spcBef>
                <a:spcPct val="20000"/>
              </a:spcBef>
              <a:buFont typeface="Trebuchet MS" pitchFamily="34" charset="0"/>
              <a:buChar char="−"/>
              <a:defRPr sz="2000">
                <a:solidFill>
                  <a:schemeClr val="tx1"/>
                </a:solidFill>
                <a:latin typeface="Trebuchet MS" pitchFamily="34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Trebuchet MS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None/>
            </a:pPr>
            <a:r>
              <a:rPr lang="cs-CZ" altLang="cs-CZ" sz="1400" b="1" dirty="0">
                <a:latin typeface="+mn-lt"/>
              </a:rPr>
              <a:t>4.) Jmenovatele </a:t>
            </a:r>
            <a:r>
              <a:rPr lang="cs-CZ" altLang="cs-CZ" sz="1400" b="1" dirty="0" smtClean="0">
                <a:latin typeface="+mn-lt"/>
              </a:rPr>
              <a:t>opíšeme </a:t>
            </a:r>
            <a:r>
              <a:rPr lang="cs-CZ" altLang="cs-CZ" sz="1400" b="1" dirty="0">
                <a:latin typeface="+mn-lt"/>
              </a:rPr>
              <a:t>a </a:t>
            </a:r>
            <a:r>
              <a:rPr lang="cs-CZ" altLang="cs-CZ" sz="1400" b="1" dirty="0" smtClean="0">
                <a:latin typeface="+mn-lt"/>
              </a:rPr>
              <a:t>čitatele </a:t>
            </a:r>
            <a:r>
              <a:rPr lang="cs-CZ" altLang="cs-CZ" sz="1400" b="1" dirty="0" smtClean="0">
                <a:latin typeface="+mn-lt"/>
              </a:rPr>
              <a:t>odečteme.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None/>
            </a:pPr>
            <a:r>
              <a:rPr lang="cs-CZ" altLang="cs-CZ" sz="1500" b="1" dirty="0">
                <a:latin typeface="+mn-lt"/>
              </a:rPr>
              <a:t> </a:t>
            </a:r>
            <a:r>
              <a:rPr lang="cs-CZ" altLang="cs-CZ" sz="1500" b="1" dirty="0" smtClean="0">
                <a:latin typeface="+mn-lt"/>
              </a:rPr>
              <a:t>   Pokud výsledek nebude v základním tvaru, pokračujeme v úpravě zlomku do základního tvaru (krátíme).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None/>
            </a:pPr>
            <a:r>
              <a:rPr lang="cs-CZ" altLang="cs-CZ" sz="1500" b="1" dirty="0">
                <a:latin typeface="+mn-lt"/>
              </a:rPr>
              <a:t> </a:t>
            </a:r>
            <a:r>
              <a:rPr lang="cs-CZ" altLang="cs-CZ" sz="1500" b="1" dirty="0" smtClean="0">
                <a:latin typeface="+mn-lt"/>
              </a:rPr>
              <a:t>   Pokud výsledkem bude </a:t>
            </a:r>
            <a:r>
              <a:rPr lang="cs-CZ" altLang="cs-CZ" sz="1500" b="1" dirty="0">
                <a:latin typeface="+mn-lt"/>
              </a:rPr>
              <a:t>zlomek nepravý, převedeme jej do tvaru smíšeného čísla</a:t>
            </a:r>
            <a:r>
              <a:rPr lang="cs-CZ" altLang="cs-CZ" sz="1500" b="1" dirty="0" smtClean="0">
                <a:latin typeface="+mn-lt"/>
              </a:rPr>
              <a:t>.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None/>
            </a:pPr>
            <a:endParaRPr lang="cs-CZ" altLang="cs-CZ" sz="1500" dirty="0"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cs-CZ" altLang="cs-CZ" sz="1400" b="1" dirty="0" smtClean="0">
              <a:latin typeface="+mn-lt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400" b="1" dirty="0" smtClean="0">
                <a:latin typeface="+mn-lt"/>
              </a:rPr>
              <a:t> </a:t>
            </a:r>
            <a:endParaRPr lang="cs-CZ" altLang="cs-CZ" sz="1400" dirty="0">
              <a:latin typeface="+mn-lt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Obdélník 1"/>
              <p:cNvSpPr/>
              <p:nvPr/>
            </p:nvSpPr>
            <p:spPr>
              <a:xfrm>
                <a:off x="611560" y="2487103"/>
                <a:ext cx="3663183" cy="97161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algn="ctr">
                  <a:spcBef>
                    <a:spcPct val="0"/>
                  </a:spcBef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altLang="cs-CZ" sz="4000" dirty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altLang="cs-CZ" sz="4000" dirty="0"/>
                  <a:t> -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altLang="cs-CZ" sz="4000" i="1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altLang="cs-CZ" sz="40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altLang="cs-CZ" sz="40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altLang="cs-CZ" sz="40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altLang="cs-CZ" sz="4000" b="0" i="1" smtClean="0">
                            <a:latin typeface="Cambria Math"/>
                          </a:rPr>
                          <m:t>12</m:t>
                        </m:r>
                      </m:den>
                    </m:f>
                  </m:oMath>
                </a14:m>
                <a:endParaRPr lang="cs-CZ" altLang="cs-CZ" sz="4000" dirty="0"/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487103"/>
                <a:ext cx="3663183" cy="97161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38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7149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1400" dirty="0" smtClean="0">
                <a:solidFill>
                  <a:schemeClr val="tx2">
                    <a:lumMod val="75000"/>
                  </a:schemeClr>
                </a:solidFill>
              </a:rPr>
              <a:t>Procvičujeme na tabuli:  Vyvolej spolužáka k tabuli a vymysli pro něj příklad na </a:t>
            </a:r>
            <a:r>
              <a:rPr lang="cs-CZ" sz="1400" smtClean="0">
                <a:solidFill>
                  <a:schemeClr val="tx2">
                    <a:lumMod val="75000"/>
                  </a:schemeClr>
                </a:solidFill>
              </a:rPr>
              <a:t>odčítání zlomků.</a:t>
            </a:r>
            <a:endParaRPr lang="cs-CZ" sz="1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4218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d19d6491-b662-4d98-996c-1e38fe9d0183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267</Words>
  <Application>Microsoft Office PowerPoint</Application>
  <PresentationFormat>Předvádění na obrazovce (16:9)</PresentationFormat>
  <Paragraphs>48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boxed_powerpoint_16x9_2012-08</vt:lpstr>
      <vt:lpstr>Rovnice</vt:lpstr>
      <vt:lpstr>  Dotkněte se inovací CZ.1.07/1.3.00/51.0024  </vt:lpstr>
      <vt:lpstr>Snímek 2</vt:lpstr>
      <vt:lpstr>Snímek 3</vt:lpstr>
      <vt:lpstr>Snímek 4</vt:lpstr>
      <vt:lpstr>Snímek 5</vt:lpstr>
      <vt:lpstr>Snímek 6</vt:lpstr>
      <vt:lpstr>Snímek 7</vt:lpstr>
      <vt:lpstr>Procvičujeme na tabuli:  Vyvolej spolužáka k tabuli a vymysli pro něj příklad na odčítání zlomků.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54</cp:revision>
  <dcterms:created xsi:type="dcterms:W3CDTF">2014-10-07T08:27:59Z</dcterms:created>
  <dcterms:modified xsi:type="dcterms:W3CDTF">2015-06-16T05:55:15Z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