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9"/>
  </p:notesMasterIdLst>
  <p:sldIdLst>
    <p:sldId id="310" r:id="rId5"/>
    <p:sldId id="326" r:id="rId6"/>
    <p:sldId id="325" r:id="rId7"/>
    <p:sldId id="344" r:id="rId8"/>
    <p:sldId id="332" r:id="rId9"/>
    <p:sldId id="345" r:id="rId10"/>
    <p:sldId id="346" r:id="rId11"/>
    <p:sldId id="347" r:id="rId12"/>
    <p:sldId id="348" r:id="rId13"/>
    <p:sldId id="349" r:id="rId14"/>
    <p:sldId id="350" r:id="rId15"/>
    <p:sldId id="351" r:id="rId16"/>
    <p:sldId id="352" r:id="rId17"/>
    <p:sldId id="353" r:id="rId18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6866" autoAdjust="0"/>
  </p:normalViewPr>
  <p:slideViewPr>
    <p:cSldViewPr>
      <p:cViewPr>
        <p:scale>
          <a:sx n="100" d="100"/>
          <a:sy n="100" d="100"/>
        </p:scale>
        <p:origin x="-228" y="-67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pPr/>
              <a:t>16.6.2015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3019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939303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268723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946285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pPr/>
              <a:t>16.6.2015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00198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16.6.2015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20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5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7.jpeg"/><Relationship Id="rId7" Type="http://schemas.openxmlformats.org/officeDocument/2006/relationships/image" Target="../media/image12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jpeg"/><Relationship Id="rId5" Type="http://schemas.openxmlformats.org/officeDocument/2006/relationships/image" Target="../media/image19.jpeg"/><Relationship Id="rId10" Type="http://schemas.openxmlformats.org/officeDocument/2006/relationships/image" Target="../media/image22.jpeg"/><Relationship Id="rId4" Type="http://schemas.openxmlformats.org/officeDocument/2006/relationships/image" Target="../media/image18.jpeg"/><Relationship Id="rId9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43608" y="1707654"/>
            <a:ext cx="6858000" cy="223569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z="3600" b="1" dirty="0" smtClean="0"/>
              <a:t>Rostliny na louce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xmlns="" val="113144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 algn="l"/>
            <a:r>
              <a:rPr lang="cs-CZ" dirty="0"/>
              <a:t>Škola: ZŠ Vlachovice</a:t>
            </a:r>
          </a:p>
          <a:p>
            <a:pPr algn="l"/>
            <a:r>
              <a:rPr lang="cs-CZ" dirty="0"/>
              <a:t>Autor:Mgr. </a:t>
            </a:r>
            <a:r>
              <a:rPr lang="cs-CZ" dirty="0" smtClean="0"/>
              <a:t>Leona Čevelová</a:t>
            </a:r>
            <a:endParaRPr lang="cs-CZ" dirty="0"/>
          </a:p>
          <a:p>
            <a:pPr algn="l"/>
            <a:r>
              <a:rPr lang="cs-CZ" dirty="0"/>
              <a:t>Předmět: </a:t>
            </a:r>
            <a:r>
              <a:rPr lang="cs-CZ" dirty="0" smtClean="0"/>
              <a:t>Prvouka</a:t>
            </a:r>
            <a:endParaRPr lang="cs-CZ" dirty="0"/>
          </a:p>
          <a:p>
            <a:pPr algn="l"/>
            <a:endParaRPr lang="cs-CZ" dirty="0"/>
          </a:p>
          <a:p>
            <a:pPr algn="l"/>
            <a:r>
              <a:rPr lang="cs-CZ" dirty="0"/>
              <a:t>Anotace: </a:t>
            </a:r>
            <a:r>
              <a:rPr lang="cs-CZ" dirty="0" smtClean="0"/>
              <a:t>Připravený materiál „Rostliny na louce“ slouží k ukázce a seznámení </a:t>
            </a:r>
            <a:r>
              <a:rPr lang="cs-CZ" dirty="0" smtClean="0"/>
              <a:t>s letními rostlinami v </a:t>
            </a:r>
            <a:r>
              <a:rPr lang="cs-CZ" dirty="0" smtClean="0"/>
              <a:t>hodině prvouky na 1. stupni ZŠ s krátkým popisem a charakteristikou.</a:t>
            </a:r>
            <a:endParaRPr lang="cs-CZ" dirty="0">
              <a:latin typeface="Calibri"/>
              <a:cs typeface="Arial" charset="0"/>
            </a:endParaRPr>
          </a:p>
          <a:p>
            <a:pPr algn="l"/>
            <a:r>
              <a:rPr lang="cs-CZ" dirty="0" smtClean="0">
                <a:latin typeface="Calibri"/>
                <a:cs typeface="Arial" charset="0"/>
              </a:rPr>
              <a:t>Za pomoci tabletu se budou žáci samostatně nebo ve dvojicích seznamovat s rostlinami na louce, materiál slouží také k opakování a procvičování dané učební látky.</a:t>
            </a:r>
          </a:p>
          <a:p>
            <a:pPr algn="l"/>
            <a:endParaRPr lang="cs-CZ" dirty="0">
              <a:latin typeface="Calibri"/>
              <a:cs typeface="Arial" charset="0"/>
            </a:endParaRPr>
          </a:p>
          <a:p>
            <a:pPr algn="l"/>
            <a:endParaRPr lang="cs-CZ" dirty="0">
              <a:latin typeface="Calibri"/>
              <a:cs typeface="Arial" charset="0"/>
            </a:endParaRPr>
          </a:p>
          <a:p>
            <a:pPr algn="l"/>
            <a:endParaRPr lang="cs-CZ" dirty="0"/>
          </a:p>
          <a:p>
            <a:pPr algn="l"/>
            <a:endParaRPr lang="cs-CZ" dirty="0"/>
          </a:p>
          <a:p>
            <a:pPr algn="l"/>
            <a:endParaRPr lang="cs-CZ" dirty="0"/>
          </a:p>
          <a:p>
            <a:pPr algn="l"/>
            <a:endParaRPr lang="cs-CZ" dirty="0"/>
          </a:p>
          <a:p>
            <a:pPr algn="l"/>
            <a:r>
              <a:rPr lang="cs-CZ" dirty="0"/>
              <a:t>Materiál je zpracován v rámci projektu Dotkněte se inovací CZ.1.07/1.3.00/51.0024 </a:t>
            </a:r>
          </a:p>
          <a:p>
            <a:pPr algn="l"/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396105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 sz="1800" dirty="0"/>
              <a:t>Popis práce s materiálem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/>
              <a:t>Materiál je určen pro práci s interaktivní tabulí a tablety</a:t>
            </a:r>
          </a:p>
          <a:p>
            <a:r>
              <a:rPr lang="cs-CZ" sz="1800" dirty="0"/>
              <a:t>Přílohy - prezentace</a:t>
            </a:r>
          </a:p>
          <a:p>
            <a:r>
              <a:rPr lang="cs-CZ" sz="1800" dirty="0"/>
              <a:t>Očekávání a cíle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Orientace v rostlinách a květinách rostoucích na loukách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Seznámení se a procvičovaní tématu formou práce na </a:t>
            </a:r>
            <a:r>
              <a:rPr lang="cs-CZ" sz="1800" i="1" dirty="0" err="1" smtClean="0"/>
              <a:t>tabletech</a:t>
            </a:r>
            <a:endParaRPr lang="cs-CZ" sz="1800" i="1" dirty="0" smtClean="0"/>
          </a:p>
          <a:p>
            <a:pPr marL="0" indent="0">
              <a:buNone/>
            </a:pPr>
            <a:endParaRPr lang="cs-CZ" sz="1800" i="1" dirty="0" smtClean="0"/>
          </a:p>
          <a:p>
            <a:pPr>
              <a:buNone/>
            </a:pPr>
            <a:endParaRPr lang="cs-CZ" sz="18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2647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683568" y="651845"/>
            <a:ext cx="8425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Z</a:t>
            </a:r>
            <a:r>
              <a:rPr lang="cs-CZ" dirty="0" smtClean="0"/>
              <a:t>droje</a:t>
            </a:r>
            <a:r>
              <a:rPr lang="cs-CZ" dirty="0"/>
              <a:t>:</a:t>
            </a:r>
          </a:p>
        </p:txBody>
      </p:sp>
      <p:sp>
        <p:nvSpPr>
          <p:cNvPr id="7" name="Obdélník 6"/>
          <p:cNvSpPr/>
          <p:nvPr/>
        </p:nvSpPr>
        <p:spPr>
          <a:xfrm>
            <a:off x="592790" y="1065849"/>
            <a:ext cx="6966520" cy="4131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50" dirty="0"/>
              <a:t>Obr.1:  AUTOR NEUVEDEN. </a:t>
            </a:r>
            <a:r>
              <a:rPr lang="cs-CZ" sz="1050" i="1" dirty="0"/>
              <a:t>Wikipedia.cz</a:t>
            </a:r>
            <a:r>
              <a:rPr lang="cs-CZ" sz="1050" dirty="0"/>
              <a:t> [online]. [cit. 12.5.2015]. Dostupný na WWW: http://cs.wikipedia.org/wiki/Kopretina_b%C3%ADl%C3%A1#/media/File:Leucanthemum_vulgare_Kaldari.jpg </a:t>
            </a:r>
          </a:p>
          <a:p>
            <a:r>
              <a:rPr lang="cs-CZ" sz="1050" dirty="0"/>
              <a:t>Obr.2: GERDING GUIDO. </a:t>
            </a:r>
            <a:r>
              <a:rPr lang="cs-CZ" sz="1050" i="1" dirty="0"/>
              <a:t>Wikipedia.cz</a:t>
            </a:r>
            <a:r>
              <a:rPr lang="cs-CZ" sz="1050" dirty="0"/>
              <a:t> [online]. [cit. 16.5.2015]. Dostupný na WWW: http://cs.wikipedia.org/wiki/Kohoutek_lu%C4%8Dn%C3%AD#/media/File:XN_Lychnis_flos_cuculi.jpg </a:t>
            </a:r>
          </a:p>
          <a:p>
            <a:r>
              <a:rPr lang="cs-CZ" sz="1050" dirty="0"/>
              <a:t>Obr.3: AUTOR NEUVEDEN. </a:t>
            </a:r>
            <a:r>
              <a:rPr lang="cs-CZ" sz="1050" i="1" dirty="0"/>
              <a:t>Wikipedia.cz</a:t>
            </a:r>
            <a:r>
              <a:rPr lang="cs-CZ" sz="1050" dirty="0"/>
              <a:t> [online]. [cit. 16.5.2015]. Dostupný na WWW: http://cs.wikipedia.org/wiki/Prysky%C5%99n%C3%ADk_prudk%C3%BD#/media/File:Illustration_Ranunculus_acris0_clean.jpg </a:t>
            </a:r>
          </a:p>
          <a:p>
            <a:r>
              <a:rPr lang="cs-CZ" sz="1050" dirty="0"/>
              <a:t>Obr.4: MASAKI IKEDA. </a:t>
            </a:r>
            <a:r>
              <a:rPr lang="cs-CZ" sz="1050" i="1" dirty="0"/>
              <a:t>Wikipedia.cz</a:t>
            </a:r>
            <a:r>
              <a:rPr lang="cs-CZ" sz="1050" dirty="0"/>
              <a:t> [online]. [cit. 16.5.2015]. Dostupný na WWW: http://cs.wikipedia.org/wiki/Jetel_lu%C4%8Dn%C3%AD#/media/File:Trifolium_pratense_0522.jpg </a:t>
            </a:r>
          </a:p>
          <a:p>
            <a:r>
              <a:rPr lang="cs-CZ" sz="1050" dirty="0"/>
              <a:t>Obr.5: AUTOR NEUVEDEN. </a:t>
            </a:r>
            <a:r>
              <a:rPr lang="cs-CZ" sz="1050" i="1" dirty="0"/>
              <a:t>Wikipedia.cz</a:t>
            </a:r>
            <a:r>
              <a:rPr lang="cs-CZ" sz="1050" dirty="0"/>
              <a:t> [online]. [cit. 16.5.2015]. Dostupný na WWW: http://cs.wikipedia.org/wiki/Ps%C3%A1rka_lu%C4%8Dn%C3%AD#/media/File:Alopecurus.pratensis.2.jpg </a:t>
            </a:r>
          </a:p>
          <a:p>
            <a:r>
              <a:rPr lang="cs-CZ" sz="1050" dirty="0"/>
              <a:t>Obr.6: STARABLAZKOVA. </a:t>
            </a:r>
            <a:r>
              <a:rPr lang="cs-CZ" sz="1050" i="1" dirty="0"/>
              <a:t>Wikipedia.cz</a:t>
            </a:r>
            <a:r>
              <a:rPr lang="cs-CZ" sz="1050" dirty="0"/>
              <a:t> [online]. [cit. 16.5.2015]. Dostupný na WWW: http://cs.wikipedia.org/wiki/Jitrocel_kopinat%C3%BD#/media/File:Plantago_lanceolata3.jpg </a:t>
            </a:r>
          </a:p>
          <a:p>
            <a:r>
              <a:rPr lang="cs-CZ" sz="1050" dirty="0"/>
              <a:t>Obr.7: BOHRINGER, Friedrich. </a:t>
            </a:r>
            <a:r>
              <a:rPr lang="cs-CZ" sz="1050" i="1" dirty="0"/>
              <a:t>Wikipedia.cz</a:t>
            </a:r>
            <a:r>
              <a:rPr lang="cs-CZ" sz="1050" dirty="0"/>
              <a:t> [online]. [cit. 16.5.2015]. Dostupný na WWW: http://cs.wikipedia.org/wiki/Zvonek_rozkladit%C3%BD#/media/File:Campanula_patula01.JPG </a:t>
            </a:r>
          </a:p>
          <a:p>
            <a:r>
              <a:rPr lang="cs-CZ" sz="1050" dirty="0"/>
              <a:t>Obr.8: ZELL.H.. </a:t>
            </a:r>
            <a:r>
              <a:rPr lang="cs-CZ" sz="1050" i="1" dirty="0"/>
              <a:t>Wikipedia.cz</a:t>
            </a:r>
            <a:r>
              <a:rPr lang="cs-CZ" sz="1050" dirty="0"/>
              <a:t> [online]. [cit. 16.5.2015]. Dostupný na WWW: http://cs.wikipedia.org/wiki/%C5%98eb%C5%99%C3%AD%C4%8Dek_obecn%C3%BD#/media/File:Achillea_millefolium_002.JPG </a:t>
            </a:r>
          </a:p>
          <a:p>
            <a:r>
              <a:rPr lang="cs-CZ" sz="1050" dirty="0"/>
              <a:t>Obr.9: VODIČKA, Petr. </a:t>
            </a:r>
            <a:r>
              <a:rPr lang="cs-CZ" sz="1050" i="1" dirty="0"/>
              <a:t>Wikipedia.cz</a:t>
            </a:r>
            <a:r>
              <a:rPr lang="cs-CZ" sz="1050" dirty="0"/>
              <a:t> [online]. [cit. 16.5.2015]. Dostupný na WWW: http://cs.wikipedia.org/wiki/Chrpa_poln%C3%AD#/media/File:Cornflowers_Centaurea_cyanus.jpg </a:t>
            </a:r>
          </a:p>
          <a:p>
            <a:r>
              <a:rPr lang="cs-CZ" sz="1050" dirty="0"/>
              <a:t>www.wikipedia.cz</a:t>
            </a:r>
          </a:p>
          <a:p>
            <a:endParaRPr lang="cs-CZ" sz="1050" dirty="0"/>
          </a:p>
          <a:p>
            <a:endParaRPr lang="cs-CZ" sz="1050" dirty="0"/>
          </a:p>
          <a:p>
            <a:endParaRPr lang="cs-CZ" sz="1050" dirty="0"/>
          </a:p>
          <a:p>
            <a:endParaRPr lang="cs-CZ" sz="10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dirty="0">
              <a:latin typeface="Comic Sans MS" panose="030F0702030302020204" pitchFamily="66" charset="0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2077215" y="854984"/>
            <a:ext cx="5208334" cy="6636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latin typeface="Comic Sans MS" panose="030F0702030302020204" pitchFamily="66" charset="0"/>
              </a:rPr>
              <a:t>KOPRETINA BÍLÁ</a:t>
            </a:r>
            <a:endParaRPr lang="cs-CZ" dirty="0">
              <a:latin typeface="Comic Sans MS" panose="030F0702030302020204" pitchFamily="66" charset="0"/>
            </a:endParaRPr>
          </a:p>
        </p:txBody>
      </p:sp>
      <p:pic>
        <p:nvPicPr>
          <p:cNvPr id="12" name="Zástupný symbol pro obsah 3" descr="http://upload.wikimedia.org/wikipedia/commons/thumb/b/bd/Leucanthemum_vulgare_Kaldari.jpg/800px-Leucanthemum_vulgare_Kaldari.jpg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25207" y="1417638"/>
            <a:ext cx="3744416" cy="238311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TextovéPole 12"/>
          <p:cNvSpPr txBox="1"/>
          <p:nvPr/>
        </p:nvSpPr>
        <p:spPr>
          <a:xfrm>
            <a:off x="2473228" y="3800748"/>
            <a:ext cx="46483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Comic Sans MS" panose="030F0702030302020204" pitchFamily="66" charset="0"/>
              </a:rPr>
              <a:t>Patří mezi naše nejznámější rostliny. Je až 80 cm vysoká.</a:t>
            </a:r>
            <a:endParaRPr lang="cs-CZ" dirty="0">
              <a:latin typeface="Comic Sans MS" panose="030F0702030302020204" pitchFamily="66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339753" y="1448996"/>
            <a:ext cx="440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2137176" y="843558"/>
            <a:ext cx="4816871" cy="568920"/>
          </a:xfrm>
        </p:spPr>
        <p:txBody>
          <a:bodyPr/>
          <a:lstStyle/>
          <a:p>
            <a:r>
              <a:rPr lang="cs-CZ" dirty="0" smtClean="0">
                <a:latin typeface="Comic Sans MS" panose="030F0702030302020204" pitchFamily="66" charset="0"/>
              </a:rPr>
              <a:t>KOHOUTEK LUČNÍ</a:t>
            </a:r>
            <a:endParaRPr lang="cs-CZ" dirty="0">
              <a:latin typeface="Comic Sans MS" panose="030F0702030302020204" pitchFamily="66" charset="0"/>
            </a:endParaRPr>
          </a:p>
        </p:txBody>
      </p:sp>
      <p:pic>
        <p:nvPicPr>
          <p:cNvPr id="5" name="Zástupný symbol pro obsah 3" descr="Kohoutek lu&amp;ccaron;ní (Lychnis flos-cuculi)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19873" y="1519727"/>
            <a:ext cx="3076734" cy="204296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ovéPole 5"/>
          <p:cNvSpPr txBox="1"/>
          <p:nvPr/>
        </p:nvSpPr>
        <p:spPr>
          <a:xfrm>
            <a:off x="2137176" y="3651870"/>
            <a:ext cx="47204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Comic Sans MS" panose="030F0702030302020204" pitchFamily="66" charset="0"/>
              </a:rPr>
              <a:t>Je to vytrvalá bylina. Roste na vlhkých loukách od května do srpna.</a:t>
            </a:r>
            <a:endParaRPr lang="cs-CZ" sz="2000" dirty="0">
              <a:latin typeface="Comic Sans MS" panose="030F0702030302020204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707001" y="1563638"/>
            <a:ext cx="4968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10008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Popis obrázku chybí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843558"/>
            <a:ext cx="2736304" cy="382327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1547664" y="1011381"/>
            <a:ext cx="3168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Comic Sans MS" panose="030F0702030302020204" pitchFamily="66" charset="0"/>
              </a:rPr>
              <a:t>PRYSKYŘNÍK PRUDKÝ</a:t>
            </a:r>
            <a:endParaRPr lang="cs-CZ" sz="3600" dirty="0">
              <a:latin typeface="Comic Sans MS" panose="030F0702030302020204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475656" y="2211710"/>
            <a:ext cx="31683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mic Sans MS" panose="030F0702030302020204" pitchFamily="66" charset="0"/>
              </a:rPr>
              <a:t>Je to vytrvalá běžná luční bylina. Pryskyřníky jsou jedovaté, ale usušením se jedovatost ztrácí.</a:t>
            </a:r>
            <a:endParaRPr lang="cs-CZ" sz="2400" dirty="0">
              <a:latin typeface="Comic Sans MS" panose="030F0702030302020204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44008" y="113159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52285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Jetel lu&amp;ccaron;ní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987574"/>
            <a:ext cx="2582218" cy="331921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993454" y="883076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Comic Sans MS" panose="030F0702030302020204" pitchFamily="66" charset="0"/>
              </a:rPr>
              <a:t>JETEL LUČNÍ </a:t>
            </a:r>
            <a:endParaRPr lang="cs-CZ" sz="3600" dirty="0">
              <a:latin typeface="Comic Sans MS" panose="030F0702030302020204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27584" y="1707654"/>
            <a:ext cx="36724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mic Sans MS" panose="030F0702030302020204" pitchFamily="66" charset="0"/>
              </a:rPr>
              <a:t>Je to vytrvalá bylina, pěstovaná odedávna jako píce pro dobytek.</a:t>
            </a:r>
          </a:p>
          <a:p>
            <a:r>
              <a:rPr lang="cs-CZ" sz="2400" dirty="0" smtClean="0">
                <a:latin typeface="Comic Sans MS" panose="030F0702030302020204" pitchFamily="66" charset="0"/>
              </a:rPr>
              <a:t>Opylení </a:t>
            </a:r>
            <a:r>
              <a:rPr lang="cs-CZ" sz="2400" dirty="0" smtClean="0">
                <a:latin typeface="Comic Sans MS" panose="030F0702030302020204" pitchFamily="66" charset="0"/>
              </a:rPr>
              <a:t>jetele zajišťují  hlavně čmeláci a někteří motýli, protože mají dostatečně dlouhý sosáček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499992" y="102157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38029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Psárka lu&amp;ccaron;ní (Alopecurus pratensis)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771550"/>
            <a:ext cx="2592288" cy="360807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971600" y="915734"/>
            <a:ext cx="35283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omic Sans MS" panose="030F0702030302020204" pitchFamily="66" charset="0"/>
              </a:rPr>
              <a:t>PSÁRKA LUČNÍ</a:t>
            </a:r>
            <a:endParaRPr lang="cs-CZ" sz="3200" dirty="0">
              <a:latin typeface="Comic Sans MS" panose="030F0702030302020204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43608" y="1707654"/>
            <a:ext cx="338437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Comic Sans MS" panose="030F0702030302020204" pitchFamily="66" charset="0"/>
              </a:rPr>
              <a:t>Je to jedna z nejběžnějších travin. Plodem – jako u všech travin – jsou OBILKY.</a:t>
            </a:r>
            <a:endParaRPr lang="cs-CZ" sz="2800" dirty="0">
              <a:latin typeface="Comic Sans MS" panose="030F0702030302020204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499992" y="88678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48901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Jitrocel kopinatý (Plantago lanceolata)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771550"/>
            <a:ext cx="3024336" cy="367383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776010" y="928034"/>
            <a:ext cx="345098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omic Sans MS" panose="030F0702030302020204" pitchFamily="66" charset="0"/>
              </a:rPr>
              <a:t>JITROCEL </a:t>
            </a:r>
          </a:p>
          <a:p>
            <a:r>
              <a:rPr lang="cs-CZ" sz="3200" dirty="0" smtClean="0">
                <a:latin typeface="Comic Sans MS" panose="030F0702030302020204" pitchFamily="66" charset="0"/>
              </a:rPr>
              <a:t>KOPINATÝ</a:t>
            </a:r>
            <a:endParaRPr lang="cs-CZ" sz="3200" dirty="0">
              <a:latin typeface="Comic Sans MS" panose="030F0702030302020204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27584" y="2427734"/>
            <a:ext cx="35391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mic Sans MS" panose="030F0702030302020204" pitchFamily="66" charset="0"/>
              </a:rPr>
              <a:t>Je to velmi často rozšířená léčivá bylina. Působí proti kašli a má protizánětlivé a antibiotické účinky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139953" y="788900"/>
            <a:ext cx="5976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84315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Zvonek rozkladitý (Campanula patula)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915566"/>
            <a:ext cx="3096344" cy="342080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921026" y="987574"/>
            <a:ext cx="32827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Comic Sans MS" panose="030F0702030302020204" pitchFamily="66" charset="0"/>
              </a:rPr>
              <a:t>ZVONEK ROZKLADITÝ</a:t>
            </a:r>
            <a:endParaRPr lang="cs-CZ" sz="3600" dirty="0">
              <a:latin typeface="Comic Sans MS" panose="030F0702030302020204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21027" y="2787774"/>
            <a:ext cx="32977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latin typeface="Comic Sans MS" panose="030F0702030302020204" pitchFamily="66" charset="0"/>
              </a:rPr>
              <a:t>V ČR to je velmi hojný </a:t>
            </a:r>
            <a:r>
              <a:rPr lang="pl-PL" sz="2400" dirty="0" smtClean="0">
                <a:latin typeface="Comic Sans MS" panose="030F0702030302020204" pitchFamily="66" charset="0"/>
              </a:rPr>
              <a:t>druh vytrvalé nebo někdy dvouleté rostliny.</a:t>
            </a:r>
            <a:endParaRPr lang="cs-CZ" sz="2400" dirty="0">
              <a:latin typeface="Comic Sans MS" panose="030F0702030302020204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203821" y="987574"/>
            <a:ext cx="372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40545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http://upload.wikimedia.org/wikipedia/commons/thumb/e/ec/Achillea_millefolium_002.JPG/640px-Achillea_millefolium_002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059582"/>
            <a:ext cx="2880320" cy="353523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1043608" y="1131590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Comic Sans MS" panose="030F0702030302020204" pitchFamily="66" charset="0"/>
              </a:rPr>
              <a:t>ŘEBŘÍČEK OBECNÝ</a:t>
            </a:r>
            <a:endParaRPr lang="cs-CZ" sz="3600" dirty="0">
              <a:latin typeface="Comic Sans MS" panose="030F0702030302020204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12551" y="2427734"/>
            <a:ext cx="43564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Comic Sans MS" panose="030F0702030302020204" pitchFamily="66" charset="0"/>
              </a:rPr>
              <a:t>Je to </a:t>
            </a:r>
            <a:r>
              <a:rPr lang="cs-CZ" sz="2000" dirty="0">
                <a:latin typeface="Comic Sans MS" panose="030F0702030302020204" pitchFamily="66" charset="0"/>
              </a:rPr>
              <a:t>vytrvalá léčivá bylina. Latinské jméno </a:t>
            </a:r>
            <a:r>
              <a:rPr lang="cs-CZ" sz="2000" dirty="0" smtClean="0">
                <a:latin typeface="Comic Sans MS" panose="030F0702030302020204" pitchFamily="66" charset="0"/>
              </a:rPr>
              <a:t>připomíná </a:t>
            </a:r>
            <a:r>
              <a:rPr lang="cs-CZ" sz="2000" dirty="0">
                <a:latin typeface="Comic Sans MS" panose="030F0702030302020204" pitchFamily="66" charset="0"/>
              </a:rPr>
              <a:t>bájného hrdinu </a:t>
            </a:r>
            <a:r>
              <a:rPr lang="cs-CZ" sz="2000" dirty="0" smtClean="0">
                <a:latin typeface="Comic Sans MS" panose="030F0702030302020204" pitchFamily="66" charset="0"/>
              </a:rPr>
              <a:t>Achilla, </a:t>
            </a:r>
            <a:r>
              <a:rPr lang="cs-CZ" sz="2000" dirty="0">
                <a:latin typeface="Comic Sans MS" panose="030F0702030302020204" pitchFamily="66" charset="0"/>
              </a:rPr>
              <a:t>po němž byla rostlina pojmenována. Ten údajně ošetřoval pomocí řebříčku krvavé rány utržené v Trojské </a:t>
            </a:r>
            <a:r>
              <a:rPr lang="cs-CZ" sz="2000" dirty="0" smtClean="0">
                <a:latin typeface="Comic Sans MS" panose="030F0702030302020204" pitchFamily="66" charset="0"/>
              </a:rPr>
              <a:t>válce.</a:t>
            </a:r>
            <a:endParaRPr lang="cs-CZ" sz="2000" dirty="0">
              <a:latin typeface="Comic Sans MS" panose="030F0702030302020204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499992" y="105958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40528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http://upload.wikimedia.org/wikipedia/commons/thumb/9/9b/Cornflowers_Centaurea_cyanus.jpg/640px-Cornflowers_Centaurea_cyanus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203598"/>
            <a:ext cx="2376264" cy="316150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1168771" y="920682"/>
            <a:ext cx="32157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Comic Sans MS" panose="030F0702030302020204" pitchFamily="66" charset="0"/>
              </a:rPr>
              <a:t>CHRPA MODRÁK</a:t>
            </a:r>
            <a:endParaRPr lang="cs-CZ" sz="3600" dirty="0">
              <a:latin typeface="Comic Sans MS" panose="030F0702030302020204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27584" y="2571750"/>
            <a:ext cx="374441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mic Sans MS" panose="030F0702030302020204" pitchFamily="66" charset="0"/>
              </a:rPr>
              <a:t>Je to jednoletá bylina. Byl to velmi rozšířený plevel na polích, ale v současné době je již zřídka k vidění</a:t>
            </a:r>
            <a:r>
              <a:rPr lang="cs-CZ" sz="2400" dirty="0" smtClean="0"/>
              <a:t>. 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163637" y="1203598"/>
            <a:ext cx="516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74762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55576" y="843558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Comic Sans MS" panose="030F0702030302020204" pitchFamily="66" charset="0"/>
              </a:rPr>
              <a:t>Správně pojmenuj  následující rostliny:</a:t>
            </a:r>
            <a:endParaRPr lang="cs-CZ" dirty="0">
              <a:latin typeface="Comic Sans MS" panose="030F0702030302020204" pitchFamily="66" charset="0"/>
            </a:endParaRPr>
          </a:p>
        </p:txBody>
      </p:sp>
      <p:pic>
        <p:nvPicPr>
          <p:cNvPr id="5" name="Zástupný symbol pro obsah 3" descr="http://upload.wikimedia.org/wikipedia/commons/thumb/b/bd/Leucanthemum_vulgare_Kaldari.jpg/800px-Leucanthemum_vulgare_Kaldari.jpg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347614"/>
            <a:ext cx="1646793" cy="108210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Zástupný symbol pro obsah 3" descr="Kohoutek lu&amp;ccaron;ní (Lychnis flos-cuculi)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362654"/>
            <a:ext cx="1440159" cy="1052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Zástupný symbol pro obsah 3" descr="Popis obrázku chybí"/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229816"/>
            <a:ext cx="1296144" cy="1728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Obrázek 7" descr="Jetel lu&amp;ccaron;ní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212189"/>
            <a:ext cx="1224136" cy="174582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Obrázek 8" descr="Psárka lu&amp;ccaron;ní (Alopecurus pratensis)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56476" y="1212889"/>
            <a:ext cx="1247971" cy="18171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Zástupný symbol pro obsah 3" descr="Jitrocel kopinatý (Plantago lanceolata)"/>
          <p:cNvPicPr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787774"/>
            <a:ext cx="1228537" cy="1728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Zástupný symbol pro obsah 3" descr="Zvonek rozkladitý (Campanula patula)"/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58353" y="2634655"/>
            <a:ext cx="1224136" cy="18722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Zástupný symbol pro obsah 3" descr="http://upload.wikimedia.org/wikipedia/commons/thumb/e/ec/Achillea_millefolium_002.JPG/640px-Achillea_millefolium_002.JPG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030039"/>
            <a:ext cx="1296144" cy="1584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Obrázek 12" descr="http://upload.wikimedia.org/wikipedia/commons/thumb/9/9b/Cornflowers_Centaurea_cyanus.jpg/640px-Cornflowers_Centaurea_cyanus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075806"/>
            <a:ext cx="1368152" cy="15384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14459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A101D083150CE4FA3747AFD520AA2BC" ma:contentTypeVersion="2" ma:contentTypeDescription="Vytvoří nový dokument" ma:contentTypeScope="" ma:versionID="5bb4babc7cc5d70db1938606f3c8878e">
  <xsd:schema xmlns:xsd="http://www.w3.org/2001/XMLSchema" xmlns:xs="http://www.w3.org/2001/XMLSchema" xmlns:p="http://schemas.microsoft.com/office/2006/metadata/properties" xmlns:ns2="1aa48df0-3004-4d47-8a11-c5ffbc3c1b54" targetNamespace="http://schemas.microsoft.com/office/2006/metadata/properties" ma:root="true" ma:fieldsID="f171d6e17e140b389af6456f8a967ca6" ns2:_="">
    <xsd:import namespace="1aa48df0-3004-4d47-8a11-c5ffbc3c1b54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a48df0-3004-4d47-8a11-c5ffbc3c1b5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dílené s podrobnostmi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2F33400-E7C1-402A-9D11-37931DDB1730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FFD2BAF-A1E4-474D-BA9F-788E1313240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aa48df0-3004-4d47-8a11-c5ffbc3c1b5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223</TotalTime>
  <Words>552</Words>
  <Application>Microsoft Office PowerPoint</Application>
  <PresentationFormat>Předvádění na obrazovce (16:9)</PresentationFormat>
  <Paragraphs>73</Paragraphs>
  <Slides>14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boxed_powerpoint_16x9_2012-08</vt:lpstr>
      <vt:lpstr>  Dotkněte se inovací CZ.1.07/1.3.00/51.0024  </vt:lpstr>
      <vt:lpstr>Snímek 2</vt:lpstr>
      <vt:lpstr>Metodický pokyn</vt:lpstr>
      <vt:lpstr>Snímek 4</vt:lpstr>
      <vt:lpstr>Snímek 5</vt:lpstr>
      <vt:lpstr>KOHOUTEK LUČNÍ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Dum</cp:lastModifiedBy>
  <cp:revision>40</cp:revision>
  <dcterms:created xsi:type="dcterms:W3CDTF">2014-10-07T08:27:59Z</dcterms:created>
  <dcterms:modified xsi:type="dcterms:W3CDTF">2015-06-16T12:37:24Z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0x0101000A101D083150CE4FA3747AFD520AA2BC</vt:lpwstr>
  </property>
  <property fmtid="{D5CDD505-2E9C-101B-9397-08002B2CF9AE}" pid="3" name="IsMyDocuments">
    <vt:bool>true</vt:bool>
  </property>
</Properties>
</file>