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8" r:id="rId8"/>
    <p:sldId id="327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9" d="100"/>
          <a:sy n="109" d="100"/>
        </p:scale>
        <p:origin x="-72" y="-4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17.6.2015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87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6341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258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17.6.2015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 smtClean="0">
                <a:latin typeface="Calibri"/>
              </a:rPr>
              <a:t>Třída - </a:t>
            </a:r>
            <a:r>
              <a:rPr lang="cs-CZ" sz="3600" b="1" dirty="0" smtClean="0"/>
              <a:t> </a:t>
            </a:r>
            <a:r>
              <a:rPr lang="cs-CZ" sz="3600" b="1" dirty="0" err="1"/>
              <a:t>Classroom</a:t>
            </a:r>
            <a:r>
              <a:rPr lang="cs-CZ" sz="3600" b="1" dirty="0"/>
              <a:t> </a:t>
            </a:r>
            <a:endParaRPr lang="cs-CZ" sz="3600" b="1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</a:t>
            </a:r>
            <a:r>
              <a:rPr lang="cs-CZ" dirty="0" smtClean="0"/>
              <a:t>Vlasta Ovesná</a:t>
            </a:r>
            <a:endParaRPr lang="cs-CZ" dirty="0"/>
          </a:p>
          <a:p>
            <a:pPr algn="l"/>
            <a:r>
              <a:rPr lang="cs-CZ" dirty="0"/>
              <a:t>Předmět: Anglický jazyk 4.tř.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>
                <a:latin typeface="Calibri"/>
                <a:cs typeface="Arial" charset="0"/>
              </a:rPr>
              <a:t>Tato prezentace slouží k vyvození nového učiva </a:t>
            </a:r>
            <a:r>
              <a:rPr lang="cs-CZ" dirty="0" smtClean="0">
                <a:latin typeface="Calibri"/>
                <a:cs typeface="Arial" charset="0"/>
              </a:rPr>
              <a:t>– Třída - </a:t>
            </a:r>
            <a:r>
              <a:rPr lang="cs-CZ" dirty="0" err="1" smtClean="0">
                <a:latin typeface="Calibri"/>
                <a:cs typeface="Arial" charset="0"/>
              </a:rPr>
              <a:t>classroom</a:t>
            </a:r>
            <a:r>
              <a:rPr lang="cs-CZ" dirty="0" smtClean="0">
                <a:latin typeface="Calibri"/>
                <a:cs typeface="Arial" charset="0"/>
              </a:rPr>
              <a:t>, </a:t>
            </a:r>
            <a:r>
              <a:rPr lang="cs-CZ" dirty="0">
                <a:latin typeface="Calibri"/>
                <a:cs typeface="Arial" charset="0"/>
              </a:rPr>
              <a:t>popř. na opakování učiva.</a:t>
            </a:r>
          </a:p>
          <a:p>
            <a:pPr algn="l"/>
            <a:r>
              <a:rPr lang="cs-CZ" dirty="0">
                <a:latin typeface="Calibri"/>
                <a:cs typeface="Arial" charset="0"/>
              </a:rPr>
              <a:t>Každý žák má k dispozici pracovní list a </a:t>
            </a:r>
            <a:r>
              <a:rPr lang="cs-CZ" dirty="0" smtClean="0">
                <a:latin typeface="Calibri"/>
                <a:cs typeface="Arial" charset="0"/>
              </a:rPr>
              <a:t>dle pokynů učitele s pomocí </a:t>
            </a:r>
            <a:r>
              <a:rPr lang="cs-CZ" dirty="0">
                <a:latin typeface="Calibri"/>
                <a:cs typeface="Arial" charset="0"/>
              </a:rPr>
              <a:t>tabletu si </a:t>
            </a:r>
            <a:r>
              <a:rPr lang="cs-CZ" dirty="0" smtClean="0">
                <a:latin typeface="Calibri"/>
                <a:cs typeface="Arial" charset="0"/>
              </a:rPr>
              <a:t>vyhledává </a:t>
            </a:r>
            <a:r>
              <a:rPr lang="cs-CZ" dirty="0">
                <a:latin typeface="Calibri"/>
                <a:cs typeface="Arial" charset="0"/>
              </a:rPr>
              <a:t>části </a:t>
            </a:r>
            <a:r>
              <a:rPr lang="cs-CZ" dirty="0" smtClean="0">
                <a:latin typeface="Calibri"/>
                <a:cs typeface="Arial" charset="0"/>
              </a:rPr>
              <a:t>třídy, </a:t>
            </a:r>
            <a:r>
              <a:rPr lang="cs-CZ" dirty="0">
                <a:latin typeface="Calibri"/>
                <a:cs typeface="Arial" charset="0"/>
              </a:rPr>
              <a:t>přeloží je a zapisuje do pracovního listu</a:t>
            </a:r>
            <a:r>
              <a:rPr lang="cs-CZ" dirty="0" smtClean="0">
                <a:latin typeface="Calibri"/>
                <a:cs typeface="Arial" charset="0"/>
              </a:rPr>
              <a:t>.</a:t>
            </a:r>
          </a:p>
          <a:p>
            <a:pPr algn="l"/>
            <a:r>
              <a:rPr lang="cs-CZ" dirty="0" smtClean="0">
                <a:latin typeface="Calibri"/>
                <a:cs typeface="Arial" charset="0"/>
              </a:rPr>
              <a:t>Dále se prezentace využije pomocí tabletu na prostorovou orientaci v místnosti  - třídě. Např.: vedle gumy je……, nad košem je ………………, mezi křídou a gumou je………….. Apod.</a:t>
            </a:r>
            <a:endParaRPr lang="cs-CZ" dirty="0">
              <a:latin typeface="Calibri"/>
              <a:cs typeface="Arial" charset="0"/>
            </a:endParaRPr>
          </a:p>
          <a:p>
            <a:pPr algn="l"/>
            <a:endParaRPr lang="cs-CZ" dirty="0">
              <a:latin typeface="Calibri"/>
              <a:cs typeface="Arial" charset="0"/>
            </a:endParaRPr>
          </a:p>
          <a:p>
            <a:pPr algn="l"/>
            <a:r>
              <a:rPr lang="cs-CZ" dirty="0" smtClean="0">
                <a:latin typeface="+mj-lt"/>
                <a:cs typeface="Arial" charset="0"/>
              </a:rPr>
              <a:t>Lze pracovat i ve dvojicích, kde jeden žák dává otázky týkající se učiva a druhý žák vyhledává další věci, pomůcky ve třídě a pomocí tabletu překládá, role se pak vymění.</a:t>
            </a:r>
            <a:endParaRPr lang="cs-CZ" dirty="0">
              <a:latin typeface="+mj-lt"/>
              <a:cs typeface="Arial" charset="0"/>
            </a:endParaRPr>
          </a:p>
          <a:p>
            <a:pPr algn="l"/>
            <a:endParaRPr lang="cs-CZ" dirty="0">
              <a:latin typeface="Arial" charset="0"/>
              <a:cs typeface="Arial" charset="0"/>
            </a:endParaRP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prezentace, pracovní list 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Procvičení částí </a:t>
            </a:r>
            <a:r>
              <a:rPr lang="cs-CZ" sz="1800" i="1" dirty="0" smtClean="0"/>
              <a:t>třídy, pomůcek</a:t>
            </a:r>
            <a:endParaRPr lang="cs-CZ" sz="1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Překlad zadaných jednotlivých </a:t>
            </a:r>
            <a:r>
              <a:rPr lang="cs-CZ" sz="1800" i="1" dirty="0" smtClean="0"/>
              <a:t>míst a pomůcek ve třídě - </a:t>
            </a:r>
            <a:r>
              <a:rPr lang="cs-CZ" sz="1800" i="1" dirty="0"/>
              <a:t>samostatné vyhledávání slovíček na tabletech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Orientovat se ve své skutečné třídě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84175" y="1273175"/>
            <a:ext cx="7755500" cy="348484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7" name="Obrázek 6" descr="C:\Users\Libuše Fojtíková\AppData\Local\Microsoft\Windows\Temporary Internet Files\Content.IE5\QOYA6W2Q\Classroom_Objects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9622"/>
            <a:ext cx="4586833" cy="33476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12979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Zdroje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1600" dirty="0" smtClean="0"/>
              <a:t>www.office.</a:t>
            </a:r>
            <a:r>
              <a:rPr lang="cs-CZ" sz="1600" smtClean="0"/>
              <a:t>microsoft.com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 lIns="91440" tIns="45720" rIns="91440" bIns="45720" rtlCol="0" anchor="t">
            <a:normAutofit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487935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5bb4babc7cc5d70db1938606f3c8878e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f171d6e17e140b389af6456f8a967ca6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2DE7E2-73A3-4A1C-8A23-2059587B29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199</Words>
  <Application>Microsoft Office PowerPoint</Application>
  <PresentationFormat>Předvádění na obrazovce (16:9)</PresentationFormat>
  <Paragraphs>32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Zdroje: www.office.microsoft.com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36</cp:revision>
  <dcterms:created xsi:type="dcterms:W3CDTF">2014-10-07T08:27:59Z</dcterms:created>
  <dcterms:modified xsi:type="dcterms:W3CDTF">2015-06-17T19:08:19Z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