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310" r:id="rId5"/>
    <p:sldId id="325" r:id="rId6"/>
    <p:sldId id="326" r:id="rId7"/>
    <p:sldId id="327" r:id="rId8"/>
    <p:sldId id="328" r:id="rId9"/>
    <p:sldId id="329" r:id="rId10"/>
    <p:sldId id="330" r:id="rId11"/>
    <p:sldId id="331" r:id="rId12"/>
    <p:sldId id="332" r:id="rId13"/>
    <p:sldId id="333" r:id="rId14"/>
    <p:sldId id="334" r:id="rId15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6866" autoAdjust="0"/>
  </p:normalViewPr>
  <p:slideViewPr>
    <p:cSldViewPr>
      <p:cViewPr varScale="1">
        <p:scale>
          <a:sx n="105" d="100"/>
          <a:sy n="105" d="100"/>
        </p:scale>
        <p:origin x="-78" y="-58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18.6.2015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18.6.2015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741055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741055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741055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741055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741055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741055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741055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74105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Relationship Id="rId27" Type="http://schemas.openxmlformats.org/officeDocument/2006/relationships/image" Target="../media/image6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2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10" Type="http://schemas.openxmlformats.org/officeDocument/2006/relationships/image" Target="../media/image30.jpeg"/><Relationship Id="rId4" Type="http://schemas.openxmlformats.org/officeDocument/2006/relationships/image" Target="../media/image24.png"/><Relationship Id="rId9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ixabay.com/" TargetMode="Externa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>
            <a:normAutofit fontScale="90000"/>
          </a:bodyPr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pPr algn="ctr"/>
            <a:r>
              <a:rPr lang="cs-CZ" sz="3600" b="1" i="1" dirty="0" smtClean="0">
                <a:solidFill>
                  <a:schemeClr val="tx1"/>
                </a:solidFill>
              </a:rPr>
              <a:t>Vzory podstatných jmen</a:t>
            </a:r>
          </a:p>
        </p:txBody>
      </p:sp>
    </p:spTree>
    <p:extLst>
      <p:ext uri="{BB962C8B-B14F-4D97-AF65-F5344CB8AC3E}">
        <p14:creationId xmlns="" xmlns:p14="http://schemas.microsoft.com/office/powerpoint/2010/main" val="11314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b="1" i="1" dirty="0" smtClean="0"/>
              <a:t>Škola:  ZŠ  a MŠ T. </a:t>
            </a:r>
            <a:r>
              <a:rPr lang="cs-CZ" b="1" i="1" dirty="0" err="1" smtClean="0"/>
              <a:t>G</a:t>
            </a:r>
            <a:r>
              <a:rPr lang="cs-CZ" b="1" i="1" dirty="0" smtClean="0"/>
              <a:t>.Masaryka, </a:t>
            </a:r>
            <a:r>
              <a:rPr lang="cs-CZ" b="1" i="1" dirty="0" err="1" smtClean="0"/>
              <a:t>Fulnek</a:t>
            </a:r>
            <a:endParaRPr lang="cs-CZ" b="1" i="1" dirty="0" smtClean="0"/>
          </a:p>
          <a:p>
            <a:pPr algn="l"/>
            <a:r>
              <a:rPr lang="cs-CZ" b="1" i="1" dirty="0" smtClean="0"/>
              <a:t>Autor</a:t>
            </a:r>
            <a:r>
              <a:rPr lang="cs-CZ" b="1" i="1" dirty="0"/>
              <a:t>: </a:t>
            </a:r>
            <a:r>
              <a:rPr lang="cs-CZ" b="1" i="1" dirty="0" smtClean="0"/>
              <a:t>  Mgr. Jitka Kolářová</a:t>
            </a:r>
          </a:p>
          <a:p>
            <a:pPr algn="l"/>
            <a:r>
              <a:rPr lang="cs-CZ" b="1" i="1" dirty="0" smtClean="0"/>
              <a:t>Předmět:  Český jazyk </a:t>
            </a:r>
          </a:p>
          <a:p>
            <a:pPr algn="l"/>
            <a:endParaRPr lang="cs-CZ" b="1" i="1" dirty="0" smtClean="0"/>
          </a:p>
          <a:p>
            <a:pPr algn="l"/>
            <a:r>
              <a:rPr lang="cs-CZ" b="1" i="1" dirty="0" smtClean="0"/>
              <a:t>Anotace:  Prezentace je určena žákům 4. ročníku, slouží k výkladu nového učiva o vzorech podstatných jmen a k jejich následnému procvičení.</a:t>
            </a:r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endParaRPr lang="cs-CZ" sz="1600" dirty="0" smtClean="0"/>
          </a:p>
          <a:p>
            <a:pPr algn="l"/>
            <a:r>
              <a:rPr lang="cs-CZ" sz="1600" dirty="0" smtClean="0"/>
              <a:t>Materiál </a:t>
            </a:r>
            <a:r>
              <a:rPr lang="cs-CZ" sz="1600" dirty="0"/>
              <a:t>je zpracován v rámci projektu </a:t>
            </a:r>
            <a:r>
              <a:rPr lang="cs-CZ" sz="1600" dirty="0" smtClean="0"/>
              <a:t>Dotkněte se inovací CZ.1.07/1.3.00/51.0024 </a:t>
            </a:r>
            <a:endParaRPr lang="cs-CZ" sz="1600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="" xmlns:p14="http://schemas.microsoft.com/office/powerpoint/2010/main" val="396105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203598"/>
            <a:ext cx="8686800" cy="62865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cs-CZ" b="1" i="1" dirty="0" smtClean="0">
                <a:solidFill>
                  <a:schemeClr val="tx1"/>
                </a:solidFill>
              </a:rPr>
              <a:t>Metodický pokyn</a:t>
            </a:r>
            <a:endParaRPr lang="cs-CZ" b="1" i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851670"/>
            <a:ext cx="8686800" cy="2708424"/>
          </a:xfrm>
        </p:spPr>
        <p:txBody>
          <a:bodyPr>
            <a:normAutofit/>
          </a:bodyPr>
          <a:lstStyle/>
          <a:p>
            <a:endParaRPr lang="cs-CZ" sz="18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>
                <a:solidFill>
                  <a:schemeClr val="tx1"/>
                </a:solidFill>
              </a:rPr>
              <a:t>Materiál je určen:</a:t>
            </a:r>
          </a:p>
          <a:p>
            <a:pPr>
              <a:buFont typeface="Arial" pitchFamily="34" charset="0"/>
              <a:buChar char="•"/>
            </a:pPr>
            <a:r>
              <a:rPr lang="cs-CZ" sz="1800" i="1" dirty="0" smtClean="0">
                <a:solidFill>
                  <a:schemeClr val="tx1"/>
                </a:solidFill>
              </a:rPr>
              <a:t>pro práci s interaktivní tabulí  pro výklad nového učiva </a:t>
            </a:r>
          </a:p>
          <a:p>
            <a:pPr>
              <a:buFont typeface="Arial" pitchFamily="34" charset="0"/>
              <a:buChar char="•"/>
            </a:pPr>
            <a:r>
              <a:rPr lang="cs-CZ" sz="1800" i="1" dirty="0" smtClean="0">
                <a:solidFill>
                  <a:schemeClr val="tx1"/>
                </a:solidFill>
              </a:rPr>
              <a:t>pro tablety k procvičení učiva</a:t>
            </a:r>
            <a:endParaRPr lang="cs-CZ" sz="1800" i="1" dirty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>
                <a:solidFill>
                  <a:schemeClr val="tx1"/>
                </a:solidFill>
              </a:rPr>
              <a:t>Cíl:</a:t>
            </a:r>
          </a:p>
          <a:p>
            <a:pPr>
              <a:buFont typeface="Arial" pitchFamily="34" charset="0"/>
              <a:buChar char="•"/>
            </a:pPr>
            <a:r>
              <a:rPr lang="cs-CZ" sz="1800" i="1" dirty="0" smtClean="0">
                <a:solidFill>
                  <a:schemeClr val="tx1"/>
                </a:solidFill>
              </a:rPr>
              <a:t>vysvětlení nového učiva o vzorech podstatných jmen</a:t>
            </a:r>
          </a:p>
          <a:p>
            <a:pPr>
              <a:buFont typeface="Arial" pitchFamily="34" charset="0"/>
              <a:buChar char="•"/>
            </a:pPr>
            <a:r>
              <a:rPr lang="cs-CZ" sz="1800" i="1" dirty="0" smtClean="0">
                <a:solidFill>
                  <a:schemeClr val="tx1"/>
                </a:solidFill>
              </a:rPr>
              <a:t>procvičení nového učiva s využitím názorných obrázků</a:t>
            </a:r>
          </a:p>
          <a:p>
            <a:pPr>
              <a:buNone/>
            </a:pP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5264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915566"/>
            <a:ext cx="8686800" cy="628650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cs-CZ" b="1" i="1" dirty="0" smtClean="0">
                <a:solidFill>
                  <a:schemeClr val="tx1"/>
                </a:solidFill>
              </a:rPr>
              <a:t>Vzory rodu středního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91630"/>
            <a:ext cx="8686800" cy="288032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2500" lnSpcReduction="20000"/>
          </a:bodyPr>
          <a:lstStyle/>
          <a:p>
            <a:endParaRPr lang="cs-CZ" b="1" i="1" dirty="0" smtClean="0"/>
          </a:p>
          <a:p>
            <a:r>
              <a:rPr lang="cs-CZ" b="1" i="1" dirty="0" smtClean="0">
                <a:solidFill>
                  <a:schemeClr val="tx1"/>
                </a:solidFill>
              </a:rPr>
              <a:t>Město </a:t>
            </a:r>
            <a:r>
              <a:rPr lang="cs-CZ" i="1" dirty="0" smtClean="0">
                <a:solidFill>
                  <a:schemeClr val="tx1"/>
                </a:solidFill>
              </a:rPr>
              <a:t>– to jedno město - v 1. pádě koncovka   </a:t>
            </a:r>
            <a:r>
              <a:rPr lang="cs-CZ" b="1" i="1" dirty="0" smtClean="0">
                <a:solidFill>
                  <a:srgbClr val="FF0000"/>
                </a:solidFill>
              </a:rPr>
              <a:t>- o</a:t>
            </a:r>
          </a:p>
          <a:p>
            <a:r>
              <a:rPr lang="cs-CZ" b="1" i="1" dirty="0" smtClean="0">
                <a:solidFill>
                  <a:schemeClr val="tx1"/>
                </a:solidFill>
              </a:rPr>
              <a:t>Moře</a:t>
            </a:r>
            <a:r>
              <a:rPr lang="cs-CZ" i="1" dirty="0" smtClean="0">
                <a:solidFill>
                  <a:schemeClr val="tx1"/>
                </a:solidFill>
              </a:rPr>
              <a:t> – to jedno moře -     v 1. pádě koncovka   </a:t>
            </a:r>
            <a:r>
              <a:rPr lang="cs-CZ" dirty="0" smtClean="0">
                <a:solidFill>
                  <a:srgbClr val="FF0000"/>
                </a:solidFill>
              </a:rPr>
              <a:t>- </a:t>
            </a:r>
            <a:r>
              <a:rPr lang="cs-CZ" b="1" i="1" dirty="0" smtClean="0">
                <a:solidFill>
                  <a:srgbClr val="FF0000"/>
                </a:solidFill>
              </a:rPr>
              <a:t>e</a:t>
            </a:r>
          </a:p>
          <a:p>
            <a:pPr>
              <a:buNone/>
            </a:pPr>
            <a:r>
              <a:rPr lang="cs-CZ" dirty="0" smtClean="0"/>
              <a:t>                                              </a:t>
            </a:r>
            <a:r>
              <a:rPr lang="cs-CZ" i="1" dirty="0" smtClean="0">
                <a:solidFill>
                  <a:schemeClr val="tx1"/>
                </a:solidFill>
              </a:rPr>
              <a:t>ve 2. pádě koncovka   </a:t>
            </a:r>
            <a:r>
              <a:rPr lang="cs-CZ" b="1" i="1" dirty="0" smtClean="0">
                <a:solidFill>
                  <a:srgbClr val="FF0000"/>
                </a:solidFill>
              </a:rPr>
              <a:t>- e</a:t>
            </a:r>
          </a:p>
          <a:p>
            <a:r>
              <a:rPr lang="cs-CZ" b="1" i="1" dirty="0" smtClean="0">
                <a:solidFill>
                  <a:schemeClr val="tx1"/>
                </a:solidFill>
              </a:rPr>
              <a:t>Kuře  - </a:t>
            </a:r>
            <a:r>
              <a:rPr lang="cs-CZ" i="1" dirty="0" smtClean="0">
                <a:solidFill>
                  <a:schemeClr val="tx1"/>
                </a:solidFill>
              </a:rPr>
              <a:t>to jedno kuře –      v 1. pádě koncovka   </a:t>
            </a:r>
            <a:r>
              <a:rPr lang="cs-CZ" dirty="0" smtClean="0">
                <a:solidFill>
                  <a:srgbClr val="FF0000"/>
                </a:solidFill>
              </a:rPr>
              <a:t>- </a:t>
            </a:r>
            <a:r>
              <a:rPr lang="cs-CZ" b="1" i="1" dirty="0" smtClean="0">
                <a:solidFill>
                  <a:srgbClr val="FF0000"/>
                </a:solidFill>
              </a:rPr>
              <a:t>e</a:t>
            </a:r>
          </a:p>
          <a:p>
            <a:pPr>
              <a:buNone/>
            </a:pPr>
            <a:r>
              <a:rPr lang="cs-CZ" dirty="0" smtClean="0"/>
              <a:t>                                               </a:t>
            </a:r>
            <a:r>
              <a:rPr lang="cs-CZ" i="1" dirty="0" smtClean="0">
                <a:solidFill>
                  <a:schemeClr val="tx1"/>
                </a:solidFill>
              </a:rPr>
              <a:t>ve 2. pádě koncovka </a:t>
            </a:r>
            <a:r>
              <a:rPr lang="cs-CZ" dirty="0" smtClean="0">
                <a:solidFill>
                  <a:srgbClr val="FF0000"/>
                </a:solidFill>
              </a:rPr>
              <a:t>- </a:t>
            </a:r>
            <a:r>
              <a:rPr lang="cs-CZ" b="1" i="1" dirty="0" err="1" smtClean="0">
                <a:solidFill>
                  <a:srgbClr val="FF0000"/>
                </a:solidFill>
              </a:rPr>
              <a:t>ete</a:t>
            </a:r>
            <a:endParaRPr lang="cs-CZ" b="1" i="1" dirty="0" smtClean="0">
              <a:solidFill>
                <a:srgbClr val="FF0000"/>
              </a:solidFill>
            </a:endParaRPr>
          </a:p>
          <a:p>
            <a:r>
              <a:rPr lang="cs-CZ" b="1" i="1" dirty="0" smtClean="0">
                <a:solidFill>
                  <a:schemeClr val="tx1"/>
                </a:solidFill>
              </a:rPr>
              <a:t>Stavení –</a:t>
            </a:r>
            <a:r>
              <a:rPr lang="cs-CZ" i="1" dirty="0" smtClean="0">
                <a:solidFill>
                  <a:schemeClr val="tx1"/>
                </a:solidFill>
              </a:rPr>
              <a:t> to jedno stavení - v 1. pádě koncovka </a:t>
            </a:r>
            <a:r>
              <a:rPr lang="cs-CZ" b="1" i="1" dirty="0" smtClean="0">
                <a:solidFill>
                  <a:srgbClr val="FF0000"/>
                </a:solidFill>
              </a:rPr>
              <a:t>- í</a:t>
            </a:r>
            <a:endParaRPr lang="cs-CZ" b="1" i="1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71550"/>
            <a:ext cx="8686800" cy="628650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cs-CZ" b="1" i="1" dirty="0" smtClean="0">
                <a:solidFill>
                  <a:schemeClr val="tx1"/>
                </a:solidFill>
              </a:rPr>
              <a:t>Procvič si vzory rodu středního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971600" y="3291830"/>
          <a:ext cx="6096000" cy="11125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i="1" dirty="0" smtClean="0">
                          <a:solidFill>
                            <a:schemeClr val="tx1"/>
                          </a:solidFill>
                        </a:rPr>
                        <a:t>MĚSTO</a:t>
                      </a:r>
                      <a:endParaRPr lang="cs-CZ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i="1" dirty="0" smtClean="0">
                          <a:solidFill>
                            <a:schemeClr val="tx1"/>
                          </a:solidFill>
                        </a:rPr>
                        <a:t>MOŘE</a:t>
                      </a:r>
                      <a:endParaRPr lang="cs-CZ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i="1" dirty="0" smtClean="0">
                          <a:solidFill>
                            <a:schemeClr val="tx1"/>
                          </a:solidFill>
                        </a:rPr>
                        <a:t>KUŘE</a:t>
                      </a:r>
                      <a:endParaRPr lang="cs-CZ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i="1" dirty="0" smtClean="0">
                          <a:solidFill>
                            <a:schemeClr val="tx1"/>
                          </a:solidFill>
                        </a:rPr>
                        <a:t>STAVENÍ</a:t>
                      </a:r>
                      <a:endParaRPr lang="cs-CZ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Jitka\Desktop\1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563638"/>
            <a:ext cx="972418" cy="972418"/>
          </a:xfrm>
          <a:prstGeom prst="rect">
            <a:avLst/>
          </a:prstGeom>
          <a:noFill/>
        </p:spPr>
      </p:pic>
      <p:pic>
        <p:nvPicPr>
          <p:cNvPr id="1027" name="Picture 3" descr="C:\Users\Jitka\Desktop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427734"/>
            <a:ext cx="986640" cy="713234"/>
          </a:xfrm>
          <a:prstGeom prst="rect">
            <a:avLst/>
          </a:prstGeom>
          <a:noFill/>
        </p:spPr>
      </p:pic>
      <p:pic>
        <p:nvPicPr>
          <p:cNvPr id="1029" name="Picture 5" descr="Assortment of exotic fruits isolated on whit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1563638"/>
            <a:ext cx="1273713" cy="888769"/>
          </a:xfrm>
          <a:prstGeom prst="rect">
            <a:avLst/>
          </a:prstGeom>
          <a:noFill/>
        </p:spPr>
      </p:pic>
      <p:pic>
        <p:nvPicPr>
          <p:cNvPr id="1031" name="Picture 7" descr="http://thumb1.shutterstock.com/photos/display_pic_with_logo/792049/22500133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2283718"/>
            <a:ext cx="1215135" cy="864096"/>
          </a:xfrm>
          <a:prstGeom prst="rect">
            <a:avLst/>
          </a:prstGeom>
          <a:noFill/>
        </p:spPr>
      </p:pic>
      <p:pic>
        <p:nvPicPr>
          <p:cNvPr id="1033" name="Picture 9" descr="Slon, Elephant, Baby, Slůně, Ambosel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1563638"/>
            <a:ext cx="1404156" cy="936104"/>
          </a:xfrm>
          <a:prstGeom prst="rect">
            <a:avLst/>
          </a:prstGeom>
          <a:noFill/>
        </p:spPr>
      </p:pic>
      <p:pic>
        <p:nvPicPr>
          <p:cNvPr id="1035" name="Picture 11" descr="Miláček, Láska, Srdce, Červená, Růžový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40352" y="1419622"/>
            <a:ext cx="991310" cy="1008112"/>
          </a:xfrm>
          <a:prstGeom prst="rect">
            <a:avLst/>
          </a:prstGeom>
          <a:noFill/>
        </p:spPr>
      </p:pic>
      <p:pic>
        <p:nvPicPr>
          <p:cNvPr id="1037" name="Picture 13" descr="http://thumb7.shutterstock.com/photos/display_pic_with_logo/197659/13763779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16216" y="1923678"/>
            <a:ext cx="1169833" cy="831882"/>
          </a:xfrm>
          <a:prstGeom prst="rect">
            <a:avLst/>
          </a:prstGeom>
          <a:noFill/>
        </p:spPr>
      </p:pic>
      <p:pic>
        <p:nvPicPr>
          <p:cNvPr id="1039" name="Picture 15" descr="Náhlý Spěch, Single Rope, Rychle Spěchat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08304" y="2859782"/>
            <a:ext cx="1248139" cy="9361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915566"/>
            <a:ext cx="8686800" cy="428650"/>
          </a:xfrm>
          <a:solidFill>
            <a:schemeClr val="accent2">
              <a:lumMod val="75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cs-CZ" b="1" i="1" dirty="0" smtClean="0">
                <a:solidFill>
                  <a:schemeClr val="tx1"/>
                </a:solidFill>
              </a:rPr>
              <a:t>Vzory rodu ženského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19622"/>
            <a:ext cx="8686800" cy="3096344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2800" b="1" i="1" dirty="0" smtClean="0">
                <a:solidFill>
                  <a:schemeClr val="tx1"/>
                </a:solidFill>
              </a:rPr>
              <a:t>Žena </a:t>
            </a:r>
            <a:r>
              <a:rPr lang="cs-CZ" sz="2800" i="1" dirty="0" smtClean="0">
                <a:solidFill>
                  <a:schemeClr val="tx1"/>
                </a:solidFill>
              </a:rPr>
              <a:t>– ta jedna žena         v 1. pádě koncovka  </a:t>
            </a:r>
            <a:r>
              <a:rPr lang="cs-CZ" sz="2800" b="1" i="1" dirty="0" smtClean="0">
                <a:solidFill>
                  <a:srgbClr val="FF0000"/>
                </a:solidFill>
              </a:rPr>
              <a:t>- a</a:t>
            </a:r>
          </a:p>
          <a:p>
            <a:r>
              <a:rPr lang="cs-CZ" sz="2800" b="1" i="1" dirty="0" smtClean="0">
                <a:solidFill>
                  <a:schemeClr val="tx1"/>
                </a:solidFill>
              </a:rPr>
              <a:t>Růže</a:t>
            </a:r>
            <a:r>
              <a:rPr lang="cs-CZ" sz="2800" i="1" dirty="0" smtClean="0">
                <a:solidFill>
                  <a:schemeClr val="tx1"/>
                </a:solidFill>
              </a:rPr>
              <a:t> – ta jedna růže          v 1. pádě koncovka </a:t>
            </a:r>
            <a:r>
              <a:rPr lang="cs-CZ" sz="2800" dirty="0" smtClean="0">
                <a:solidFill>
                  <a:srgbClr val="FF0000"/>
                </a:solidFill>
              </a:rPr>
              <a:t>– </a:t>
            </a:r>
            <a:r>
              <a:rPr lang="cs-CZ" sz="2800" b="1" i="1" dirty="0" smtClean="0">
                <a:solidFill>
                  <a:srgbClr val="FF0000"/>
                </a:solidFill>
              </a:rPr>
              <a:t>e</a:t>
            </a:r>
          </a:p>
          <a:p>
            <a:r>
              <a:rPr lang="cs-CZ" sz="2800" b="1" i="1" dirty="0" smtClean="0">
                <a:solidFill>
                  <a:schemeClr val="tx1"/>
                </a:solidFill>
              </a:rPr>
              <a:t>Píseň  - </a:t>
            </a:r>
            <a:r>
              <a:rPr lang="cs-CZ" sz="2800" dirty="0" smtClean="0">
                <a:solidFill>
                  <a:schemeClr val="tx1"/>
                </a:solidFill>
              </a:rPr>
              <a:t>ta jedna píseň        </a:t>
            </a:r>
            <a:r>
              <a:rPr lang="cs-CZ" sz="2800" i="1" dirty="0" smtClean="0">
                <a:solidFill>
                  <a:schemeClr val="tx1"/>
                </a:solidFill>
              </a:rPr>
              <a:t>v 1. pádě </a:t>
            </a:r>
            <a:r>
              <a:rPr lang="cs-CZ" sz="2800" b="1" i="1" dirty="0" smtClean="0">
                <a:solidFill>
                  <a:srgbClr val="FF0000"/>
                </a:solidFill>
              </a:rPr>
              <a:t>souhláska</a:t>
            </a:r>
          </a:p>
          <a:p>
            <a:pPr>
              <a:buNone/>
            </a:pPr>
            <a:r>
              <a:rPr lang="cs-CZ" sz="2800" dirty="0" smtClean="0"/>
              <a:t>                                                </a:t>
            </a:r>
            <a:r>
              <a:rPr lang="cs-CZ" sz="2800" i="1" dirty="0" smtClean="0">
                <a:solidFill>
                  <a:schemeClr val="tx1"/>
                </a:solidFill>
              </a:rPr>
              <a:t>ve 2. pádě koncovka </a:t>
            </a:r>
            <a:r>
              <a:rPr lang="cs-CZ" sz="2800" b="1" i="1" dirty="0" smtClean="0">
                <a:solidFill>
                  <a:srgbClr val="FF0000"/>
                </a:solidFill>
              </a:rPr>
              <a:t>- ě</a:t>
            </a:r>
          </a:p>
          <a:p>
            <a:r>
              <a:rPr lang="cs-CZ" sz="2800" b="1" i="1" dirty="0" smtClean="0">
                <a:solidFill>
                  <a:schemeClr val="tx1"/>
                </a:solidFill>
              </a:rPr>
              <a:t>Kost - </a:t>
            </a:r>
            <a:r>
              <a:rPr lang="cs-CZ" sz="2800" i="1" dirty="0" smtClean="0">
                <a:solidFill>
                  <a:schemeClr val="tx1"/>
                </a:solidFill>
              </a:rPr>
              <a:t> ta jedna kost             v 1. pádě </a:t>
            </a:r>
            <a:r>
              <a:rPr lang="cs-CZ" sz="2800" b="1" i="1" dirty="0" smtClean="0">
                <a:solidFill>
                  <a:srgbClr val="FF0000"/>
                </a:solidFill>
              </a:rPr>
              <a:t>souhláska</a:t>
            </a:r>
            <a:endParaRPr lang="cs-CZ" sz="2800" b="1" i="1" dirty="0" smtClean="0"/>
          </a:p>
          <a:p>
            <a:pPr>
              <a:buNone/>
            </a:pPr>
            <a:r>
              <a:rPr lang="cs-CZ" sz="2800" dirty="0" smtClean="0"/>
              <a:t>                                                 </a:t>
            </a:r>
            <a:r>
              <a:rPr lang="cs-CZ" sz="2800" i="1" dirty="0" smtClean="0">
                <a:solidFill>
                  <a:schemeClr val="tx1"/>
                </a:solidFill>
              </a:rPr>
              <a:t>ve 2. pádě koncovka </a:t>
            </a:r>
            <a:r>
              <a:rPr lang="cs-CZ" sz="2800" b="1" i="1" dirty="0" smtClean="0">
                <a:solidFill>
                  <a:srgbClr val="FF0000"/>
                </a:solidFill>
              </a:rPr>
              <a:t>- i</a:t>
            </a:r>
            <a:endParaRPr lang="cs-CZ" sz="2800" dirty="0" smtClean="0"/>
          </a:p>
          <a:p>
            <a:endParaRPr lang="cs-CZ" sz="28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843558"/>
            <a:ext cx="8686800" cy="484634"/>
          </a:xfrm>
          <a:solidFill>
            <a:schemeClr val="accent2">
              <a:lumMod val="75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cs-CZ" b="1" i="1" dirty="0" smtClean="0">
                <a:solidFill>
                  <a:schemeClr val="tx1"/>
                </a:solidFill>
              </a:rPr>
              <a:t>Procvič si vzory rodu ženského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13" name="Tabulka 12"/>
          <p:cNvGraphicFramePr>
            <a:graphicFrameLocks noGrp="1"/>
          </p:cNvGraphicFramePr>
          <p:nvPr/>
        </p:nvGraphicFramePr>
        <p:xfrm>
          <a:off x="1259632" y="2859782"/>
          <a:ext cx="6096000" cy="14833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i="1" dirty="0" smtClean="0">
                          <a:solidFill>
                            <a:schemeClr val="tx1"/>
                          </a:solidFill>
                        </a:rPr>
                        <a:t>ŽENA</a:t>
                      </a:r>
                      <a:endParaRPr lang="cs-CZ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i="1" dirty="0" smtClean="0">
                          <a:solidFill>
                            <a:schemeClr val="tx1"/>
                          </a:solidFill>
                        </a:rPr>
                        <a:t>RŮŽE</a:t>
                      </a:r>
                      <a:endParaRPr lang="cs-CZ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i="1" dirty="0" smtClean="0">
                          <a:solidFill>
                            <a:schemeClr val="tx1"/>
                          </a:solidFill>
                        </a:rPr>
                        <a:t>PÍSEŇ</a:t>
                      </a:r>
                      <a:endParaRPr lang="cs-CZ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i="1" dirty="0" smtClean="0">
                          <a:solidFill>
                            <a:schemeClr val="tx1"/>
                          </a:solidFill>
                        </a:rPr>
                        <a:t>KOST</a:t>
                      </a:r>
                      <a:endParaRPr lang="cs-CZ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22" name="Picture 2" descr="Zelenina, Kreslený Film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63638"/>
            <a:ext cx="1838722" cy="1054044"/>
          </a:xfrm>
          <a:prstGeom prst="rect">
            <a:avLst/>
          </a:prstGeom>
          <a:noFill/>
        </p:spPr>
      </p:pic>
      <p:pic>
        <p:nvPicPr>
          <p:cNvPr id="5124" name="Picture 4" descr="Žabí Král, Pohádkové, Žába, Příbě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1563638"/>
            <a:ext cx="792088" cy="746470"/>
          </a:xfrm>
          <a:prstGeom prst="rect">
            <a:avLst/>
          </a:prstGeom>
          <a:noFill/>
        </p:spPr>
      </p:pic>
      <p:pic>
        <p:nvPicPr>
          <p:cNvPr id="5126" name="Picture 6" descr="Stáhnout, Dolů, Arrow, Zelená, Balíče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1707654"/>
            <a:ext cx="720080" cy="864096"/>
          </a:xfrm>
          <a:prstGeom prst="rect">
            <a:avLst/>
          </a:prstGeom>
          <a:noFill/>
        </p:spPr>
      </p:pic>
      <p:pic>
        <p:nvPicPr>
          <p:cNvPr id="5128" name="Picture 8" descr="Zlaté Rybky, Ryby, Koi, Kap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1491630"/>
            <a:ext cx="864096" cy="648072"/>
          </a:xfrm>
          <a:prstGeom prst="rect">
            <a:avLst/>
          </a:prstGeom>
          <a:noFill/>
        </p:spPr>
      </p:pic>
      <p:pic>
        <p:nvPicPr>
          <p:cNvPr id="5132" name="Picture 12" descr="Hruška, Hnědá, Ovoce, Potraviny, Barv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064" y="2139702"/>
            <a:ext cx="464052" cy="576064"/>
          </a:xfrm>
          <a:prstGeom prst="rect">
            <a:avLst/>
          </a:prstGeom>
          <a:noFill/>
        </p:spPr>
      </p:pic>
      <p:pic>
        <p:nvPicPr>
          <p:cNvPr id="5134" name="Picture 14" descr="Svíčka, Srdce, Miláček, Červená, Světlo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96336" y="2283718"/>
            <a:ext cx="1026114" cy="648072"/>
          </a:xfrm>
          <a:prstGeom prst="rect">
            <a:avLst/>
          </a:prstGeom>
          <a:noFill/>
        </p:spPr>
      </p:pic>
      <p:pic>
        <p:nvPicPr>
          <p:cNvPr id="5136" name="Picture 16" descr="Cot, Fialová, Postel, Spánek, Spací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40152" y="1563638"/>
            <a:ext cx="1507105" cy="8504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843558"/>
            <a:ext cx="8686800" cy="484634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cs-CZ" b="1" i="1" dirty="0" smtClean="0">
                <a:solidFill>
                  <a:schemeClr val="tx1"/>
                </a:solidFill>
              </a:rPr>
              <a:t>Vzory rodu mužského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19622"/>
            <a:ext cx="8686800" cy="3024336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cs-CZ" b="1" i="1" dirty="0" smtClean="0">
                <a:solidFill>
                  <a:schemeClr val="tx1"/>
                </a:solidFill>
              </a:rPr>
              <a:t>Vzory rodu mužského se souhláskou v koncovce:</a:t>
            </a:r>
          </a:p>
          <a:p>
            <a:pPr algn="ctr">
              <a:buNone/>
            </a:pPr>
            <a:r>
              <a:rPr lang="cs-CZ" b="1" i="1" dirty="0" smtClean="0">
                <a:solidFill>
                  <a:schemeClr val="tx1"/>
                </a:solidFill>
              </a:rPr>
              <a:t>VZORY TVRDÉ</a:t>
            </a:r>
          </a:p>
          <a:p>
            <a:r>
              <a:rPr lang="cs-CZ" b="1" i="1" dirty="0" smtClean="0">
                <a:solidFill>
                  <a:schemeClr val="tx1"/>
                </a:solidFill>
              </a:rPr>
              <a:t>Pán </a:t>
            </a:r>
            <a:r>
              <a:rPr lang="cs-CZ" i="1" dirty="0" smtClean="0">
                <a:solidFill>
                  <a:schemeClr val="tx1"/>
                </a:solidFill>
              </a:rPr>
              <a:t>– ten jeden (životný)                                                  </a:t>
            </a:r>
          </a:p>
          <a:p>
            <a:pPr>
              <a:buNone/>
            </a:pPr>
            <a:r>
              <a:rPr lang="cs-CZ" i="1" dirty="0" smtClean="0">
                <a:solidFill>
                  <a:schemeClr val="tx1"/>
                </a:solidFill>
              </a:rPr>
              <a:t>     ve 2. pádě koncovka  </a:t>
            </a:r>
            <a:r>
              <a:rPr lang="cs-CZ" b="1" i="1" dirty="0" smtClean="0">
                <a:solidFill>
                  <a:srgbClr val="FF0000"/>
                </a:solidFill>
              </a:rPr>
              <a:t>-a   bez pána</a:t>
            </a:r>
          </a:p>
          <a:p>
            <a:r>
              <a:rPr lang="cs-CZ" b="1" i="1" dirty="0" smtClean="0">
                <a:solidFill>
                  <a:schemeClr val="tx1"/>
                </a:solidFill>
              </a:rPr>
              <a:t>Hrad</a:t>
            </a:r>
            <a:r>
              <a:rPr lang="cs-CZ" i="1" dirty="0" smtClean="0">
                <a:solidFill>
                  <a:schemeClr val="tx1"/>
                </a:solidFill>
              </a:rPr>
              <a:t> – ten jeden (neživotný)</a:t>
            </a:r>
          </a:p>
          <a:p>
            <a:pPr>
              <a:buNone/>
            </a:pPr>
            <a:r>
              <a:rPr lang="cs-CZ" i="1" dirty="0" smtClean="0">
                <a:solidFill>
                  <a:schemeClr val="tx1"/>
                </a:solidFill>
              </a:rPr>
              <a:t>     ve 2. pádě koncovka </a:t>
            </a:r>
            <a:r>
              <a:rPr lang="cs-CZ" b="1" i="1" dirty="0" smtClean="0">
                <a:solidFill>
                  <a:srgbClr val="FF0000"/>
                </a:solidFill>
              </a:rPr>
              <a:t>– u, -a  bez hradu, lesa</a:t>
            </a:r>
          </a:p>
          <a:p>
            <a:pPr algn="ctr">
              <a:buNone/>
            </a:pPr>
            <a:r>
              <a:rPr lang="cs-CZ" b="1" i="1" dirty="0" smtClean="0">
                <a:solidFill>
                  <a:schemeClr val="tx1"/>
                </a:solidFill>
              </a:rPr>
              <a:t>VZORY MĚKKÉ</a:t>
            </a:r>
          </a:p>
          <a:p>
            <a:r>
              <a:rPr lang="cs-CZ" b="1" i="1" dirty="0" smtClean="0">
                <a:solidFill>
                  <a:schemeClr val="tx1"/>
                </a:solidFill>
              </a:rPr>
              <a:t>Muž  </a:t>
            </a:r>
            <a:r>
              <a:rPr lang="cs-CZ" i="1" dirty="0" smtClean="0">
                <a:solidFill>
                  <a:schemeClr val="tx1"/>
                </a:solidFill>
              </a:rPr>
              <a:t>- ten jeden (životný)</a:t>
            </a:r>
          </a:p>
          <a:p>
            <a:pPr>
              <a:buNone/>
            </a:pPr>
            <a:r>
              <a:rPr lang="cs-CZ" i="1" dirty="0" smtClean="0">
                <a:solidFill>
                  <a:schemeClr val="tx1"/>
                </a:solidFill>
              </a:rPr>
              <a:t>     ve 2. pádě koncovka  </a:t>
            </a:r>
            <a:r>
              <a:rPr lang="cs-CZ" b="1" i="1" dirty="0" smtClean="0">
                <a:solidFill>
                  <a:srgbClr val="FF0000"/>
                </a:solidFill>
              </a:rPr>
              <a:t>-e   bez muže</a:t>
            </a:r>
          </a:p>
          <a:p>
            <a:r>
              <a:rPr lang="cs-CZ" dirty="0" smtClean="0"/>
              <a:t> </a:t>
            </a:r>
            <a:r>
              <a:rPr lang="cs-CZ" b="1" i="1" dirty="0" smtClean="0">
                <a:solidFill>
                  <a:schemeClr val="tx1"/>
                </a:solidFill>
              </a:rPr>
              <a:t>Stroj - </a:t>
            </a:r>
            <a:r>
              <a:rPr lang="cs-CZ" i="1" dirty="0" smtClean="0">
                <a:solidFill>
                  <a:schemeClr val="tx1"/>
                </a:solidFill>
              </a:rPr>
              <a:t>ten jeden (neživotný) </a:t>
            </a:r>
          </a:p>
          <a:p>
            <a:pPr>
              <a:buNone/>
            </a:pPr>
            <a:r>
              <a:rPr lang="cs-CZ" i="1" dirty="0" smtClean="0">
                <a:solidFill>
                  <a:schemeClr val="tx1"/>
                </a:solidFill>
              </a:rPr>
              <a:t>      ve 2. pádě koncovka  </a:t>
            </a:r>
            <a:r>
              <a:rPr lang="cs-CZ" b="1" i="1" dirty="0" smtClean="0">
                <a:solidFill>
                  <a:srgbClr val="FF0000"/>
                </a:solidFill>
              </a:rPr>
              <a:t>-e   bez stroje</a:t>
            </a:r>
            <a:endParaRPr lang="cs-CZ" b="1" i="1" dirty="0" smtClean="0"/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843558"/>
            <a:ext cx="8686800" cy="428650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cs-CZ" b="1" i="1" dirty="0" smtClean="0">
                <a:solidFill>
                  <a:schemeClr val="tx1"/>
                </a:solidFill>
              </a:rPr>
              <a:t>Procvič si vzory rodu mužského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13" name="Tabulka 12"/>
          <p:cNvGraphicFramePr>
            <a:graphicFrameLocks noGrp="1"/>
          </p:cNvGraphicFramePr>
          <p:nvPr/>
        </p:nvGraphicFramePr>
        <p:xfrm>
          <a:off x="1331640" y="3291830"/>
          <a:ext cx="6096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i="1" dirty="0" smtClean="0">
                          <a:solidFill>
                            <a:schemeClr val="tx1"/>
                          </a:solidFill>
                        </a:rPr>
                        <a:t>PÁN</a:t>
                      </a:r>
                      <a:endParaRPr lang="cs-CZ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i="1" dirty="0" smtClean="0">
                          <a:solidFill>
                            <a:schemeClr val="tx1"/>
                          </a:solidFill>
                        </a:rPr>
                        <a:t>HRAD</a:t>
                      </a:r>
                      <a:endParaRPr lang="cs-CZ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i="1" dirty="0" smtClean="0">
                          <a:solidFill>
                            <a:schemeClr val="tx1"/>
                          </a:solidFill>
                        </a:rPr>
                        <a:t>MUŽ</a:t>
                      </a:r>
                      <a:endParaRPr lang="cs-CZ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i="1" dirty="0" smtClean="0">
                          <a:solidFill>
                            <a:schemeClr val="tx1"/>
                          </a:solidFill>
                        </a:rPr>
                        <a:t>STROJ</a:t>
                      </a:r>
                      <a:endParaRPr lang="cs-CZ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3" name="Picture 1" descr="C:\Users\Jitka\Desktop\5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91630"/>
            <a:ext cx="1443608" cy="969587"/>
          </a:xfrm>
          <a:prstGeom prst="rect">
            <a:avLst/>
          </a:prstGeom>
          <a:noFill/>
        </p:spPr>
      </p:pic>
      <p:pic>
        <p:nvPicPr>
          <p:cNvPr id="3075" name="Picture 3" descr="http://thumb101.shutterstock.com/photos/display_pic_with_logo/839950/1647331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499742"/>
            <a:ext cx="1012613" cy="720080"/>
          </a:xfrm>
          <a:prstGeom prst="rect">
            <a:avLst/>
          </a:prstGeom>
          <a:noFill/>
        </p:spPr>
      </p:pic>
      <p:pic>
        <p:nvPicPr>
          <p:cNvPr id="3077" name="Picture 5" descr="Strom, Les, Kufr, Příroda, List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651870"/>
            <a:ext cx="664074" cy="720080"/>
          </a:xfrm>
          <a:prstGeom prst="rect">
            <a:avLst/>
          </a:prstGeom>
          <a:noFill/>
        </p:spPr>
      </p:pic>
      <p:pic>
        <p:nvPicPr>
          <p:cNvPr id="3079" name="Picture 7" descr="Rocker, Houpací Kůň, Koně, Hračk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1707654"/>
            <a:ext cx="1214636" cy="1162949"/>
          </a:xfrm>
          <a:prstGeom prst="rect">
            <a:avLst/>
          </a:prstGeom>
          <a:noFill/>
        </p:spPr>
      </p:pic>
      <p:pic>
        <p:nvPicPr>
          <p:cNvPr id="3081" name="Picture 9" descr="Ořechy, Lískové Ořechy, Koš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2427734"/>
            <a:ext cx="1023578" cy="682385"/>
          </a:xfrm>
          <a:prstGeom prst="rect">
            <a:avLst/>
          </a:prstGeom>
          <a:noFill/>
        </p:spPr>
      </p:pic>
      <p:pic>
        <p:nvPicPr>
          <p:cNvPr id="3083" name="Picture 11" descr="Klíčenka, Klíč, Zavřít, V Blízkosti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64088" y="1851670"/>
            <a:ext cx="936104" cy="936104"/>
          </a:xfrm>
          <a:prstGeom prst="rect">
            <a:avLst/>
          </a:prstGeom>
          <a:noFill/>
        </p:spPr>
      </p:pic>
      <p:pic>
        <p:nvPicPr>
          <p:cNvPr id="3085" name="Picture 13" descr="Hrad, Bezpečnost, Zavřeno, Do, Kufřík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44208" y="1491630"/>
            <a:ext cx="864096" cy="864096"/>
          </a:xfrm>
          <a:prstGeom prst="rect">
            <a:avLst/>
          </a:prstGeom>
          <a:noFill/>
        </p:spPr>
      </p:pic>
      <p:pic>
        <p:nvPicPr>
          <p:cNvPr id="3087" name="Picture 15" descr="Káva, Brusič, Starý, Klika, Mlýn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96336" y="1779662"/>
            <a:ext cx="1181100" cy="1714500"/>
          </a:xfrm>
          <a:prstGeom prst="rect">
            <a:avLst/>
          </a:prstGeom>
          <a:noFill/>
        </p:spPr>
      </p:pic>
      <p:pic>
        <p:nvPicPr>
          <p:cNvPr id="3089" name="Picture 17" descr="http://thumb1.shutterstock.com/photos/display_pic_with_logo/585700/585700,1303987137,4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95736" y="1419622"/>
            <a:ext cx="1117898" cy="794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  <a:solidFill>
            <a:schemeClr val="accent3">
              <a:lumMod val="75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cs-CZ" b="1" i="1" dirty="0" smtClean="0">
                <a:solidFill>
                  <a:schemeClr val="tx1"/>
                </a:solidFill>
              </a:rPr>
              <a:t>Zdroje</a:t>
            </a:r>
            <a:endParaRPr lang="cs-CZ" b="1" i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2808311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1200" i="1" dirty="0" smtClean="0"/>
              <a:t>Archiv autora</a:t>
            </a:r>
          </a:p>
          <a:p>
            <a:r>
              <a:rPr lang="cs-CZ" sz="1200" dirty="0" smtClean="0">
                <a:hlinkClick r:id="rId2"/>
              </a:rPr>
              <a:t>www.</a:t>
            </a:r>
            <a:r>
              <a:rPr lang="cs-CZ" sz="1200" smtClean="0">
                <a:hlinkClick r:id="rId2"/>
              </a:rPr>
              <a:t>pixabay.com</a:t>
            </a:r>
            <a:endParaRPr lang="cs-CZ" sz="1200" i="1" dirty="0" smtClean="0"/>
          </a:p>
          <a:p>
            <a:endParaRPr lang="cs-CZ" sz="1200" i="1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523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1" ma:contentTypeDescription="Vytvoří nový dokument" ma:contentTypeScope="" ma:versionID="0f71cd1b7ca38315f7d305545b15fb92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c7d50061927b9b77762b595bd42e59e9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A7043CA-DE95-4BE6-BD7E-E6ADDDF161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2F33400-E7C1-402A-9D11-37931DDB1730}">
  <ds:schemaRefs>
    <ds:schemaRef ds:uri="http://purl.org/dc/terms/"/>
    <ds:schemaRef ds:uri="http://schemas.microsoft.com/office/infopath/2007/PartnerControls"/>
    <ds:schemaRef ds:uri="http://www.w3.org/XML/1998/namespace"/>
    <ds:schemaRef ds:uri="http://purl.org/dc/elements/1.1/"/>
    <ds:schemaRef ds:uri="http://purl.org/dc/dcmitype/"/>
    <ds:schemaRef ds:uri="d19d6491-b662-4d98-996c-1e38fe9d0183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</TotalTime>
  <Words>353</Words>
  <Application>Microsoft Office PowerPoint</Application>
  <PresentationFormat>Předvádění na obrazovce (16:9)</PresentationFormat>
  <Paragraphs>70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boxed_powerpoint_16x9_2012-08</vt:lpstr>
      <vt:lpstr>Dotkněte se inovací CZ.1.07/1.3.00/51.0024  </vt:lpstr>
      <vt:lpstr>  Dotkněte se inovací CZ.1.07/1.3.00/51.0024  </vt:lpstr>
      <vt:lpstr>Snímek 3</vt:lpstr>
      <vt:lpstr>Metodický pokyn</vt:lpstr>
      <vt:lpstr>Vzory rodu středního</vt:lpstr>
      <vt:lpstr>Procvič si vzory rodu středního</vt:lpstr>
      <vt:lpstr>Vzory rodu ženského</vt:lpstr>
      <vt:lpstr>Procvič si vzory rodu ženského</vt:lpstr>
      <vt:lpstr>Vzory rodu mužského</vt:lpstr>
      <vt:lpstr>Procvič si vzory rodu mužského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11</cp:revision>
  <dcterms:created xsi:type="dcterms:W3CDTF">2014-10-07T08:27:59Z</dcterms:created>
  <dcterms:modified xsi:type="dcterms:W3CDTF">2015-06-18T05:44:42Z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