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310" r:id="rId5"/>
    <p:sldId id="325" r:id="rId6"/>
    <p:sldId id="326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41" r:id="rId22"/>
    <p:sldId id="342" r:id="rId23"/>
    <p:sldId id="343" r:id="rId24"/>
    <p:sldId id="344" r:id="rId25"/>
    <p:sldId id="345" r:id="rId2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5384F3E1-4B28-467E-B9EC-4DFBBCB4E763}" type="datetimeFigureOut">
              <a:rPr lang="cs-CZ" smtClean="0"/>
              <a:pPr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5729-5255-4D3C-9B82-27B1114A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aromer-josefov.cz/fotografie/image/plackamala.jpg" TargetMode="External"/><Relationship Id="rId3" Type="http://schemas.openxmlformats.org/officeDocument/2006/relationships/hyperlink" Target="https://commons.wikimedia.org/wiki/File:Praha,_Mala_Strana_-_pohled_ze_Snemovni_pres_Thunovskou_na_sv_Mikulase.jpg?uselang=cs" TargetMode="External"/><Relationship Id="rId7" Type="http://schemas.openxmlformats.org/officeDocument/2006/relationships/hyperlink" Target="https://commons.wikimedia.org/wiki/File:Jarom%C4%9B%C5%99_n%C3%A1m%C4%9Bst%C3%AD_winter_2010_1.jpg?uselang=cs" TargetMode="External"/><Relationship Id="rId2" Type="http://schemas.openxmlformats.org/officeDocument/2006/relationships/hyperlink" Target="https://commons.wikimedia.org/wiki/File:Kaple_zj_Pane01v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eb.quick.cz/hotel28/namesti_csa.html" TargetMode="External"/><Relationship Id="rId5" Type="http://schemas.openxmlformats.org/officeDocument/2006/relationships/hyperlink" Target="https://www.google.cz/search?q=hospital+kuks&amp;biw=1252&amp;bih=602&amp;source=lnms&amp;tbm=isch&amp;sa=X&amp;sqi=2&amp;ved=0CAcQ_AUoAmoVChMIwIyP4IGUx" TargetMode="External"/><Relationship Id="rId10" Type="http://schemas.openxmlformats.org/officeDocument/2006/relationships/hyperlink" Target="http://www.vanderkrogt.net/statues/Foto/cz/czpr023ap-2.jpg" TargetMode="External"/><Relationship Id="rId4" Type="http://schemas.openxmlformats.org/officeDocument/2006/relationships/hyperlink" Target="http://www.camprelax.cz/content/images/zelena-hora-letecky.jpg" TargetMode="External"/><Relationship Id="rId9" Type="http://schemas.openxmlformats.org/officeDocument/2006/relationships/hyperlink" Target="http://ubytovanirozkos.wz.cz/images/betl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43558"/>
            <a:ext cx="7772400" cy="81009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800" dirty="0" smtClean="0"/>
              <a:t>Opakování, shrnutí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23678"/>
            <a:ext cx="6400800" cy="237626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Sochařství a architektura</a:t>
            </a:r>
          </a:p>
          <a:p>
            <a:r>
              <a:rPr lang="cs-CZ" sz="4400" dirty="0">
                <a:solidFill>
                  <a:schemeClr val="tx1"/>
                </a:solidFill>
              </a:rPr>
              <a:t>v</a:t>
            </a:r>
            <a:r>
              <a:rPr lang="cs-CZ" sz="4400" dirty="0" smtClean="0">
                <a:solidFill>
                  <a:schemeClr val="tx1"/>
                </a:solidFill>
              </a:rPr>
              <a:t> českých zemích</a:t>
            </a:r>
          </a:p>
          <a:p>
            <a:r>
              <a:rPr lang="cs-CZ" sz="4400" dirty="0">
                <a:solidFill>
                  <a:schemeClr val="tx1"/>
                </a:solidFill>
              </a:rPr>
              <a:t>v</a:t>
            </a:r>
            <a:r>
              <a:rPr lang="cs-CZ" sz="4400" dirty="0" smtClean="0">
                <a:solidFill>
                  <a:schemeClr val="tx1"/>
                </a:solidFill>
              </a:rPr>
              <a:t> období baroka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4587974"/>
            <a:ext cx="70567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Materiál je zpracován v rámci projektu Dotkněte se inovací CZ.1.07/1.3.00/51.0024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(obr. č. 1)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347614"/>
            <a:ext cx="6189351" cy="3394472"/>
          </a:xfrm>
          <a:prstGeom prst="rect">
            <a:avLst/>
          </a:prstGeom>
        </p:spPr>
      </p:pic>
      <p:sp>
        <p:nvSpPr>
          <p:cNvPr id="4" name="AutoShape 2" descr="http://www.kr-kralovehradecky.cz/assets/priroda-pamatky/cirkev/cirkevni-kr--Smirice-6.jpg"/>
          <p:cNvSpPr>
            <a:spLocks noChangeAspect="1" noChangeArrowheads="1"/>
          </p:cNvSpPr>
          <p:nvPr/>
        </p:nvSpPr>
        <p:spPr bwMode="auto">
          <a:xfrm>
            <a:off x="155575" y="-108347"/>
            <a:ext cx="3048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k obrázku č.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280831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Na obrázku vidíte známou barokní stavbu, která se nachází nedaleko Hradce Králové.</a:t>
            </a:r>
          </a:p>
          <a:p>
            <a:r>
              <a:rPr lang="cs-CZ" dirty="0" smtClean="0"/>
              <a:t>1) Kde se uvedená stavba nachází, o jakou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stavbu se jedná?</a:t>
            </a:r>
          </a:p>
          <a:p>
            <a:r>
              <a:rPr lang="cs-CZ" dirty="0" smtClean="0"/>
              <a:t>2) Kdo je s největší pravděpodobností autorem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této stavby?</a:t>
            </a:r>
            <a:endParaRPr lang="cs-CZ" dirty="0"/>
          </a:p>
        </p:txBody>
      </p:sp>
      <p:sp>
        <p:nvSpPr>
          <p:cNvPr id="4" name="Tlačítko akce: Vlastní 3">
            <a:hlinkClick r:id="" action="ppaction://hlinkshowjump?jump=nextslide" highlightClick="1"/>
          </p:cNvPr>
          <p:cNvSpPr/>
          <p:nvPr/>
        </p:nvSpPr>
        <p:spPr>
          <a:xfrm>
            <a:off x="457200" y="951570"/>
            <a:ext cx="8229600" cy="327636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Na obrázku je barokní kaple ve Smiřicích. </a:t>
            </a:r>
          </a:p>
          <a:p>
            <a:r>
              <a:rPr lang="cs-CZ" dirty="0" smtClean="0"/>
              <a:t>2) Architektem této stavby je s největší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pravděpodobností Kryštof </a:t>
            </a:r>
            <a:r>
              <a:rPr lang="cs-CZ" dirty="0" err="1" smtClean="0"/>
              <a:t>Dientzenhofer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současné době kaple neslouží k církevním účelům (byla odsvěcena), konají se zde významné kulturní akce, např. každoroční Smiřické svátky hudby.</a:t>
            </a:r>
            <a:endParaRPr lang="cs-CZ" dirty="0"/>
          </a:p>
        </p:txBody>
      </p:sp>
      <p:sp>
        <p:nvSpPr>
          <p:cNvPr id="4" name="Tlačítko akce: Vlastní 3">
            <a:hlinkClick r:id="" action="ppaction://hlinkshowjump?jump=previousslide" highlightClick="1"/>
          </p:cNvPr>
          <p:cNvSpPr/>
          <p:nvPr/>
        </p:nvSpPr>
        <p:spPr>
          <a:xfrm>
            <a:off x="6012160" y="4587974"/>
            <a:ext cx="1512168" cy="29938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55526"/>
            <a:ext cx="8229600" cy="459000"/>
          </a:xfrm>
        </p:spPr>
        <p:txBody>
          <a:bodyPr/>
          <a:lstStyle/>
          <a:p>
            <a:r>
              <a:rPr lang="cs-CZ" dirty="0" smtClean="0"/>
              <a:t>Architektura (obr. č. 2)</a:t>
            </a:r>
            <a:endParaRPr lang="cs-CZ" dirty="0"/>
          </a:p>
        </p:txBody>
      </p:sp>
      <p:sp>
        <p:nvSpPr>
          <p:cNvPr id="2050" name="AutoShape 2" descr="data:image/jpeg;base64,/9j/4AAQSkZJRgABAQAAAQABAAD/2wCEAAkGBxQSEhUUEhQWFhUVFBgXFxgXFhQYFRcWFBYWFhcVFRcYHCogGBolHBQUITEiJSksLi4uFx8zODMsNygtLisBCgoKDg0OGxAQGy0lICQ0LCwsLDQsLCwsLC8sLCwuLC8sLCwsLCwsLCwuLCwsLCwsLCwsLCwsLCwsLCwsLCwsLP/AABEIANkA6AMBIgACEQEDEQH/xAAcAAABBQEBAQAAAAAAAAAAAAAFAAECBAYDBwj/xABJEAACAQIEBAMFBQUFBAkFAAABAhEAAwQSITEFIkFRBhNhMnGBkaEUI0KxwQczYnLRFVKy8PEkY4KSFjVDg6LCw9LhJVRzhLP/xAAaAQADAQEBAQAAAAAAAAAAAAAAAQIDBQQG/8QALxEAAgIBAwIEBQMFAQAAAAAAAAECEQMSITEEQRNRkaEyYXGB8AUisRQkM8HxFf/aAAwDAQACEQMRAD8AycUop6eK+lOURilFSilFAiMUoqUUooAjFKKnFNFADRSipRSigCMUoqUUooAjFKKlFKKAOt60oRCDLGSfTWB+tcYrpdLcv3eVcujTOc5jJ9I2qMVlhbcd/N/yy8lXt8v4IxSipRSitSCMUoqVNFAiMUorrbtFjCgk9gJOmp+lRiixkYpRUwKfLQBACnC10C08UAc4qQWpU1IBop6UUqAOUU8U8UopgNFKnilQA1KpRSigRGKVSilFADUop6UUANFKKlFKKAIxTiPxGF6mJgdTHXSnirXDcIbtwLGm7fyjf+lRklpi2NK2U77oPLIN1Q7Oim43K8QwOU+xoQBHRvjTxWl8V2bd+2io6tds3RcZZXPlcbZRsRyn/h61nSteL9OyOUHf5ZtnST2IRSipRSiugYEYpoqdKKADHhTiyYW61xrRuNkITWApO5OmojT3E0KxFzO7NAXMxaFEKJMwo6ATpVjh2LSyxdxPKQBmyiTpJMEgROwNVcwOo2Oo66HbXrXkhX9RPbelv6m0r8Nb+Y0VIUgKevUYiimqQFSAoA5xSrplpwlFjOQFKuxgUqVgVopRUopRTERilFSinigCMUop4pUwGilTxSigQ0UoqVKKAGilFPFKKQDAVXxXFDZXLeuMtpnIy2wFJWACSw5mMz1EbSKuWkJIA3JA+tFcPwtr1pEIACDMxJEasNDAJMErpGmYTBiuZ+o5Yxiov6nr6XG5O0DeNYSymGLIqHzh922XnWJ5pOufMAN+lCOD41nBS5+8Tc7yAcuvZpBkHWtV4m4C4wr3FKi2pthQSGMBxraCgBV1kamR6VgeDXPKuPm/7RlCiI9p/wCjH5V4+izVkTvY3z4qgaWKUVOKaK+gOaQinAp4pwpMBRJJAHvOgqZSSVsaVukd8FxRUbLYwv2m6JGZ3izIBLBAgMxoJJGs1WvY7O+V8McNciQksyOOpQkcsacvrW6wXA7FseSw+8NlrwLFsgUHKCFUBVknrqde1ZXjeERLHnWpypiDY9pjLJnV4DCRJSJ9BXBxdU/G1t8/wdGXT/spFECnApwKlFd45wwFTApqaaAJE1BmpEU0UUA1KpgUqLA5RSipD3frUlSaLGc4pRXQpTRTEQilFTilFAiEU8VKKUUARilFSinigCEU9SimigAh4bt23xVtLoBXVmB2j2RPpndB8aueNuE3C+W0jBAwEhlW2i/dhOQHXdvSq/h0fekG4LalCC0AkyRCrJiT8dq0Iwdi1YtPiMQVtsxUNde2k6mBOUNAA6EfKvnf1Fy/qL8qOv0cV4QG8S5L+GUFbhWwG5gG5WOhLFZHoRPQV5mgzXch1g5o13BB0PYiva/GODuJhb3lsgtIiFFCiDnJUg9hsRFeUXMGVbP+LTbXf+leXFaRvk3Dq6idvzpiK54F2ZZYjfSO3r6zNdyK+phLVFM4UlTaOcVf4JhnuXwtsLnWGh9o7kdR7q0Xh3w8Mi3bokvqgOwXcue5jUU1nhfl8Qa95gWyOYEFRmYiPKLHZQQxn17zXO6rrauEfpZtih3YYucJa9lZ3KFbYtfdkjMqsSNeg9PnQbFeHX8trFu5oLzXgWXMSzhwZ1/jNHbHiC0w+7W5cA05LZI0HSYn31SueI7S3stwXLTMJHmIRIAgwVJ+tclUj1OWV9jE4XCm75htc4tNlaN9gcwXcr6+lcYo74VwyWrtxreIUgsYRcpJU6jOSZ0npvB3q/x/gxuPmtLzkww0Gb11611+n623pn6nkyY6exlAKkBStsDMawzL8UYqfqDVzF2EVbZViSyZnkQFaSIXvtvXv1rb5mel7/IpkUgtdIpwKqxEAtKu1NSsZwimIFKlTELL6/Okf89aelQBH3UopytLL/k0CIxSipfD9aVOwI09PFKKBDRSIqUUooAOeCrIbEgMAYUET3Fy3B+tBf2pl/tVpSRlTDKVHRTcuXM5A7nKvyFHfBLgYmTpy/8AqWz+lDvH2AuYnFWjYXODh0giI/eXToeuhG3euD1z/uPsdbpf8P3NXxn/AKq//Xw5+YmvH+H4lmu37eY+1Kk6wVePlFeu8YtXjw/IUC5bKK2YwT5Smcojqe8V4/whCMTeB6ifm0/59xrx4+56J9jU4S2ciyADEmNpOtWcDmF+yUXM3mAAaQSQRBkaTUcOnKv8o/KuvhrFE4nMiy4fyrWb8LEsGuxt+EAE6DeDEV2upyKHT15pHLxY9eVnoL8GxDshuX8g6pbACquVtFbedBrPf3U3kYG0xZslwgDXmuvm1nMRIHTeKrX+CI923595neSWiMsBXYqCdY093YVfweIw4JC2gQPxQzGB1JIjfpNcG/M6iglwivZ8Syv3GEuFdhGg/wDCpH1oJxbxMq37ZxWDZRDAZhmIJKwwDqB+Hv1rXNcutBt5RbYjL7QOVoMwI6TpQTHPcW8gv2vOHlsRALQZAPKQY/Dr67U0MEYnFcNxBOfKJgibZtldNedRG+upofxrhVpCW4fiOYLLKHDBvUjue8RRq5et3WIxGHVexyZcoECC42M9DFAvFfBrLOTZDW3QRILGYBEmdQdOnrVxe5LWwB4IQ9qRvmYsOzMxY/4p+NFbltiFkCAsAideZjzeuvyiszwLEOl6faGpuLEkhFYgj4wPjRLDeIcTeuotwOLbCY+6CSAdcoEqPiTXWh1Daxqvl7V/s588VOW4Q8umiuxIrm6iuieQ5lqVIrTUxHGlXbISNvjFQK0WMjTininApiImlFTy0stKwIxSK1MCpZKLA45fX50o9PlrXbJSyUWByFKK7eX3pMsAnsJ70mwSDHhF0W63mIX5NFyyCQw1M8o9570WseJrWGtW1SxlZiRE2wcxMnltlmY67Aa9KweH4sjtaP2drikOolGZWMrJAKawVjSfaotYu37o8uxbWzHKrMcpGYjpbk7gaQDp0r5rqcvi5HKjuYMeiCiFeK8Sv31dCxGYtlylVCyOoKyd4gnpWIv2dSMwW6JBMe0A0EgH1Her97ga22IGLysWjUWdW0kCCD7U1muM27iXOds4BYBtTqO8k9SetZY00+S5mxwbEosiDEfLSaIfs5TNdvF152fIsCcmVoZz2kRqfXeaA+HsVmtICOrCZnaG/Jo+FajwlhWF/OrGWvQF6a2H1YdRKiun1UlLp4tPik/Q8OBaczTNucFZIRoV4lS3tahXRtRrM5p+NeccI43fOODtcItG7kyzC5MxUDl23G1egeGSXwtqdy12Y0gzen4zNeW8HsxeT/8AMP8A+oNc7HG+T2SdHqfibiDWMGbqnK4iPxfi+vLQ/jfEl8rz1aV+yXLmYacsKcwq/wCOLWbB3FmJyCfTMBQbjiD7HcA9n+zLwHuCLH5UlyPsYr9md/O15Xls1osRuW2nQ6RzGR6+lbbxTbtHyQ45WUARpBNpivu/0rB/ssWcUwP/ANvc/JK3P7RbuVAQYIy5dOv6Vb2kSt0eW4QM+ImeZTmYggDKJZp+X1ojaxFkXSTiLA5WgZz+EgBZJyydxQjD4QXUvGJYZyBrBysTBjeY2NV8Rw+794DGVbtxY0HL5WdBAWNAZ6V6ouUaa7b/AJ6HmmottM2FKKdLQAAGgAgD0FSy13bOYQy01dVWaVLUkOmydm4AP9QD9ahccHp8KhlNSCGoKOeSkFrsLdMUNOxUcwKfLUwlTAosVHMJUharqBSKUWFEAtPFOUp6QEclM1mdDsanNNnoAOeHOFhEtveZRh1ssgUzPtqvM06yFHzqtwrxqHxjYdLS+SuZbcHmZ02KiIAkHc9J9K1XADNpF/3R/SvIPAqt/adkHfz3J9/3hNfNyitUl5Wd2MnSZ6jxLglo3kJtiS8xvGdGLb+vavMPEuGs2MTctxCwIA2GYmfQDQV7Fj2+/X+b/wBNq8i8ftGKuaTNsDppOcTRFKwkwXgsKReVUfLs0fwzDR12Ar0HwNjAWdiIKYgQDH4bWIE/Tf1rzzhQJMvJItEqQNZOWOh6ntWm8KYYNinN52tIFfmIhWzKbcSepzTA3itpSXhOHzsxSfiavsemeGcWgw9mWGr3TOw1a8f1rBcL4Rc+0IkQ4fzMpmcgcEnQUa8N8Ys4ewLV0S4vscqLrDbTJgGSevWlx/xTbw+It4t7ZyhDaKyufmzENppAgD3E15oyrZGzjZqeOX81olkJSRsebQ6HT3d6AYyw5wyWiuXzcLcsLJkqblskFv8Al6TvVfE+N7t0Mtu0iwpY5yzQoiegB3HWhPE/F9+0Beu+W4tXSsBcsyGTOIOq8xjvQmVpIeD/AA9cwWIz3oyeU6SA+5VANI7qaP8AjZ1u2mCsJVEbUhZEr339qhD+PA9sny1JkRDnKQRJnr8PWhHGPFD4oQVQLAEIzj2YgSG20GlJ5Vds1h005cGYsPcysLMZ2uuusRBzzvp669q4cUtXUGY3mJYtMMDJChdVyRqpj9aKG6FBChVBkwAOog6nXrQyzimZwPKj+KSTPYAiZrVdRa2TIl0TjJamt/qz0jgF3Cph82IIuXlUlhqBpA1AOUST360/HuNYV8Na8ry1csrMqASvI0gkDXmIrD47EhR5IOxm4f7zjQIO6rJHqSahhsJeectl3kaQrgD1nQGqfUZXNS7896+gR6bCotduOyb+YXXjKKQQCYIPQbGlXHD+EMa4kWio7uygD/lmlVT6rPJ22vYI4OlgqSfuE6mik1APVjDvO+1d1nBRMWPWubLHWrflyYFdRhVFZ66NNFg3OKbNVu7YX0odjbq2oLGAzBfi201akjNxZ0e9GpMRv2+NPmNA7/Crt9Xu2lJtXrWhDANKMstuNNxv0NGc4VczcoCyc3QASZqMeaM20uxWTHKKTfcnNPVa3jrTbOvxMfnT4rFrbXM0x3gwfcTofhVPNjStyXqJYMrdKL9DuRTRXDhly5eV3W3mCasin7zIZhxp89NKezgLptretXZBZgbdyDGXqGAmObr2Feb/ANHBdJnpf6fnStr3NvwPGEJbi2xi2deUDQqDuaxnhrw09vFrfLgEO7gRpzB4kz/FUTfvlUDhxlH4SCp0M5lUgkajQEbCrPBrokm7iUQjZGtC2G0Omcwynb8XrrtXGm25NrudGKVJPsHONY5bdzNcvOpJ5WNo5NFg7LI9rqawPHMOMTijlfOPLUh0WQdT0n+I1oeHeMjdWXt3DlZgNJYqNFLDQyO8Qal4Nx9i1jCHVkzWWCKUcs7ZwwyiN4n60t0Dpl3wj4VIYkTHlJzODlnOJWIGogGfU1f4twrC22e5cecuUswGS2oyxoRJc8pECa7vxi4LX3rOr3SzrbZHcIP7n3YAZVgaZuskjahtjKrXcRftX73kpKG+i27QuFgi2wmwEuDptl2NTTbGtgtwd8DcbMFR2LH8fOdY1tvDfMU3jrDWHwRtqiqPMzMAmUjRuYwO5GtcOHX7mNwxHl2DcssBzqwtlXMkgZpVhHehHiKzftYYgXsPEgGzbVYOgmCSWXUHr2orS6D4kEvEmOwnDbNg28Oj3LhSUgucmnmEZtM3aetdPG2Ns4rAeXh1NxnNtgi22BA35iBlUiROtZXhnFXtWEZrdtdSoby2e43XfMq6Aga+lbfHcLuphrl98TcOS01wLbW3anKpaM4BI23p/D2Fz3PM8D4NxJt5CkCZJYjf4TVuz4TS1yvibFvWSFYM0n0JB+laj9ndqzxK1cu37TEpcCgNfuXZBRWk6gE8x6dKoYzzrXGksWLZTDB7WYJYXJDISxa5lneNzQ7bdmim48FPD8Bwx2fEXz/urTAfNwo+tX08O5kP2fAEmNHu3rYgjustrPStT+0bhr4nA3LFgZndreUTlELcVjLbRANR8AcNuYPBLZvJDhnPKcywzlhzD30uxLk3yUHwN+3hjilt4W0vl+acqM1whgGkzyk60J8A8afid64nn30W2oYlVtWpkwAPLrfWcKcRgEsnRbmGRSwiYKKJANDfB3gO1w0u1l7jM4hi7KdB2AWBWlEWEP8Aojhz+88y6f8AeXGb+lPRc2mO7n4aflSqqFZ41lqarXYWj0p7ZMDSJrvuRxkidpz3rozj1NJMOTULlhhUbNmm6Q1y5/mKCKrYkOrHItprZe6QMsZmBIE7yogdz1oq1gNlLEKEdXaZMhT7EDViSQMo3mnwtpr9zLaXJbDEkiPaEk5Ohud32SYWTJrw9X1Dg9ET1dNhUlqkDuKYu6LZTCFraWlC5SVlhIP3xYEZzAItiCBmJMmKq+H8Nisd5mcBbSo0kqVViOmhkwe2n6brGcLsWrLo2VLagnmIiJIJYnXXqfU1h+I+OhYJt2LKsmTKCxZGK66okQF2gHU6GK8EXJWkex06bBeN4NfsanKw35QpESBEcpAk6bxUCjzN3NI0AMlV1iB8QflXZ/GNm4BntssbyAw9pT0/lolZ49hX2dZBkAkrJDFhp72PzrOUb7G+PLKPz9xvD/EWtXM1u5lOUqSoBdpgZUU6Zp6sQBE1x8UcNeyyXEm07Zg2U3JlWJJe6D940kySBVzh4w+IRWGXZZUlSUMW+QxsRkI/4jWgw+HVbagy3tTJZhqvQMTGrdKUI6WGbJ4m5hMPxfG2wDqywIzKGEb7wD9au2vGjaebYVh1gsv0II+tHhgJuM0aM1toXr5dpkEx6kVC3wwPcPmAZfMuEBgpJBa2EHeP3hie9bVE8+qQEvcWwd4sSrWyykeyCusnUJM65d+1XreEwrZXsX8txMxX7wZgc7FYDQZgr1qy3g+0SSTywx2AM5oEEbCPSs6nBEcX2GdBZuBNSHkllHptnU1KjfDHq80bbHLfNuLL5HlWa6Lt0uwR1IUF8wUdxqD1kSK6Y7jd27YuWnR/vWDZiqnKFyEAC2dfZ6isKnB8RbXPauGA2Xl8xTIJGy9JU61O1xbGWwCTmH8QVu3WAeo69aSi0NtM9E8BvZ8vEWrzouchYZgpIIOoDQeo+NW/GPh6x9i5VEqSFYb6+YZkbmWJrzhPF7jS7ZUgiDGYeuxBHTvWv4b4rt4rCDDi2bQTQE5ApWCBl5uk66UpW3bCK2/buag+GExOHwy3tPLtrATTUqskyNTyij74EMnlscyFcpBA1UiCD3EV53a/aWxtxZtpyAiXLZ+TrkA0kDv1obgvE/EL9p2u3RagqYXKGAvAui8vMCF6bxFQ5c/I1WB7W0rPT8LwvD4ZIRUtJ1AyovbWIobxHxNhbYK22F24dktcxnuT7IHqa84wvD7+J57juF/vOSzHvlnX4n60a/ssW7LixAuFTlLEmW6FqSl5oc8cY8Ozf8IxwuWVcwGgBxoIcDUb1ZN9ehn3a/lWJ4Hivs5QtBlVF2AACYGYqPRpjuPfW2DhgCDIIkHoQetWnZi1QJfG+Vw+3cAfks2mOWAxChMwBPcT9aq8D8U3MTe8tbOQZS03HUnSNOQab+tWsTZZ+GFEBZjhwoA3JgCBQnwjwi9axGZrRRMjCTkG+WNAZ6HpWy4INeXudQo90v8AP2T9DTV3mlQB4AMS1+0X5yCSARMIVOsKvTrzA+hqlwri9xL6WzcVrbnKZ9oHXLsYEmBt1oLwq0mfnt5lgyIUkaaESRrJHWpYnh485EDModkVSwOmcgCO+9ODlHJqs0nNSxaKVfnY9NRyKsLdjeqVnDlFVZZsoAzMRmMdT60wVtZ76e6B6e+uw0mchNonc4d5zzmIGg09TGh/DM6nUxoI1qnivG1jCXrdiyhuC3K3CNMvtRbQGJIYgHoIjWocX46uELIhW7e2gZsiGQeYg6nT2RqfSguB8P3bt7zsWCBcl3GgdhEaQIUbaD4npXIzSjKbl2OjjUlFJjcQxeJ4k8IpFtGzQs5bZmZZt3fT3DaB1LYXwtat2QTLPccqzEBiVKM0QREZkB2/OjfD8IbPIisttsxcDLAAQ5Z0kax75q1xFBkUgH983U6xacSfnWFs1PO8Z4RYCUIY6mCMug95oLiPD95ZGSYPQqdxI0ntXqVlAWWQfj8KzmIAN51yqR9owo9nXW2+sqdSOk961hJszkkjCLhLi6gMvqMyg/EVfwvEMVb9i84+IYfUVtLxm+ynMJxOHWQx1zI2mUiI7gb6a6Vfw3Dbb2lzIpJB1KidSYk0SaXKHFvszF2PGmKTRsjgd1g/MUTw/j7+/YHvRp+hiumK4JZa6yBEEXLaCGuKQGts7Hsx5ZAHSaHXvDyhiFzaNdEk22UeSAZMGRmmANwd6WiI/EkEeIeJbV9AqX7mHaTzZW2IPUHvBoPaGJIK2sXYuqXzFZVMx05ngAk8q7npV3H+EmVSwZIAJJOZYABYk6HoKEXPDl0yRkcDLsymM4BWZ7giPfRFVwxuSfK/Pc1vh/G4mSmIsplJnOkuNJJG56nr3ozawIzeZlB6jYRKW06+iH5151Z4NfWcodSOik/+U+hpf2ti7W124B66jT3ilUr2oP2V3/PQ32H4UpXLczHRBMtplyAwT3M++sfjuH4iXRWHlrcIERJUAMQ0iCAjA6VDDeL8V1KP701+YNWLfjBxOeyCJJ0M+1oYkCNDSad20VFpfDKvU6XMExKI6i4wZPLLrlCHUEXH6IM2bTTSe1a69wc2cNmvYixiPMu4dGtWVQoFXMg5vaLAMObTb3VlLHi+ydLiMNPagb6jZTpppRa74jtYjKqsmY3bUCYaFcdx6VDW5bba/wCBY+HrSmLT3bZjZLhj5GaY4PFIfu8QH/huoPqRrV/7KwxPmnLl8oL1JDAXfX/eD5mmw1tvOuli2WBl/unS1sDOujfWm4qvsTqfuCb2NxFuBdshx1a20n/lNHPDnjW2uWyxPM4C5+XJmMGSdCJM796rcSQ9Cen5+kVWGFVbnmFQ3k3UO+pKEP8ADaphG1YSlvR6TwdT5FvmjlA27ad67F1mDc17Zln5UE4gg/sy6Y2s3DPXQsf0oV4V4etq8jZLaZgfZLk62kaCzaEak+81qZmxyr6n3Fj+VKuvmDuPnSpiPmHB3shYkT0+YX+lE+M402mw11d1QMPiDQjCDMxBn69FXtVrE4kzYy6lBGwJ5SxBAbSdqt3s/II07XmEsb4vxChQbaoSM0kHmB9kgHYfnVNvE1+6PLlQWIErKtrpE9PeNas8B4QuNvIt13BL20tqTzMmVmcCTplVQB/MO1bPinhKz9rF60iix9nu3Qkyq3LOVQVjYHNMTuvrVy6h8ELAkwXwPw5bsSL0PdgkN0XKQGyCO5id602Gw+dQl8STM6seWSV190VPHYtQH1HthJJAEsW0n4Vw+2TiGtqrM62xlaYs5zbYz6jQa6+0K8bZuixaxAW3dPQAEkmF6zrVTiRzW7ZDI03GJhoynyzoY2Os79ar4HBs+HuW79w3FyoSJI5tSTPb2RBqeJQC0gGUfeuTp1yAaxuQIHwosKONmcw0jQ/intQS/YW3DNirIOYNL+X7SSF0AkkTA+NGLUz02O3w6VkMVw/DF2zFcwdQ4JK89yWVRHcBjp2q4kMOcLtvedXtPYcl1ctLqoNsEKX1JiCemvrV/geLzhl0HkOqMQ4IbNzKbUgF5B7Cs+uBQM628tuCByuMysw0Uj1HRhrrRLw/hFVrjMwc51IZgMw+6tjf3afCqfG4voRDxdN1hcUG4rnlB9i09v8AAxnVgfhtXC3cTOzlxB+0xMj995eQcyjXlM+4b1U4t9puXYF/LbkgFQV0J/EFHMdR16dKscPa6hKk/aACAFKhWJ02c7e40atg0hzir6PlY82HvEQx1aEykRuddPfQ65Iw7EgE+dhxBUHTLhs2hXWCW11gzqIgWcViFNwO9lyPKYlcozaPb/CTrv0oOnFSxLLhWVAfw3Shj10GtCdBVml4NZUICABKzCjTW7dJOnfeqFsB8W9s58ouIIJJUj7MWjKV0HWAdTr6UR4PetsYVmDws23YllE9ZJ7/AF9ao469Zw7tcOJtK5JJkKWJAKQVQTopy1Ke9ja2KnBMOt4KzKHGVfaS2Dr52pK7+wogAez60b4twu0LBHlIAtp31AAkFjqdewqvwPDEKvlG21oRqpY6BX7sT+M76/Ki3GEL2iqic1ll0P8AeZlJ17TSb32GlsYu94btNbNzIFgrsw1DFQWkwABmPwWht/gPlPZKyGe7lAaJGkiexmtNxOw7YZsP5bqWXLmgMNCDPK09B864cZxgu4jDsFdf9pUQ6kERaRT6bgnQ9a0smi/h8Viwcr27bMsSM+VyNg0ZojTfaQatDiFwXMr2bgXNAZcrCOhIA0+tX2Q+ez5TBtogOm6sWJ321+lQWBecwebLBynoqg6xH4fpWbr2NN/cqcZxC29XaFJA12nU9BVMYtGVyjhpGZiHnULE70Q4woIIaPw7x3Heg+L4NaAuMqZSoMFZB9hj3oh8IS5PTMAlu9hQjKXR1YErJBUs2zA/rS4dwWxYcPassGAjMWcmCIjmJ6V5x+zTxK2CLYfESbDS1sqCSjiSwgfhYAnsCpPU16JwfxbYxN0W7QuyQTLW2VdATueun1FUJphjzG/uH5r/AFpVRHibCfaDhvPti+sAoTBk7LJ0LekzqKVUSfNmFClgGuLaBb2mmAIE7Deip4QwxVuwv3hYMVGqlgFc6yDHsyd9JrPsx/CSDzbGNwR+da7huOQcSw7M+UIjq7aaN5N4QS2mpIE+veiV2vuEaq/oarg3hHF2riXBcs2nUnLs+oBzaaagdNaIXOBXAgZsYzZLBZFWAjWmIJHsgkMQJEnatMuJsG356XA6jznEMBmJDZ1E9RBry/ifiFcVewwRDbFsIixcJLIWUcxAA/1qIxbLlk7s0N7BOyMLhNwreLIWEABi8lQN9NOu3vojZtfeJOkW4gdgp7bb1a4rdUggGdAOpMgN8TvXET5gIH4TvAG0e/p2qGkgtlXCAGxcYDdVOsH2lzbDTrVXHEZFk7XLnu9lBtt1qyXFq0QzDe2kDWTooHN30qlxbiFteUFjkZlYgTqy2mA020NO/IVEMG3MNvgPdWNxmKb7RcXNoMVhFE5CAGt3JADDTYevatMnFbYIJYjfdYP+dKGC3bfVbpPMDqVMETB1G4neri6JasVtBcxd1GVIW/hSDkthgTbfmLDViJ0zUT8MOLlqSN3E+/JbBI7VUt4Zs2dbgDSpnIkkpIUsQJMA6STV7wxhxaQpmBIubzvosU5PYSW5pL2FGVZiMizmE/gHX/WgvGrKrbBVcvMQCAAP3bt01GwPy71wuYjEg6XARKwOWIURGq7bdelc8Tdv3IDagMx0ydVZRrppzse5q/EjROl2X/GOBNm4uXVvs91t9NGU6wJI5fTpqJFZrD40PZe62QZRYzDOVX7wIxzkiB7ZIGs6SaOeL7r4pwGkN9nuBcmmUlkgnXmAJ1E61nm4aww16yGM3BYglXAHlLbVvZJInITp3+NR+0vejScDQNMooKOwEEMVKuyaMPRdum1DMRglbEsPLJcXACxQFGLobkz2EQSesd6J+HsSGa5o3tk6gj2rjv1/n+hoTA/tB7pyhDfRpJXZcLctyRuIdgPjUqrB3R14JZV3UrnBAmcroYOcDNMBj92wgjatDxu8y2pzFItHnBAKgMxLaggQBWc8GWypGffIgEkHWcVMQxE81v5itB4lJ+z3Mu/2a5EDWeeNIM/KlJK6GuDKpw0HM+d3fMJfzW0ZoMGNtCPmK6cRu3GfClyrf7TpAhoyj2jMMfWu2NZkwFx1ALjIwGUe0LluDBESI3joO1Px22tt8KigDLetMIGwupccj5jt0q6JQWZrv2l1F6SFVxaKqFCtAEtGuvbWntX8T5zA+UygxkUsGGgOpOkwwojB89jrkZEA9ojMGGsRA0B1qNk/f3J2JGX1hEB+ob5VG1fY039wb4ivuiki0tzUaEyP8NBf7QGoNpkJtEE5SACV2jNt6xS4fjLj3sQWg2ziXQ7cuTlX6ACjuKTS/tEGPX7smZ7e6qjGkJu2ZHG40eVfNs3BlLi2xKT5bWiDmKgc03HGkCIrr4I8UumLts6hlyMpUFtTkADak9vrVDiIVVJCl5gFepzTMHtoOtVcBdCEMmEeRsZ7iOprbTfJndcBt7x/6QI5Qr5t+w4XKdQyW9QB03PuE0q48N45/wDWMLfuhlyKqsAC7CMMVAAUSdx86es5NIqKsxSO6NIAPXmWR8fnXaSxV2PMzEnTShSufX5mutu/B/rr8prfSuTK+xrLPFLwtWrYuELb83KBI/fznnvuRr0NV+DiL9mDJz2wB3hxFBrl9hECcsknYDMBE9BRrwdw8YrE2rbFkDK2qkBgUVnEEg9VGtJ8MaR6jxDHC0rMxCr5gUxrzMY30iJofxfj9iwpz3C5y5wFIJKs+QMIiRJ77CvP8fxELZuDzGNy5dtXDMtBm9nPyFvTvQvirjIsaTbIHuNzMPhJNeZYzZy2Nfe47Y8u+t32mxKuo1nJba2CAw1nkJietBMb4k84MtpfKTOHKjQswVVDMZ1MKKz3EcSty4WXY/8AzXbA2lW2GJlnMKBsAkzn9TIgVtGCRm3YWs+JIHl3VLLETJn460NuY5EeVBjtJBj4GqOJ9o169+xK2HwuIDTC3wYAXUNbUayP4aWR6ItpBFamkYvhGOs3tIZY3530B2O5kf1o1hsZYsPlzZtTK3GMNKprnQDJtp7zM1jeFRaxV5TpAuoB6gmB/wCGpXzJMySfzgVMkVHc9RPEMEwXS4D5gW4vmPNsEMc41h1lY019AdK54rifD7ZH3t7XtkaPgwmvKMIxa6Qxlcp0O2jTt8asY4DLpH0p+GLUj0Y8bwVu8jtcZrWS4pLoxbOSjR92vbbSOk0c4Zj8BiELW2kBiNryx1Ahh2IrzviWAy8Js3Mohri/hO5z6gxE8sGD0FY3FXTATMcgMhfwgncgUowTQSdM+g7a4MaC6F9PMj/FVbF4FSZtXrTA68zgH4EAg14Cl1hsxHuJqxhuK3bbBluNoZgsxX3ETBFPw0LUz3azwa6IIS0e3MD8RpXPjFhwoFywSuWCQVZZzE9/dvXluH/aBjUEBljtD/kGozhv2g40fvHsiRoIuE/HmIFT4Q9YRfE4dWykZWPTNqfcFegXjZQq2mttcEv1Z4ELoVJOh93aul7CtjLi3clu2GEkpp5jKykMVyiABOo3qp4zvAwmb2LxCrGuWG5p7TFOKakimk0wEeLXxtfvD/vbn/urQ2vH2MXKJtMAo1ZH1gdYbU/1rJ3tq0mHwBNs2wqrctXznktPs5SJO5zDYaCtXFdzJNmr8NccGIR2vJbtEtLFQAh6ZmzTzE0ZutaFp7gy5RbPME7gqNQNa8/xQcWGtmxchys5VaRlM6Eg7kf5minAMd/sjYVrboIaJzea4YksV5Y0ntWDiuUbq+5W4tbYYU3c2hiB+L/tO3TkPzoP4exhe+gk7Md2j2SOrGaJcSfKhsMSLQCkGAZENlmCDMM31qt4e4epuA23tlo5c029zl15jqZ2+NbxujGVWaLiNgDiuCOwNmw7b7lHT4aKKVAsfiEHEbHmFrYRUW4Q12QyhiShOoBMRED3a0qxyY3J7GkZqPJjwKkjQZBNXONe238z/wCI1UwHtfD9RXqXJgy5hbvmOqspc7KBOb0Ajc60Q+2JhjNssl0AgFWYOs6MJO3UUIwO9z3H9aomhrawT3otHEydfrqdJ/rVi3xdwRzSB/CunzFDqaoGHDxt4hWHcg20166cu4rne4xcbQ5COg8tAPkBvQm17Q94/Ouw/WqVeQghawxvc0DtIIWD6itX4PuY3BZ7dtbM3WRh57NkIUPJRlIHUaTOm1YrC7j+dfzra2P+r7nvP6VnnxqcdLS381a9Bwm4ysu8J4KyXcS2JS0Wu2cXcEEEKzPhysHoRLwAdp9azS8Ev8ziCQxGWLknKdMvJ1G070Wvfvbv81z/ABmu9nr/ACr+dCTqmVe+wGt+H7iJnf8AEpOUAllMSJ0jTY0NxGHKgzJ94H9K9Gw3tf8AeD8qGcX6e8/nRdBVgRrif2SoZucY1lUSZyi0rGB/dBb5t61mV0aQSCRGignp0J9Kvcb/AHg/k/8AMaXh7ZvcfzrSMURJtFFLSD2vM+Cr+pqQw9udPN9eUGPlVjG7D4/lR/hH7s/zfoKpwRLnSBGAsYeP3sNrOYabiAoMQfifhVi5ZsFHi7mfTJoMu+uY6xpsBVLxH+9/4f1rjhthUxx2+TTxWo8L0NHwDzvNt27k27LTD6EGdlzExuY6e6uvj3hgtLafIys924CWdGzQFIK5XOmp+VAPx/A1oPHf7rDfz3P8K0OOl0LU5K2Y66PzrU8Q47fvXkuqgzW9WK5QXmCFaAJg66ydTWWufrVjA+03839Klqxp1ubC14vvhSRhVk67uWBmRlXpWb4ndxWIulnFwT3DQNOmnoPpXoXh/wDcD+WhHEvbrOMIp2kXLLNqmwTgOLBLbZ8IudQFU5rqgAKATpcnN10EUKxnFb91yyJ5cj2UVo26lyZJnUk1dxu9VhvWpmULuJui8lxjLqAeZtd23IPqaVSxn75P5V/NqVNNoGj/2Q=="/>
          <p:cNvSpPr>
            <a:spLocks noChangeAspect="1" noChangeArrowheads="1"/>
          </p:cNvSpPr>
          <p:nvPr/>
        </p:nvSpPr>
        <p:spPr bwMode="auto">
          <a:xfrm>
            <a:off x="155575" y="-108347"/>
            <a:ext cx="304800" cy="2286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005576"/>
            <a:ext cx="4680520" cy="38344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k obrázku č. 2: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Zřejmě nejznámější barokní stavba v Praze se nachází na Malostranském náměstí.</a:t>
            </a:r>
          </a:p>
          <a:p>
            <a:endParaRPr lang="cs-CZ" dirty="0"/>
          </a:p>
          <a:p>
            <a:r>
              <a:rPr lang="cs-CZ" dirty="0" smtClean="0"/>
              <a:t>1) O který významný barokní chrám se jedná?</a:t>
            </a:r>
          </a:p>
          <a:p>
            <a:r>
              <a:rPr lang="cs-CZ" dirty="0" smtClean="0"/>
              <a:t>2) Hlavními autory tohoto chrámu jsou dva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slavní barokní architekti. Kteří?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Jedná se o chrám Sv. Mikuláše.</a:t>
            </a:r>
          </a:p>
          <a:p>
            <a:r>
              <a:rPr lang="cs-CZ" dirty="0" smtClean="0"/>
              <a:t>2) Jeho architekty jsou otec a syn, Kryštof a Kilián Ignác </a:t>
            </a:r>
            <a:r>
              <a:rPr lang="cs-CZ" dirty="0" err="1" smtClean="0"/>
              <a:t>Dientzenhoferové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Dalším z architektů byl </a:t>
            </a:r>
            <a:r>
              <a:rPr lang="cs-CZ" dirty="0" err="1" smtClean="0"/>
              <a:t>Anselmo</a:t>
            </a:r>
            <a:r>
              <a:rPr lang="cs-CZ" dirty="0" smtClean="0"/>
              <a:t> </a:t>
            </a:r>
            <a:r>
              <a:rPr lang="cs-CZ" dirty="0" err="1" smtClean="0"/>
              <a:t>Lurago</a:t>
            </a:r>
            <a:r>
              <a:rPr lang="cs-CZ" dirty="0" smtClean="0"/>
              <a:t>,zeť  Kryštofa </a:t>
            </a:r>
            <a:r>
              <a:rPr lang="cs-CZ" dirty="0" err="1" smtClean="0"/>
              <a:t>Dientzenhofera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Tento chrám patří v současné době mezi nejvýznamnější barokní stavby na sever od Alp.</a:t>
            </a:r>
          </a:p>
        </p:txBody>
      </p:sp>
      <p:sp>
        <p:nvSpPr>
          <p:cNvPr id="4" name="Tlačítko akce: Vlastní 3">
            <a:hlinkClick r:id="" action="ppaction://hlinkshowjump?jump=previousslide" highlightClick="1"/>
          </p:cNvPr>
          <p:cNvSpPr/>
          <p:nvPr/>
        </p:nvSpPr>
        <p:spPr>
          <a:xfrm>
            <a:off x="6156176" y="4515966"/>
            <a:ext cx="1512168" cy="29938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(obr. č. 3)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500" y="1250752"/>
            <a:ext cx="5715000" cy="3293269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k obrázku č. 3: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Stavba na obrázku byla zařazena na seznam památek UNESCO a nachází se blízko Žďáru nad Sázavou.</a:t>
            </a:r>
          </a:p>
          <a:p>
            <a:r>
              <a:rPr lang="cs-CZ" dirty="0" smtClean="0"/>
              <a:t>1) O jakou stavbu se jedná?</a:t>
            </a:r>
          </a:p>
          <a:p>
            <a:r>
              <a:rPr lang="cs-CZ" dirty="0" smtClean="0"/>
              <a:t>2) Kdo je jejím autorem?</a:t>
            </a:r>
          </a:p>
          <a:p>
            <a:r>
              <a:rPr lang="cs-CZ" dirty="0" smtClean="0"/>
              <a:t>3) Komu je tento kostel zasvěcen?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obrázku je poutní kostel sv. Jana Nepomuckého na Zelené Hoře. Jeho autorem je architekt </a:t>
            </a:r>
            <a:r>
              <a:rPr lang="cs-CZ" smtClean="0"/>
              <a:t>Jan Blažej </a:t>
            </a:r>
            <a:r>
              <a:rPr lang="cs-CZ" dirty="0" err="1" smtClean="0"/>
              <a:t>Santini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Santini</a:t>
            </a:r>
            <a:r>
              <a:rPr lang="cs-CZ" dirty="0" smtClean="0"/>
              <a:t> se rovněž podílel na doplnění stavby kostela Nejsvětější Trojice ve Žďáru nad Sázavou a rozšířil románský kostel Sv. Petra a Pavla v Horní Bobrové.</a:t>
            </a:r>
            <a:endParaRPr lang="cs-CZ" dirty="0"/>
          </a:p>
        </p:txBody>
      </p:sp>
      <p:sp>
        <p:nvSpPr>
          <p:cNvPr id="4" name="Tlačítko akce: Vlastní 3">
            <a:hlinkClick r:id="" action="ppaction://hlinkshowjump?jump=previousslide" highlightClick="1"/>
          </p:cNvPr>
          <p:cNvSpPr/>
          <p:nvPr/>
        </p:nvSpPr>
        <p:spPr>
          <a:xfrm>
            <a:off x="6156176" y="4515966"/>
            <a:ext cx="1512168" cy="29938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Architektura (obr. č. 4)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419622"/>
            <a:ext cx="6034617" cy="3394472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k obrázku č. 4: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Barokní stavba na obrázku se nachází blízko Jaroměře. Tento objekt je národní kulturní památkou.</a:t>
            </a:r>
          </a:p>
          <a:p>
            <a:r>
              <a:rPr lang="cs-CZ" dirty="0" smtClean="0"/>
              <a:t>1) O jakou stavbu konkrétně se jedná?</a:t>
            </a:r>
          </a:p>
          <a:p>
            <a:r>
              <a:rPr lang="cs-CZ" dirty="0"/>
              <a:t>2</a:t>
            </a:r>
            <a:r>
              <a:rPr lang="cs-CZ" dirty="0" smtClean="0"/>
              <a:t>) Kde si tuto stavbu můžeme prohlédnout?</a:t>
            </a:r>
          </a:p>
          <a:p>
            <a:r>
              <a:rPr lang="cs-CZ" dirty="0" smtClean="0"/>
              <a:t>3) Stavba vznikla díky velkorysému mecenáši.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Jak se tento šlechtic jmenoval?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</a:t>
            </a:r>
            <a:r>
              <a:rPr lang="cs-CZ" dirty="0" err="1" smtClean="0"/>
              <a:t>Hospital</a:t>
            </a:r>
            <a:r>
              <a:rPr lang="cs-CZ" dirty="0" smtClean="0"/>
              <a:t> Kuks. Tato stavba vznikla díky mecenáši hraběti  Antonínu </a:t>
            </a:r>
            <a:r>
              <a:rPr lang="cs-CZ" dirty="0" err="1" smtClean="0"/>
              <a:t>Šporkovi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 další otázka: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 Kuksu se ještě zdržíme. Známé jsou sochy ctností a neřestí, které k </a:t>
            </a:r>
            <a:r>
              <a:rPr lang="cs-CZ" dirty="0" err="1" smtClean="0"/>
              <a:t>hospitalu</a:t>
            </a:r>
            <a:r>
              <a:rPr lang="cs-CZ" dirty="0" smtClean="0"/>
              <a:t> neoddělitelně patří.</a:t>
            </a:r>
          </a:p>
          <a:p>
            <a:r>
              <a:rPr lang="cs-CZ" dirty="0" smtClean="0"/>
              <a:t>Podívejte se na obrázek.</a:t>
            </a:r>
            <a:endParaRPr lang="cs-CZ" dirty="0"/>
          </a:p>
        </p:txBody>
      </p:sp>
      <p:sp>
        <p:nvSpPr>
          <p:cNvPr id="4" name="Tlačítko akce: Vlastní 3">
            <a:hlinkClick r:id="" action="ppaction://hlinkshowjump?jump=previousslide" highlightClick="1"/>
          </p:cNvPr>
          <p:cNvSpPr/>
          <p:nvPr/>
        </p:nvSpPr>
        <p:spPr>
          <a:xfrm>
            <a:off x="6228184" y="4515966"/>
            <a:ext cx="1512168" cy="29938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11510"/>
            <a:ext cx="8229600" cy="857250"/>
          </a:xfrm>
        </p:spPr>
        <p:txBody>
          <a:bodyPr/>
          <a:lstStyle/>
          <a:p>
            <a:r>
              <a:rPr lang="cs-CZ" dirty="0" smtClean="0"/>
              <a:t>Barokní sochy v Kuksu (obr. č. 5)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02171" y="1200151"/>
            <a:ext cx="4939659" cy="3394472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k obrázku č. 5: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Kdo je autorem těchto barokních soch,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které jsou alegoriemi ctností a neřestí?</a:t>
            </a:r>
          </a:p>
          <a:p>
            <a:r>
              <a:rPr lang="cs-CZ" dirty="0" smtClean="0"/>
              <a:t>2) Která díla téhož autora si můžeme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prohlédnout v Jaroměři?</a:t>
            </a:r>
          </a:p>
          <a:p>
            <a:r>
              <a:rPr lang="cs-CZ" dirty="0" smtClean="0"/>
              <a:t>3) A které dílo zmíněného sochaře si můžeme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prohlédnout v nedaleké </a:t>
            </a:r>
            <a:r>
              <a:rPr lang="cs-CZ" dirty="0" err="1" smtClean="0"/>
              <a:t>Žírči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Autorem soch v Kuksu je Matyáš Bernard Braun (24 pískovcových soch).</a:t>
            </a:r>
          </a:p>
          <a:p>
            <a:r>
              <a:rPr lang="cs-CZ" dirty="0" smtClean="0"/>
              <a:t>V Jaroměři na náměstí stojí mariánský sloup – dílo M.B. Brauna, na hřbitově je Plačící žena – socha, jejímž autorem je rovněž M. B. Braun.</a:t>
            </a:r>
          </a:p>
          <a:p>
            <a:r>
              <a:rPr lang="cs-CZ" dirty="0" smtClean="0"/>
              <a:t>V Novém lese nad </a:t>
            </a:r>
            <a:r>
              <a:rPr lang="cs-CZ" dirty="0" err="1" smtClean="0"/>
              <a:t>Žírči</a:t>
            </a:r>
            <a:r>
              <a:rPr lang="cs-CZ" dirty="0" smtClean="0"/>
              <a:t> vytvořil M. B. Braun známý Betlém.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Poslední z následujících obrázků je „bonusem“ – M. B. B. se rovněž podílel na sochařské výzdobě Karlova mostu.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lačítko akce: Vlastní 3">
            <a:hlinkClick r:id="" action="ppaction://hlinkshowjump?jump=previousslide" highlightClick="1"/>
          </p:cNvPr>
          <p:cNvSpPr/>
          <p:nvPr/>
        </p:nvSpPr>
        <p:spPr>
          <a:xfrm>
            <a:off x="6372200" y="4515966"/>
            <a:ext cx="1512168" cy="29938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Mariánský sloup na nám&amp;ecaron;stí &amp;Ccaron;S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957262"/>
            <a:ext cx="3724275" cy="418623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9542"/>
            <a:ext cx="8229600" cy="432048"/>
          </a:xfrm>
        </p:spPr>
        <p:txBody>
          <a:bodyPr>
            <a:normAutofit fontScale="900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  <a:t>Mariánský morový sloup na náměstí v Jaroměři</a:t>
            </a:r>
            <a:br>
              <a:rPr lang="cs-CZ" sz="3200" dirty="0" smtClean="0"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141480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Plačící žena </a:t>
            </a:r>
            <a:br>
              <a:rPr lang="cs-CZ" dirty="0" smtClean="0"/>
            </a:br>
            <a:r>
              <a:rPr lang="cs-CZ" dirty="0" smtClean="0"/>
              <a:t>socha na jaroměřském hřbitově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563638"/>
            <a:ext cx="5025704" cy="3394472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9542"/>
            <a:ext cx="8229600" cy="4286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Nový les nad </a:t>
            </a:r>
            <a:r>
              <a:rPr lang="cs-CZ" dirty="0" err="1" smtClean="0"/>
              <a:t>Žirčí</a:t>
            </a:r>
            <a:r>
              <a:rPr lang="cs-CZ" dirty="0" smtClean="0"/>
              <a:t> – Braunův Betlém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3538" y="1400771"/>
            <a:ext cx="5876925" cy="2993231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1550"/>
            <a:ext cx="8229600" cy="459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Svatá Ludmila s malým Václavem</a:t>
            </a:r>
            <a:br>
              <a:rPr lang="cs-CZ" dirty="0" smtClean="0"/>
            </a:br>
            <a:r>
              <a:rPr lang="cs-CZ" dirty="0" smtClean="0"/>
              <a:t>(Praha – Karlův most; autor – M.B.B.)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449642"/>
            <a:ext cx="3744416" cy="369385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55526"/>
            <a:ext cx="8229600" cy="486054"/>
          </a:xfrm>
        </p:spPr>
        <p:txBody>
          <a:bodyPr/>
          <a:lstStyle/>
          <a:p>
            <a:r>
              <a:rPr lang="cs-CZ" sz="2800" dirty="0" smtClean="0"/>
              <a:t>Zdroje fotografií –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15566"/>
            <a:ext cx="8316416" cy="4569972"/>
          </a:xfrm>
        </p:spPr>
        <p:txBody>
          <a:bodyPr>
            <a:normAutofit fontScale="47500" lnSpcReduction="20000"/>
          </a:bodyPr>
          <a:lstStyle/>
          <a:p>
            <a:r>
              <a:rPr lang="cs-CZ" b="1" dirty="0"/>
              <a:t>Obrázek č. 1:</a:t>
            </a:r>
            <a:endParaRPr lang="cs-CZ" dirty="0"/>
          </a:p>
          <a:p>
            <a:r>
              <a:rPr lang="cs-CZ" u="sng" dirty="0">
                <a:hlinkClick r:id="rId2"/>
              </a:rPr>
              <a:t>https://</a:t>
            </a:r>
            <a:r>
              <a:rPr lang="cs-CZ" u="sng" dirty="0" smtClean="0">
                <a:hlinkClick r:id="rId2"/>
              </a:rPr>
              <a:t>commons.wikimedia.org/wiki/File:Kaple_zj_Pane01v.jpg?uselang=cs</a:t>
            </a:r>
            <a:endParaRPr lang="cs-CZ" dirty="0" smtClean="0"/>
          </a:p>
          <a:p>
            <a:r>
              <a:rPr lang="cs-CZ" b="1" dirty="0" smtClean="0"/>
              <a:t>Obrázek </a:t>
            </a:r>
            <a:r>
              <a:rPr lang="cs-CZ" b="1" dirty="0"/>
              <a:t>č. 2:</a:t>
            </a:r>
            <a:endParaRPr lang="cs-CZ" dirty="0"/>
          </a:p>
          <a:p>
            <a:r>
              <a:rPr lang="cs-CZ" u="sng" dirty="0">
                <a:hlinkClick r:id="rId3"/>
              </a:rPr>
              <a:t>https://commons.wikimedia.org/wiki/File:Praha,_Mala_Strana_-_</a:t>
            </a:r>
            <a:r>
              <a:rPr lang="cs-CZ" u="sng" dirty="0" smtClean="0">
                <a:hlinkClick r:id="rId3"/>
              </a:rPr>
              <a:t>pohled_ze_Snemovni_pres_Thunovskou_na_sv_Mikulase.jpg?uselang=cs</a:t>
            </a:r>
            <a:endParaRPr lang="cs-CZ" dirty="0"/>
          </a:p>
          <a:p>
            <a:r>
              <a:rPr lang="cs-CZ" b="1" dirty="0"/>
              <a:t>Obrázek č. 3: </a:t>
            </a:r>
            <a:endParaRPr lang="cs-CZ" dirty="0"/>
          </a:p>
          <a:p>
            <a:r>
              <a:rPr lang="cs-CZ" u="sng" dirty="0">
                <a:hlinkClick r:id="rId4"/>
              </a:rPr>
              <a:t>http://</a:t>
            </a:r>
            <a:r>
              <a:rPr lang="cs-CZ" u="sng" dirty="0" smtClean="0">
                <a:hlinkClick r:id="rId4"/>
              </a:rPr>
              <a:t>www.</a:t>
            </a:r>
            <a:r>
              <a:rPr lang="cs-CZ" u="sng" dirty="0" err="1" smtClean="0">
                <a:hlinkClick r:id="rId4"/>
              </a:rPr>
              <a:t>camprelax.cz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content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images</a:t>
            </a:r>
            <a:r>
              <a:rPr lang="cs-CZ" u="sng" dirty="0" smtClean="0">
                <a:hlinkClick r:id="rId4"/>
              </a:rPr>
              <a:t>/zelena-hora-letecky.</a:t>
            </a:r>
            <a:r>
              <a:rPr lang="cs-CZ" u="sng" dirty="0" err="1" smtClean="0">
                <a:hlinkClick r:id="rId4"/>
              </a:rPr>
              <a:t>jpg</a:t>
            </a:r>
            <a:endParaRPr lang="cs-CZ" dirty="0"/>
          </a:p>
          <a:p>
            <a:r>
              <a:rPr lang="cs-CZ" b="1" dirty="0"/>
              <a:t>Obrázek č. 4:</a:t>
            </a:r>
            <a:endParaRPr lang="cs-CZ" dirty="0"/>
          </a:p>
          <a:p>
            <a:r>
              <a:rPr lang="cs-CZ" u="sng" dirty="0">
                <a:hlinkClick r:id="rId5"/>
              </a:rPr>
              <a:t>https://</a:t>
            </a:r>
            <a:r>
              <a:rPr lang="cs-CZ" u="sng" dirty="0" smtClean="0">
                <a:hlinkClick r:id="rId5"/>
              </a:rPr>
              <a:t>www.google.cz/search?q=hospital+kuks&amp;biw=1252&amp;bih=602&amp;source=lnms&amp;tbm=isch&amp;sa=X&amp;sqi=2&amp;ved=0CAcQ_AUoAmoVChMIwIyP4IGUx</a:t>
            </a:r>
            <a:endParaRPr lang="cs-CZ" dirty="0"/>
          </a:p>
          <a:p>
            <a:r>
              <a:rPr lang="cs-CZ" b="1" dirty="0"/>
              <a:t>Obrázek č. 5:</a:t>
            </a:r>
            <a:endParaRPr lang="cs-CZ" dirty="0"/>
          </a:p>
          <a:p>
            <a:r>
              <a:rPr lang="cs-CZ" u="sng" dirty="0" smtClean="0">
                <a:hlinkClick r:id="rId6"/>
              </a:rPr>
              <a:t>http://</a:t>
            </a:r>
            <a:r>
              <a:rPr lang="cs-CZ" u="sng" dirty="0" smtClean="0">
                <a:hlinkClick r:id="rId6"/>
              </a:rPr>
              <a:t>web.</a:t>
            </a:r>
            <a:r>
              <a:rPr lang="cs-CZ" u="sng" dirty="0" err="1" smtClean="0">
                <a:hlinkClick r:id="rId6"/>
              </a:rPr>
              <a:t>quick.cz</a:t>
            </a:r>
            <a:r>
              <a:rPr lang="cs-CZ" u="sng" dirty="0" smtClean="0">
                <a:hlinkClick r:id="rId6"/>
              </a:rPr>
              <a:t>/hotel28/</a:t>
            </a:r>
            <a:r>
              <a:rPr lang="cs-CZ" u="sng" dirty="0" err="1" smtClean="0">
                <a:hlinkClick r:id="rId6"/>
              </a:rPr>
              <a:t>namesti</a:t>
            </a:r>
            <a:r>
              <a:rPr lang="cs-CZ" u="sng" dirty="0" smtClean="0">
                <a:hlinkClick r:id="rId6"/>
              </a:rPr>
              <a:t>_</a:t>
            </a:r>
            <a:r>
              <a:rPr lang="cs-CZ" u="sng" dirty="0" err="1" smtClean="0">
                <a:hlinkClick r:id="rId6"/>
              </a:rPr>
              <a:t>csa.html</a:t>
            </a:r>
            <a:endParaRPr lang="cs-CZ" u="sng" dirty="0" smtClean="0"/>
          </a:p>
          <a:p>
            <a:r>
              <a:rPr lang="cs-CZ" b="1" dirty="0" smtClean="0"/>
              <a:t>Obrázek </a:t>
            </a:r>
            <a:r>
              <a:rPr lang="cs-CZ" b="1" dirty="0"/>
              <a:t>č. 6:  </a:t>
            </a:r>
            <a:r>
              <a:rPr lang="cs-CZ" dirty="0"/>
              <a:t>(Mariánský morový sloup v Jaroměři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u="sng" dirty="0">
                <a:hlinkClick r:id="rId7"/>
              </a:rPr>
              <a:t>https://commons.wikimedia.org/wiki/File:Jarom%C4%9B%C5%99_n%C3%A1m%C4%9Bst%C3%AD_winter_2010_1.jpg?uselang=cs</a:t>
            </a:r>
            <a:endParaRPr lang="cs-CZ" dirty="0"/>
          </a:p>
          <a:p>
            <a:r>
              <a:rPr lang="cs-CZ" b="1" dirty="0" smtClean="0"/>
              <a:t>Obrázek </a:t>
            </a:r>
            <a:r>
              <a:rPr lang="cs-CZ" b="1" dirty="0"/>
              <a:t>č. 7:  </a:t>
            </a:r>
            <a:r>
              <a:rPr lang="cs-CZ" dirty="0"/>
              <a:t>(Plačící žena – socha na jaroměřském hřbitově)</a:t>
            </a:r>
          </a:p>
          <a:p>
            <a:r>
              <a:rPr lang="cs-CZ" u="sng" dirty="0">
                <a:hlinkClick r:id="rId8"/>
              </a:rPr>
              <a:t>http://www.jaromer-josefov.cz/fotografie/image/plackamala.jpg</a:t>
            </a:r>
            <a:endParaRPr lang="cs-CZ" dirty="0"/>
          </a:p>
          <a:p>
            <a:r>
              <a:rPr lang="cs-CZ" b="1" dirty="0"/>
              <a:t>Obrázek č. 8:  </a:t>
            </a:r>
            <a:r>
              <a:rPr lang="cs-CZ" dirty="0"/>
              <a:t>(Nový les nad </a:t>
            </a:r>
            <a:r>
              <a:rPr lang="cs-CZ" dirty="0" err="1"/>
              <a:t>Žirčí</a:t>
            </a:r>
            <a:r>
              <a:rPr lang="cs-CZ" dirty="0"/>
              <a:t> – Braunův betlém)</a:t>
            </a:r>
          </a:p>
          <a:p>
            <a:r>
              <a:rPr lang="cs-CZ" u="sng" dirty="0">
                <a:hlinkClick r:id="rId9"/>
              </a:rPr>
              <a:t>http://ubytovanirozkos.wz.cz/images/betlem.jpg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          </a:t>
            </a:r>
            <a:r>
              <a:rPr lang="cs-CZ" b="1" dirty="0" smtClean="0"/>
              <a:t>Obrázek </a:t>
            </a:r>
            <a:r>
              <a:rPr lang="cs-CZ" b="1" dirty="0"/>
              <a:t>č. 9: </a:t>
            </a:r>
            <a:r>
              <a:rPr lang="cs-CZ" dirty="0"/>
              <a:t>(Svatá Ludmila s malým Václavem – socha na Karlově mostě)</a:t>
            </a:r>
          </a:p>
          <a:p>
            <a:r>
              <a:rPr lang="cs-CZ" u="sng" dirty="0">
                <a:hlinkClick r:id="rId10"/>
              </a:rPr>
              <a:t>http://www.vanderkrogt.net/statues/Foto/cz/czpr023ap-2.jpg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58798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schemas.microsoft.com/office/infopath/2007/PartnerControls"/>
    <ds:schemaRef ds:uri="http://www.w3.org/XML/1998/namespace"/>
    <ds:schemaRef ds:uri="http://purl.org/dc/elements/1.1/"/>
    <ds:schemaRef ds:uri="http://purl.org/dc/dcmitype/"/>
    <ds:schemaRef ds:uri="d19d6491-b662-4d98-996c-1e38fe9d0183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681</Words>
  <Application>Microsoft Office PowerPoint</Application>
  <PresentationFormat>Předvádění na obrazovce (16:9)</PresentationFormat>
  <Paragraphs>94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boxed_powerpoint_16x9_2012-08</vt:lpstr>
      <vt:lpstr>Dotkněte se inovací CZ.1.07/1.3.00/51.0024  </vt:lpstr>
      <vt:lpstr>Opakování, shrnutí</vt:lpstr>
      <vt:lpstr>Architektura (obr. č. 1)</vt:lpstr>
      <vt:lpstr>Otázky k obrázku č. 1</vt:lpstr>
      <vt:lpstr>Správné odpovědi:</vt:lpstr>
      <vt:lpstr>Architektura (obr. č. 2)</vt:lpstr>
      <vt:lpstr>Otázky k obrázku č. 2:</vt:lpstr>
      <vt:lpstr>Správné odpovědi:</vt:lpstr>
      <vt:lpstr>Architektura (obr. č. 3)</vt:lpstr>
      <vt:lpstr>Otázky k obrázku č. 3:</vt:lpstr>
      <vt:lpstr>Správné odpovědi:</vt:lpstr>
      <vt:lpstr>Architektura (obr. č. 4)</vt:lpstr>
      <vt:lpstr>Otázky k obrázku č. 4:</vt:lpstr>
      <vt:lpstr>Správné odpovědi:</vt:lpstr>
      <vt:lpstr>Barokní sochy v Kuksu (obr. č. 5)</vt:lpstr>
      <vt:lpstr>Otázky k obrázku č. 5:</vt:lpstr>
      <vt:lpstr>Správné odpovědi:</vt:lpstr>
      <vt:lpstr> Mariánský morový sloup na náměstí v Jaroměři </vt:lpstr>
      <vt:lpstr>Plačící žena  socha na jaroměřském hřbitově</vt:lpstr>
      <vt:lpstr>Nový les nad Žirčí – Braunův Betlém</vt:lpstr>
      <vt:lpstr>Svatá Ludmila s malým Václavem (Praha – Karlův most; autor – M.B.B.)</vt:lpstr>
      <vt:lpstr>Zdroje fotografií – 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11</cp:revision>
  <dcterms:created xsi:type="dcterms:W3CDTF">2014-10-07T08:27:59Z</dcterms:created>
  <dcterms:modified xsi:type="dcterms:W3CDTF">2015-06-18T07:30:05Z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