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0"/>
  </p:notesMasterIdLst>
  <p:handoutMasterIdLst>
    <p:handoutMasterId r:id="rId21"/>
  </p:handoutMasterIdLst>
  <p:sldIdLst>
    <p:sldId id="272" r:id="rId3"/>
    <p:sldId id="288" r:id="rId4"/>
    <p:sldId id="292" r:id="rId5"/>
    <p:sldId id="297" r:id="rId6"/>
    <p:sldId id="289" r:id="rId7"/>
    <p:sldId id="293" r:id="rId8"/>
    <p:sldId id="294" r:id="rId9"/>
    <p:sldId id="290" r:id="rId10"/>
    <p:sldId id="295" r:id="rId11"/>
    <p:sldId id="296" r:id="rId12"/>
    <p:sldId id="275" r:id="rId13"/>
    <p:sldId id="276" r:id="rId14"/>
    <p:sldId id="277" r:id="rId15"/>
    <p:sldId id="278" r:id="rId16"/>
    <p:sldId id="279" r:id="rId17"/>
    <p:sldId id="280" r:id="rId18"/>
    <p:sldId id="28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5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30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Co používá maminka k</a:t>
            </a:r>
            <a:r>
              <a:rPr lang="cs-CZ" baseline="0" dirty="0" smtClean="0"/>
              <a:t> zametání…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03602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Kterou věc na obrázku používá malíř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81075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Leze pomalu jako…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5116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Leze</a:t>
            </a:r>
            <a:r>
              <a:rPr lang="cs-CZ" baseline="0" dirty="0" smtClean="0"/>
              <a:t> </a:t>
            </a:r>
            <a:r>
              <a:rPr lang="cs-CZ" baseline="0" dirty="0" err="1" smtClean="0"/>
              <a:t>leze</a:t>
            </a:r>
            <a:r>
              <a:rPr lang="cs-CZ" baseline="0" dirty="0" smtClean="0"/>
              <a:t> po železe</a:t>
            </a:r>
            <a:r>
              <a:rPr lang="cs-CZ" baseline="0" dirty="0" smtClean="0"/>
              <a:t>, nedá pokoj, </a:t>
            </a:r>
            <a:r>
              <a:rPr lang="cs-CZ" baseline="0" dirty="0" smtClean="0"/>
              <a:t>až tam vleze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65970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Špinavý </a:t>
            </a:r>
            <a:r>
              <a:rPr lang="cs-CZ" dirty="0" err="1" smtClean="0"/>
              <a:t>rypáček</a:t>
            </a:r>
            <a:r>
              <a:rPr lang="cs-CZ" dirty="0" smtClean="0"/>
              <a:t> má</a:t>
            </a:r>
            <a:r>
              <a:rPr lang="cs-CZ" baseline="0" dirty="0" smtClean="0"/>
              <a:t> …….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54814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našem</a:t>
            </a:r>
            <a:r>
              <a:rPr lang="cs-CZ" baseline="0" dirty="0" smtClean="0"/>
              <a:t> komíně sedává …..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32876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pomalý jako…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30889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Kuňká jako …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39244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Čím se živí</a:t>
            </a:r>
            <a:r>
              <a:rPr lang="cs-CZ" baseline="0" dirty="0" smtClean="0"/>
              <a:t> zvířátka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6525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Jazykové hádanky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195515" y="0"/>
            <a:ext cx="2996485" cy="13265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59620" y="4945487"/>
            <a:ext cx="5501045" cy="14939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6494" b="64194"/>
          <a:stretch/>
        </p:blipFill>
        <p:spPr bwMode="auto">
          <a:xfrm>
            <a:off x="552218" y="547280"/>
            <a:ext cx="2951026" cy="22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27" t="4195" r="31254" b="54835"/>
          <a:stretch/>
        </p:blipFill>
        <p:spPr bwMode="auto">
          <a:xfrm>
            <a:off x="4194912" y="2801155"/>
            <a:ext cx="3348507" cy="253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898" t="1491" r="3323" b="57955"/>
          <a:stretch/>
        </p:blipFill>
        <p:spPr bwMode="auto">
          <a:xfrm>
            <a:off x="360607" y="4069724"/>
            <a:ext cx="2975020" cy="2511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2479" r="74390" b="28215"/>
          <a:stretch/>
        </p:blipFill>
        <p:spPr bwMode="auto">
          <a:xfrm>
            <a:off x="8067731" y="3844343"/>
            <a:ext cx="2255567" cy="2434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653" t="39549" r="31837" b="25303"/>
          <a:stretch/>
        </p:blipFill>
        <p:spPr bwMode="auto">
          <a:xfrm>
            <a:off x="5156223" y="167425"/>
            <a:ext cx="3039414" cy="2176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606" t="34766" r="4201" b="25096"/>
          <a:stretch/>
        </p:blipFill>
        <p:spPr bwMode="auto">
          <a:xfrm>
            <a:off x="8554481" y="1101143"/>
            <a:ext cx="2923504" cy="2485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00765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195515" y="0"/>
            <a:ext cx="2996485" cy="13265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59620" y="4945487"/>
            <a:ext cx="5501045" cy="14939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6494" b="64194"/>
          <a:stretch/>
        </p:blipFill>
        <p:spPr bwMode="auto">
          <a:xfrm>
            <a:off x="552218" y="547280"/>
            <a:ext cx="2951026" cy="22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27" t="4195" r="31254" b="54835"/>
          <a:stretch/>
        </p:blipFill>
        <p:spPr bwMode="auto">
          <a:xfrm>
            <a:off x="4194912" y="2801155"/>
            <a:ext cx="3348507" cy="253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898" t="1491" r="3323" b="57955"/>
          <a:stretch/>
        </p:blipFill>
        <p:spPr bwMode="auto">
          <a:xfrm>
            <a:off x="360607" y="4069724"/>
            <a:ext cx="2975020" cy="2511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2479" r="74390" b="28215"/>
          <a:stretch/>
        </p:blipFill>
        <p:spPr bwMode="auto">
          <a:xfrm>
            <a:off x="8067731" y="3844343"/>
            <a:ext cx="2255567" cy="2434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653" t="39549" r="31837" b="25303"/>
          <a:stretch/>
        </p:blipFill>
        <p:spPr bwMode="auto">
          <a:xfrm>
            <a:off x="5156223" y="167425"/>
            <a:ext cx="3039414" cy="2176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606" t="34766" r="4201" b="25096"/>
          <a:stretch/>
        </p:blipFill>
        <p:spPr bwMode="auto">
          <a:xfrm>
            <a:off x="8554481" y="1101143"/>
            <a:ext cx="2923504" cy="2485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92747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195515" y="0"/>
            <a:ext cx="2996485" cy="13265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59620" y="4945487"/>
            <a:ext cx="5501045" cy="14939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6494" b="64194"/>
          <a:stretch/>
        </p:blipFill>
        <p:spPr bwMode="auto">
          <a:xfrm>
            <a:off x="552218" y="547280"/>
            <a:ext cx="2951026" cy="2217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27" t="4195" r="31254" b="54835"/>
          <a:stretch/>
        </p:blipFill>
        <p:spPr bwMode="auto">
          <a:xfrm>
            <a:off x="4194912" y="2801155"/>
            <a:ext cx="3348507" cy="2537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898" t="1491" r="3323" b="57955"/>
          <a:stretch/>
        </p:blipFill>
        <p:spPr bwMode="auto">
          <a:xfrm>
            <a:off x="360607" y="4069724"/>
            <a:ext cx="2975020" cy="2511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2479" r="74390" b="28215"/>
          <a:stretch/>
        </p:blipFill>
        <p:spPr bwMode="auto">
          <a:xfrm>
            <a:off x="8067731" y="3844343"/>
            <a:ext cx="2255567" cy="2434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653" t="39549" r="31837" b="25303"/>
          <a:stretch/>
        </p:blipFill>
        <p:spPr bwMode="auto">
          <a:xfrm>
            <a:off x="5156223" y="167425"/>
            <a:ext cx="3039414" cy="2176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606" t="34766" r="4201" b="25096"/>
          <a:stretch/>
        </p:blipFill>
        <p:spPr bwMode="auto">
          <a:xfrm>
            <a:off x="8554481" y="1101143"/>
            <a:ext cx="2923504" cy="2485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51670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359620" y="4945487"/>
            <a:ext cx="5501045" cy="14939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95515" y="0"/>
            <a:ext cx="2996485" cy="13265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7" t="5703" r="65835" b="54866"/>
          <a:stretch/>
        </p:blipFill>
        <p:spPr bwMode="auto">
          <a:xfrm>
            <a:off x="3359620" y="126977"/>
            <a:ext cx="2743200" cy="2470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143" t="3089" r="33945" b="55955"/>
          <a:stretch/>
        </p:blipFill>
        <p:spPr bwMode="auto">
          <a:xfrm>
            <a:off x="118543" y="1016187"/>
            <a:ext cx="2975212" cy="2565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055" r="4544" b="69026"/>
          <a:stretch/>
        </p:blipFill>
        <p:spPr bwMode="auto">
          <a:xfrm>
            <a:off x="4513353" y="4041687"/>
            <a:ext cx="3193577" cy="1940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899" t="27270" r="8589" b="38310"/>
          <a:stretch/>
        </p:blipFill>
        <p:spPr bwMode="auto">
          <a:xfrm>
            <a:off x="424215" y="4211372"/>
            <a:ext cx="2852383" cy="2156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588" t="58206" r="11234" b="6066"/>
          <a:stretch/>
        </p:blipFill>
        <p:spPr bwMode="auto">
          <a:xfrm>
            <a:off x="6407756" y="1306665"/>
            <a:ext cx="2033517" cy="2238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10" t="37291" r="39857" b="31992"/>
          <a:stretch/>
        </p:blipFill>
        <p:spPr bwMode="auto">
          <a:xfrm>
            <a:off x="9104263" y="4515103"/>
            <a:ext cx="2047164" cy="1924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8648395" y="256386"/>
            <a:ext cx="3174849" cy="3193577"/>
            <a:chOff x="7693051" y="663262"/>
            <a:chExt cx="3174849" cy="3193577"/>
          </a:xfrm>
        </p:grpSpPr>
        <p:grpSp>
          <p:nvGrpSpPr>
            <p:cNvPr id="14" name="Skupina 13"/>
            <p:cNvGrpSpPr/>
            <p:nvPr/>
          </p:nvGrpSpPr>
          <p:grpSpPr>
            <a:xfrm>
              <a:off x="7693051" y="663262"/>
              <a:ext cx="3174849" cy="3193577"/>
              <a:chOff x="6951790" y="2852381"/>
              <a:chExt cx="3174849" cy="3193577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7274257" y="2852381"/>
                <a:ext cx="2852382" cy="3193577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2" name="Picture 2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43764" b="84902" l="3125" r="31250">
                            <a14:foregroundMark x1="9375" y1="63457" x2="26563" y2="56893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t="43173" r="67235" b="15435"/>
              <a:stretch/>
            </p:blipFill>
            <p:spPr bwMode="auto">
              <a:xfrm>
                <a:off x="6951790" y="2861512"/>
                <a:ext cx="2874597" cy="2593076"/>
              </a:xfrm>
              <a:prstGeom prst="rect">
                <a:avLst/>
              </a:prstGeom>
              <a:noFill/>
              <a:ln w="9525">
                <a:solidFill>
                  <a:schemeClr val="bg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</a:extLst>
            </p:spPr>
          </p:pic>
        </p:grpSp>
        <p:pic>
          <p:nvPicPr>
            <p:cNvPr id="16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342" t="82822" r="78591" b="4542"/>
            <a:stretch/>
          </p:blipFill>
          <p:spPr bwMode="auto">
            <a:xfrm>
              <a:off x="9571362" y="3034321"/>
              <a:ext cx="1146412" cy="7915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3747611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359620" y="4945487"/>
            <a:ext cx="5501045" cy="14939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95515" y="0"/>
            <a:ext cx="2996485" cy="13265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7" t="5703" r="65835" b="54866"/>
          <a:stretch/>
        </p:blipFill>
        <p:spPr bwMode="auto">
          <a:xfrm>
            <a:off x="3359620" y="126977"/>
            <a:ext cx="2743200" cy="2470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143" t="3089" r="33945" b="55955"/>
          <a:stretch/>
        </p:blipFill>
        <p:spPr bwMode="auto">
          <a:xfrm>
            <a:off x="118543" y="1016187"/>
            <a:ext cx="2975212" cy="2565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055" r="4544" b="69026"/>
          <a:stretch/>
        </p:blipFill>
        <p:spPr bwMode="auto">
          <a:xfrm>
            <a:off x="4513353" y="4041687"/>
            <a:ext cx="3193577" cy="1940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899" t="27270" r="8589" b="38310"/>
          <a:stretch/>
        </p:blipFill>
        <p:spPr bwMode="auto">
          <a:xfrm>
            <a:off x="424215" y="4211372"/>
            <a:ext cx="2852383" cy="2156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588" t="58206" r="11234" b="6066"/>
          <a:stretch/>
        </p:blipFill>
        <p:spPr bwMode="auto">
          <a:xfrm>
            <a:off x="6407756" y="1306665"/>
            <a:ext cx="2033517" cy="2238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10" t="37291" r="39857" b="31992"/>
          <a:stretch/>
        </p:blipFill>
        <p:spPr bwMode="auto">
          <a:xfrm>
            <a:off x="9104263" y="4515103"/>
            <a:ext cx="2047164" cy="1924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8648395" y="256386"/>
            <a:ext cx="3174849" cy="3193577"/>
            <a:chOff x="7693051" y="663262"/>
            <a:chExt cx="3174849" cy="3193577"/>
          </a:xfrm>
        </p:grpSpPr>
        <p:grpSp>
          <p:nvGrpSpPr>
            <p:cNvPr id="14" name="Skupina 13"/>
            <p:cNvGrpSpPr/>
            <p:nvPr/>
          </p:nvGrpSpPr>
          <p:grpSpPr>
            <a:xfrm>
              <a:off x="7693051" y="663262"/>
              <a:ext cx="3174849" cy="3193577"/>
              <a:chOff x="6951790" y="2852381"/>
              <a:chExt cx="3174849" cy="3193577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7274257" y="2852381"/>
                <a:ext cx="2852382" cy="3193577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2" name="Picture 2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43764" b="84902" l="3125" r="31250">
                            <a14:foregroundMark x1="9375" y1="63457" x2="26563" y2="56893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t="43173" r="67235" b="15435"/>
              <a:stretch/>
            </p:blipFill>
            <p:spPr bwMode="auto">
              <a:xfrm>
                <a:off x="6951790" y="2861512"/>
                <a:ext cx="2874597" cy="2593076"/>
              </a:xfrm>
              <a:prstGeom prst="rect">
                <a:avLst/>
              </a:prstGeom>
              <a:noFill/>
              <a:ln w="9525">
                <a:solidFill>
                  <a:schemeClr val="bg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</a:extLst>
            </p:spPr>
          </p:pic>
        </p:grpSp>
        <p:pic>
          <p:nvPicPr>
            <p:cNvPr id="16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342" t="82822" r="78591" b="4542"/>
            <a:stretch/>
          </p:blipFill>
          <p:spPr bwMode="auto">
            <a:xfrm>
              <a:off x="9571362" y="3034321"/>
              <a:ext cx="1146412" cy="7915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67381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1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359620" y="4945487"/>
            <a:ext cx="5501045" cy="14939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95515" y="0"/>
            <a:ext cx="2996485" cy="13265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97" t="5703" r="65835" b="54866"/>
          <a:stretch/>
        </p:blipFill>
        <p:spPr bwMode="auto">
          <a:xfrm>
            <a:off x="3359620" y="126977"/>
            <a:ext cx="2743200" cy="2470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143" t="3089" r="33945" b="55955"/>
          <a:stretch/>
        </p:blipFill>
        <p:spPr bwMode="auto">
          <a:xfrm>
            <a:off x="118543" y="1016187"/>
            <a:ext cx="2975212" cy="2565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055" r="4544" b="69026"/>
          <a:stretch/>
        </p:blipFill>
        <p:spPr bwMode="auto">
          <a:xfrm>
            <a:off x="4513353" y="4041687"/>
            <a:ext cx="3193577" cy="19404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899" t="27270" r="8589" b="38310"/>
          <a:stretch/>
        </p:blipFill>
        <p:spPr bwMode="auto">
          <a:xfrm>
            <a:off x="424215" y="4211372"/>
            <a:ext cx="2852383" cy="2156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588" t="58206" r="11234" b="6066"/>
          <a:stretch/>
        </p:blipFill>
        <p:spPr bwMode="auto">
          <a:xfrm>
            <a:off x="6407756" y="1306665"/>
            <a:ext cx="2033517" cy="22382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810" t="37291" r="39857" b="31992"/>
          <a:stretch/>
        </p:blipFill>
        <p:spPr bwMode="auto">
          <a:xfrm>
            <a:off x="9104263" y="4515103"/>
            <a:ext cx="2047164" cy="19243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5" name="Skupina 14"/>
          <p:cNvGrpSpPr/>
          <p:nvPr/>
        </p:nvGrpSpPr>
        <p:grpSpPr>
          <a:xfrm>
            <a:off x="8648395" y="256386"/>
            <a:ext cx="3174849" cy="3193577"/>
            <a:chOff x="7693051" y="663262"/>
            <a:chExt cx="3174849" cy="3193577"/>
          </a:xfrm>
        </p:grpSpPr>
        <p:grpSp>
          <p:nvGrpSpPr>
            <p:cNvPr id="14" name="Skupina 13"/>
            <p:cNvGrpSpPr/>
            <p:nvPr/>
          </p:nvGrpSpPr>
          <p:grpSpPr>
            <a:xfrm>
              <a:off x="7693051" y="663262"/>
              <a:ext cx="3174849" cy="3193577"/>
              <a:chOff x="6951790" y="2852381"/>
              <a:chExt cx="3174849" cy="3193577"/>
            </a:xfrm>
          </p:grpSpPr>
          <p:sp>
            <p:nvSpPr>
              <p:cNvPr id="4" name="Obdélník 3"/>
              <p:cNvSpPr/>
              <p:nvPr/>
            </p:nvSpPr>
            <p:spPr>
              <a:xfrm>
                <a:off x="7274257" y="2852381"/>
                <a:ext cx="2852382" cy="3193577"/>
              </a:xfrm>
              <a:prstGeom prst="rect">
                <a:avLst/>
              </a:prstGeom>
              <a:solidFill>
                <a:srgbClr val="FFFFFF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2" name="Picture 2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BEBA8EAE-BF5A-486C-A8C5-ECC9F3942E4B}">
                    <a14:imgProps xmlns:a14="http://schemas.microsoft.com/office/drawing/2010/main" xmlns="">
                      <a14:imgLayer r:embed="rId6">
                        <a14:imgEffect>
                          <a14:backgroundRemoval t="43764" b="84902" l="3125" r="31250">
                            <a14:foregroundMark x1="9375" y1="63457" x2="26563" y2="56893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t="43173" r="67235" b="15435"/>
              <a:stretch/>
            </p:blipFill>
            <p:spPr bwMode="auto">
              <a:xfrm>
                <a:off x="6951790" y="2861512"/>
                <a:ext cx="2874597" cy="2593076"/>
              </a:xfrm>
              <a:prstGeom prst="rect">
                <a:avLst/>
              </a:prstGeom>
              <a:noFill/>
              <a:ln w="9525">
                <a:solidFill>
                  <a:schemeClr val="bg1"/>
                </a:solidFill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</a:extLst>
            </p:spPr>
          </p:pic>
        </p:grpSp>
        <p:pic>
          <p:nvPicPr>
            <p:cNvPr id="16" name="Picture 2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342" t="82822" r="78591" b="4542"/>
            <a:stretch/>
          </p:blipFill>
          <p:spPr bwMode="auto">
            <a:xfrm>
              <a:off x="9571362" y="3034321"/>
              <a:ext cx="1146412" cy="7915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204078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61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4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59620" y="4945487"/>
            <a:ext cx="5501045" cy="14939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195515" y="0"/>
            <a:ext cx="2996485" cy="13265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1887" b="61062"/>
          <a:stretch/>
        </p:blipFill>
        <p:spPr bwMode="auto">
          <a:xfrm>
            <a:off x="563845" y="277895"/>
            <a:ext cx="2378517" cy="2383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823" r="72371" b="22933"/>
          <a:stretch/>
        </p:blipFill>
        <p:spPr bwMode="auto">
          <a:xfrm>
            <a:off x="2720445" y="2687037"/>
            <a:ext cx="2337573" cy="2402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05" t="75729" r="50594"/>
          <a:stretch/>
        </p:blipFill>
        <p:spPr bwMode="auto">
          <a:xfrm>
            <a:off x="483003" y="5089043"/>
            <a:ext cx="3138985" cy="148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87" r="40915" b="65968"/>
          <a:stretch/>
        </p:blipFill>
        <p:spPr bwMode="auto">
          <a:xfrm>
            <a:off x="5133081" y="193151"/>
            <a:ext cx="2470245" cy="2082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758" t="32248" r="41400" b="24048"/>
          <a:stretch/>
        </p:blipFill>
        <p:spPr bwMode="auto">
          <a:xfrm>
            <a:off x="5317326" y="3860261"/>
            <a:ext cx="2101756" cy="2674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375" t="4376" r="8492" b="56603"/>
          <a:stretch/>
        </p:blipFill>
        <p:spPr bwMode="auto">
          <a:xfrm>
            <a:off x="7878506" y="1081969"/>
            <a:ext cx="2634018" cy="2388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50" t="42728" r="7524" b="25609"/>
          <a:stretch/>
        </p:blipFill>
        <p:spPr bwMode="auto">
          <a:xfrm>
            <a:off x="9379280" y="3976495"/>
            <a:ext cx="2142698" cy="1937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96574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59620" y="4945487"/>
            <a:ext cx="5501045" cy="14939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195515" y="0"/>
            <a:ext cx="2996485" cy="13265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1887" b="61062"/>
          <a:stretch/>
        </p:blipFill>
        <p:spPr bwMode="auto">
          <a:xfrm>
            <a:off x="563845" y="277895"/>
            <a:ext cx="2378517" cy="2383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823" r="72371" b="22933"/>
          <a:stretch/>
        </p:blipFill>
        <p:spPr bwMode="auto">
          <a:xfrm>
            <a:off x="2720445" y="2687037"/>
            <a:ext cx="2337573" cy="2402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05" t="75729" r="50594"/>
          <a:stretch/>
        </p:blipFill>
        <p:spPr bwMode="auto">
          <a:xfrm>
            <a:off x="483003" y="5089043"/>
            <a:ext cx="3138985" cy="148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87" r="40915" b="65968"/>
          <a:stretch/>
        </p:blipFill>
        <p:spPr bwMode="auto">
          <a:xfrm>
            <a:off x="5133081" y="193151"/>
            <a:ext cx="2470245" cy="2082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758" t="32248" r="41400" b="24048"/>
          <a:stretch/>
        </p:blipFill>
        <p:spPr bwMode="auto">
          <a:xfrm>
            <a:off x="5317326" y="3860261"/>
            <a:ext cx="2101756" cy="2674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375" t="4376" r="8492" b="56603"/>
          <a:stretch/>
        </p:blipFill>
        <p:spPr bwMode="auto">
          <a:xfrm>
            <a:off x="7878506" y="1081969"/>
            <a:ext cx="2634018" cy="2388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50" t="42728" r="7524" b="25609"/>
          <a:stretch/>
        </p:blipFill>
        <p:spPr bwMode="auto">
          <a:xfrm>
            <a:off x="9379280" y="3976495"/>
            <a:ext cx="2142698" cy="1937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46239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359620" y="4945487"/>
            <a:ext cx="5501045" cy="14939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195515" y="0"/>
            <a:ext cx="2996485" cy="1326524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1887" b="61062"/>
          <a:stretch/>
        </p:blipFill>
        <p:spPr bwMode="auto">
          <a:xfrm>
            <a:off x="563845" y="277895"/>
            <a:ext cx="2378517" cy="2383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7823" r="72371" b="22933"/>
          <a:stretch/>
        </p:blipFill>
        <p:spPr bwMode="auto">
          <a:xfrm>
            <a:off x="2720445" y="2687037"/>
            <a:ext cx="2337573" cy="2402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305" t="75729" r="50594"/>
          <a:stretch/>
        </p:blipFill>
        <p:spPr bwMode="auto">
          <a:xfrm>
            <a:off x="483003" y="5089043"/>
            <a:ext cx="3138985" cy="148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87" r="40915" b="65968"/>
          <a:stretch/>
        </p:blipFill>
        <p:spPr bwMode="auto">
          <a:xfrm>
            <a:off x="5133081" y="193151"/>
            <a:ext cx="2470245" cy="2082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758" t="32248" r="41400" b="24048"/>
          <a:stretch/>
        </p:blipFill>
        <p:spPr bwMode="auto">
          <a:xfrm>
            <a:off x="5317326" y="3860261"/>
            <a:ext cx="2101756" cy="2674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375" t="4376" r="8492" b="56603"/>
          <a:stretch/>
        </p:blipFill>
        <p:spPr bwMode="auto">
          <a:xfrm>
            <a:off x="7878506" y="1081969"/>
            <a:ext cx="2634018" cy="23883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150" t="42728" r="7524" b="25609"/>
          <a:stretch/>
        </p:blipFill>
        <p:spPr bwMode="auto">
          <a:xfrm>
            <a:off x="9379280" y="3976495"/>
            <a:ext cx="2142698" cy="1937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51764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b="1" dirty="0" smtClean="0"/>
              <a:t>Rozvoj řečových schopností  a jazykových dovedností</a:t>
            </a:r>
            <a:endParaRPr lang="cs-CZ" b="1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/>
              <a:t>Rozvoj  </a:t>
            </a:r>
            <a:r>
              <a:rPr lang="cs-CZ" dirty="0" smtClean="0"/>
              <a:t>mluvního projevu a vyjadřování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V poznámkách najde učitel popsané slovní hádanky</a:t>
            </a:r>
            <a:r>
              <a:rPr lang="cs-CZ" dirty="0" smtClean="0"/>
              <a:t>, které </a:t>
            </a:r>
            <a:r>
              <a:rPr lang="cs-CZ" dirty="0" smtClean="0"/>
              <a:t>dětem přečte a úkolem dětí bude kliknout na správný obrázek, při označení správného obrázku se ozve aplaus, při označení špatného obrázek zesvětlá.</a:t>
            </a:r>
          </a:p>
          <a:p>
            <a:pPr marL="45720" indent="0">
              <a:buNone/>
            </a:pPr>
            <a:r>
              <a:rPr lang="cs-CZ" dirty="0" smtClean="0"/>
              <a:t>Cílem je rozvíjet u dětí kultivovaný řečový projev</a:t>
            </a:r>
            <a:r>
              <a:rPr lang="cs-CZ" dirty="0" smtClean="0"/>
              <a:t>, receptivní dovednosti, </a:t>
            </a:r>
            <a:r>
              <a:rPr lang="cs-CZ" dirty="0" smtClean="0"/>
              <a:t>jako je  vnímání</a:t>
            </a:r>
            <a:r>
              <a:rPr lang="cs-CZ" dirty="0" smtClean="0"/>
              <a:t>, naslouchání </a:t>
            </a:r>
            <a:r>
              <a:rPr lang="cs-CZ" dirty="0" smtClean="0"/>
              <a:t>a porozumění.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stejné obrázky </a:t>
            </a:r>
            <a:r>
              <a:rPr lang="cs-CZ" dirty="0" err="1"/>
              <a:t>z</a:t>
            </a:r>
            <a:r>
              <a:rPr lang="cs-CZ" dirty="0" err="1" smtClean="0"/>
              <a:t>alaminované</a:t>
            </a:r>
            <a:r>
              <a:rPr lang="cs-CZ" dirty="0" smtClean="0"/>
              <a:t> a mohou pomocí magnetické tabulky a magnetek přiřazovat dle pokynu učitele.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Aktivně komunikovat s druhými dětmi bez vážnějších problémů Vyjednávat s dětmi i dospělými ve svém okolí, domluvit se na společném řešení </a:t>
            </a:r>
            <a:r>
              <a:rPr lang="cs-CZ" dirty="0" smtClean="0"/>
              <a:t> problému</a:t>
            </a:r>
            <a:endParaRPr lang="cs-CZ" dirty="0"/>
          </a:p>
          <a:p>
            <a:r>
              <a:rPr lang="cs-CZ" dirty="0"/>
              <a:t>Vyhledávat partnera pro hru, domlouvat se, rozdělovat a měnit herní role, hru rozvíjet a obohacovat</a:t>
            </a:r>
          </a:p>
          <a:p>
            <a:r>
              <a:rPr lang="cs-CZ"/>
              <a:t>Spolupracovat při hrách a aktivitách nejrůznějšího zaměření, být ostatním partnerem </a:t>
            </a:r>
          </a:p>
          <a:p>
            <a:r>
              <a:rPr lang="cs-CZ" smtClean="0"/>
              <a:t>Využívat </a:t>
            </a:r>
            <a:r>
              <a:rPr lang="cs-CZ" dirty="0"/>
              <a:t>neverbální komunikaci (úsměv, gesta, řeč těla, apod.)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313</Words>
  <Application>Microsoft Office PowerPoint</Application>
  <PresentationFormat>Vlastní</PresentationFormat>
  <Paragraphs>68</Paragraphs>
  <Slides>17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Sheer Green 16x9</vt:lpstr>
      <vt:lpstr>Jazykové hádanky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2015-06-18T08:37:15Z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