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18. 6. 2015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18. 6. 2015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4.png"/><Relationship Id="rId7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comments" Target="../comments/comment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comments" Target="../comments/comment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comments" Target="../comments/comment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comments" Target="../comments/comment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comments" Target="../comments/comment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Hrášek – počítání kuliček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Základní matematické, početní a číselné pojmy a operace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-1"/>
            <a:ext cx="12192000" cy="6858001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804078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545465" y="1832470"/>
            <a:ext cx="3129566" cy="2871989"/>
            <a:chOff x="3503054" y="2202287"/>
            <a:chExt cx="3129566" cy="2871989"/>
          </a:xfrm>
          <a:solidFill>
            <a:srgbClr val="0070C0"/>
          </a:solidFill>
        </p:grpSpPr>
        <p:sp>
          <p:nvSpPr>
            <p:cNvPr id="6" name="Krychle 5"/>
            <p:cNvSpPr/>
            <p:nvPr/>
          </p:nvSpPr>
          <p:spPr>
            <a:xfrm>
              <a:off x="3503054" y="2202287"/>
              <a:ext cx="3129566" cy="2871989"/>
            </a:xfrm>
            <a:prstGeom prst="cube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5067837" y="4295107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3706970" y="3115884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Ovál 9"/>
          <p:cNvSpPr/>
          <p:nvPr/>
        </p:nvSpPr>
        <p:spPr>
          <a:xfrm>
            <a:off x="6909515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4952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120389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225826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331261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3576" b="72788" l="19182" r="84773">
                        <a14:foregroundMark x1="21818" y1="47818" x2="41136" y2="47576"/>
                        <a14:foregroundMark x1="31955" y1="61152" x2="32955" y2="35091"/>
                        <a14:foregroundMark x1="36727" y1="37515" x2="36364" y2="33212"/>
                        <a14:foregroundMark x1="70409" y1="45455" x2="80364" y2="43333"/>
                        <a14:foregroundMark x1="71591" y1="52364" x2="80773" y2="52909"/>
                        <a14:foregroundMark x1="81182" y1="55273" x2="83773" y2="57697"/>
                        <a14:foregroundMark x1="81364" y1="57152" x2="83364" y2="59030"/>
                        <a14:foregroundMark x1="81182" y1="41455" x2="82182" y2="39636"/>
                        <a14:foregroundMark x1="79591" y1="46242" x2="80955" y2="47333"/>
                        <a14:foregroundMark x1="80364" y1="56364" x2="84182" y2="61939"/>
                        <a14:foregroundMark x1="30955" y1="46788" x2="22818" y2="40121"/>
                        <a14:foregroundMark x1="32182" y1="59818" x2="38727" y2="62182"/>
                        <a14:foregroundMark x1="38318" y1="65939" x2="37727" y2="62182"/>
                        <a14:foregroundMark x1="36545" y1="32182" x2="37136" y2="31939"/>
                        <a14:foregroundMark x1="45318" y1="29515" x2="49318" y2="18909"/>
                        <a14:foregroundMark x1="46727" y1="18909" x2="46909" y2="17273"/>
                        <a14:foregroundMark x1="47909" y1="17576" x2="48500" y2="16788"/>
                        <a14:foregroundMark x1="46091" y1="17818" x2="45318" y2="17273"/>
                        <a14:foregroundMark x1="46091" y1="19455" x2="44909" y2="18364"/>
                        <a14:foregroundMark x1="45500" y1="18909" x2="44136" y2="18364"/>
                        <a14:foregroundMark x1="51682" y1="61939" x2="61045" y2="66970"/>
                        <a14:foregroundMark x1="51500" y1="63758" x2="51864" y2="64848"/>
                        <a14:foregroundMark x1="57045" y1="66970" x2="58455" y2="68303"/>
                        <a14:foregroundMark x1="59045" y1="68061" x2="61227" y2="68303"/>
                        <a14:foregroundMark x1="31182" y1="55273" x2="40909" y2="51818"/>
                        <a14:foregroundMark x1="31364" y1="61152" x2="22000" y2="47818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75438" y="3616845"/>
            <a:ext cx="3314132" cy="24855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364" b="81576" l="11364" r="92273">
                        <a14:foregroundMark x1="73636" y1="31030" x2="73636" y2="31030"/>
                        <a14:backgroundMark x1="19864" y1="43758" x2="19864" y2="43758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91" t="6031" r="2145" b="10000"/>
          <a:stretch/>
        </p:blipFill>
        <p:spPr>
          <a:xfrm rot="5400000">
            <a:off x="-401226" y="274201"/>
            <a:ext cx="2006219" cy="1457816"/>
          </a:xfrm>
          <a:prstGeom prst="rect">
            <a:avLst/>
          </a:prstGeom>
        </p:spPr>
      </p:pic>
      <p:cxnSp>
        <p:nvCxnSpPr>
          <p:cNvPr id="18" name="Přímá spojnice 17"/>
          <p:cNvCxnSpPr/>
          <p:nvPr/>
        </p:nvCxnSpPr>
        <p:spPr>
          <a:xfrm>
            <a:off x="7985974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082825" y="24487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0236556" y="288922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1262576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Vývojový diagram: ruční operace 8"/>
          <p:cNvSpPr/>
          <p:nvPr/>
        </p:nvSpPr>
        <p:spPr>
          <a:xfrm>
            <a:off x="7044744" y="5074276"/>
            <a:ext cx="4546242" cy="612648"/>
          </a:xfrm>
          <a:prstGeom prst="flowChartManualOperation">
            <a:avLst/>
          </a:prstGeom>
          <a:blipFill>
            <a:blip r:embed="rId7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37 0.05602 L 0.00937 0.05602 C 0.0125 0.06227 0.01549 0.06875 0.01875 0.07477 C 0.0207 0.07825 0.02331 0.08056 0.02513 0.08403 C 0.0276 0.08866 0.02904 0.09445 0.03151 0.09908 C 0.03398 0.10394 0.03724 0.10764 0.03997 0.11227 C 0.05404 0.13727 0.04245 0.12223 0.05898 0.14607 C 0.06302 0.15209 0.06745 0.15718 0.07161 0.16297 C 0.08359 0.17987 0.09609 0.20116 0.10859 0.21551 C 0.11354 0.2213 0.11849 0.22663 0.12331 0.23241 C 0.15026 0.26575 0.12266 0.23311 0.14661 0.26621 C 0.15104 0.27246 0.15599 0.27709 0.16029 0.28311 C 0.16406 0.28843 0.16719 0.29491 0.17083 0.3 C 0.17422 0.30487 0.17812 0.30857 0.18151 0.3132 C 0.20208 0.34213 0.18086 0.31413 0.19831 0.34329 C 0.20091 0.34746 0.20417 0.35024 0.20677 0.35463 C 0.2224 0.37963 0.22044 0.38264 0.23737 0.40533 C 0.24375 0.41366 0.24753 0.41829 0.25326 0.42778 C 0.25651 0.43334 0.25964 0.43913 0.26276 0.44468 C 0.2668 0.45186 0.2651 0.44815 0.2681 0.45602 C 0.26979 0.46667 0.27253 0.47686 0.27331 0.48797 C 0.27396 0.49723 0.27357 0.50695 0.27227 0.51598 C 0.27174 0.52038 0.2694 0.52338 0.2681 0.52732 C 0.26367 0.54028 0.26615 0.5338 0.26068 0.54607 C 0.25859 0.55741 0.2612 0.54607 0.25638 0.55741 C 0.25521 0.56042 0.2543 0.56366 0.25326 0.56667 C 0.25286 0.56922 0.25286 0.572 0.25221 0.57431 C 0.25143 0.57709 0.25 0.57917 0.24909 0.58172 C 0.24792 0.58496 0.24701 0.5882 0.24583 0.59121 C 0.24518 0.59306 0.2444 0.59491 0.24375 0.59676 C 0.24297 0.59931 0.24232 0.60186 0.24167 0.6044 C 0.24076 0.60811 0.2401 0.61366 0.23958 0.6176 C 0.23984 0.61991 0.23997 0.62269 0.24062 0.625 C 0.24115 0.62709 0.24219 0.62848 0.24271 0.63056 C 0.24518 0.64051 0.24479 0.63959 0.24479 0.64746 L 0.24479 0.64954 " pathEditMode="relative" ptsTypes="AAAAAAAAAAAAAAAAAAAAAAAAAAAAAAAAAA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93 0.06343 L 0.01693 0.06343 C 0.03021 0.06389 0.04375 0.06274 0.05704 0.06528 C 0.06107 0.06598 0.06472 0.07061 0.06862 0.07269 C 0.07318 0.075 0.07787 0.07593 0.0823 0.07825 C 0.08698 0.08102 0.11654 0.09977 0.12461 0.10649 C 0.13008 0.11112 0.13503 0.11713 0.1405 0.12153 C 0.18568 0.15903 0.11394 0.09098 0.18594 0.16112 C 0.19089 0.16575 0.19636 0.16945 0.20066 0.17593 C 0.20847 0.18797 0.2155 0.20139 0.22396 0.21181 C 0.22748 0.21621 0.23139 0.21968 0.23451 0.22477 C 0.23737 0.22987 0.23933 0.23635 0.24193 0.24167 C 0.24792 0.25487 0.24974 0.25625 0.25456 0.26991 C 0.25808 0.27987 0.26459 0.30139 0.26823 0.3132 C 0.26967 0.3176 0.27253 0.32639 0.27253 0.32639 C 0.27722 0.35973 0.27461 0.34676 0.27891 0.36575 C 0.27748 0.38195 0.27657 0.39862 0.27461 0.41459 C 0.27318 0.42616 0.26316 0.44237 0.26094 0.44838 C 0.25639 0.46042 0.25339 0.46945 0.24714 0.48033 C 0.23282 0.50579 0.25404 0.46875 0.23764 0.49538 C 0.22748 0.51204 0.23412 0.5051 0.22605 0.51227 C 0.21615 0.52987 0.23269 0.5007 0.21654 0.52732 C 0.21394 0.53149 0.20912 0.54051 0.20912 0.54051 C 0.20951 0.54352 0.20925 0.54723 0.21016 0.54977 C 0.21081 0.55163 0.21224 0.55116 0.21342 0.55186 C 0.21472 0.55255 0.21615 0.55301 0.21758 0.55371 C 0.21862 0.55417 0.21967 0.5551 0.22071 0.55556 C 0.22253 0.55625 0.22422 0.55672 0.22605 0.55741 C 0.23777 0.56783 0.22292 0.55533 0.23451 0.56297 C 0.23594 0.56389 0.23724 0.56575 0.23868 0.56667 C 0.24297 0.56991 0.24506 0.57061 0.24922 0.57246 C 0.25118 0.575 0.25521 0.57987 0.25665 0.58357 C 0.2573 0.58542 0.25743 0.5875 0.25769 0.58936 C 0.25743 0.59676 0.2573 0.6044 0.25665 0.61181 C 0.25625 0.61575 0.25665 0.622 0.25456 0.62315 C 0.25066 0.62547 0.25248 0.625 0.24922 0.625 L 0.24922 0.625 L 0.24922 0.63264 " pathEditMode="relative" ptsTypes="AAAAAAAAAAAAAAAAAAAAAAAAAAAAAAAAAAAA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804078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909515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4952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120389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225826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331261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576" b="72788" l="19182" r="84773">
                        <a14:foregroundMark x1="21818" y1="47818" x2="41136" y2="47576"/>
                        <a14:foregroundMark x1="31955" y1="61152" x2="32955" y2="35091"/>
                        <a14:foregroundMark x1="36727" y1="37515" x2="36364" y2="33212"/>
                        <a14:foregroundMark x1="70409" y1="45455" x2="80364" y2="43333"/>
                        <a14:foregroundMark x1="71591" y1="52364" x2="80773" y2="52909"/>
                        <a14:foregroundMark x1="81182" y1="55273" x2="83773" y2="57697"/>
                        <a14:foregroundMark x1="81364" y1="57152" x2="83364" y2="59030"/>
                        <a14:foregroundMark x1="81182" y1="41455" x2="82182" y2="39636"/>
                        <a14:foregroundMark x1="79591" y1="46242" x2="80955" y2="47333"/>
                        <a14:foregroundMark x1="80364" y1="56364" x2="84182" y2="61939"/>
                        <a14:foregroundMark x1="30955" y1="46788" x2="22818" y2="40121"/>
                        <a14:foregroundMark x1="32182" y1="59818" x2="38727" y2="62182"/>
                        <a14:foregroundMark x1="38318" y1="65939" x2="37727" y2="62182"/>
                        <a14:foregroundMark x1="36545" y1="32182" x2="37136" y2="31939"/>
                        <a14:foregroundMark x1="45318" y1="29515" x2="49318" y2="18909"/>
                        <a14:foregroundMark x1="46727" y1="18909" x2="46909" y2="17273"/>
                        <a14:foregroundMark x1="47909" y1="17576" x2="48500" y2="16788"/>
                        <a14:foregroundMark x1="46091" y1="17818" x2="45318" y2="17273"/>
                        <a14:foregroundMark x1="46091" y1="19455" x2="44909" y2="18364"/>
                        <a14:foregroundMark x1="45500" y1="18909" x2="44136" y2="18364"/>
                        <a14:foregroundMark x1="51682" y1="61939" x2="61045" y2="66970"/>
                        <a14:foregroundMark x1="51500" y1="63758" x2="51864" y2="64848"/>
                        <a14:foregroundMark x1="57045" y1="66970" x2="58455" y2="68303"/>
                        <a14:foregroundMark x1="59045" y1="68061" x2="61227" y2="68303"/>
                        <a14:foregroundMark x1="31182" y1="55273" x2="40909" y2="51818"/>
                        <a14:foregroundMark x1="31364" y1="61152" x2="22000" y2="47818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75438" y="3616845"/>
            <a:ext cx="3314132" cy="24855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364" b="81576" l="11364" r="92273">
                        <a14:foregroundMark x1="73636" y1="31030" x2="73636" y2="31030"/>
                        <a14:backgroundMark x1="19864" y1="43758" x2="19864" y2="43758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91" t="6031" r="2145" b="10000"/>
          <a:stretch/>
        </p:blipFill>
        <p:spPr>
          <a:xfrm rot="5400000">
            <a:off x="-401226" y="274201"/>
            <a:ext cx="2006219" cy="1457816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1760138" y="1766583"/>
            <a:ext cx="3129566" cy="2871989"/>
            <a:chOff x="3503054" y="2202287"/>
            <a:chExt cx="3129566" cy="2871989"/>
          </a:xfrm>
          <a:solidFill>
            <a:srgbClr val="0070C0"/>
          </a:solidFill>
        </p:grpSpPr>
        <p:sp>
          <p:nvSpPr>
            <p:cNvPr id="18" name="Krychle 17"/>
            <p:cNvSpPr/>
            <p:nvPr/>
          </p:nvSpPr>
          <p:spPr>
            <a:xfrm>
              <a:off x="3503054" y="2202287"/>
              <a:ext cx="3129566" cy="2871989"/>
            </a:xfrm>
            <a:prstGeom prst="cube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5071589" y="3652772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3583899" y="4391696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080355" y="4377746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080355" y="2955701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3583899" y="2933432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3583899" y="3664577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Vývojový diagram: ruční operace 8"/>
          <p:cNvSpPr/>
          <p:nvPr/>
        </p:nvSpPr>
        <p:spPr>
          <a:xfrm>
            <a:off x="7044744" y="5074276"/>
            <a:ext cx="4546242" cy="612648"/>
          </a:xfrm>
          <a:prstGeom prst="flowChartManualOperation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73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78 0.05834 L 0.00078 0.05834 C 0.00547 0.06505 0.01003 0.07223 0.01497 0.07894 C 0.02227 0.08889 0.04518 0.11135 0.04727 0.11343 L 0.06797 0.13403 C 0.07604 0.1419 0.08437 0.14931 0.09258 0.15695 C 0.10716 0.17107 0.11862 0.18172 0.13138 0.2007 C 0.14115 0.21528 0.15039 0.23102 0.15977 0.24676 C 0.16784 0.26019 0.17812 0.27871 0.18437 0.29491 C 0.19531 0.32362 0.19349 0.32663 0.20247 0.35463 C 0.20521 0.36343 0.20846 0.37153 0.21146 0.3801 C 0.21276 0.38843 0.21432 0.39676 0.21536 0.40533 C 0.22018 0.44561 0.21992 0.44584 0.22187 0.47663 C 0.22161 0.5176 0.23594 0.61389 0.21797 0.66968 C 0.21719 0.672 0.21615 0.67408 0.21536 0.67663 C 0.21471 0.67871 0.21497 0.68149 0.21406 0.68334 C 0.21315 0.68565 0.21159 0.68658 0.21016 0.68797 C 0.20807 0.69051 0.20586 0.6926 0.20378 0.69491 C 0.20247 0.6963 0.2013 0.69838 0.19987 0.69954 C 0.19818 0.7007 0.19635 0.70116 0.19466 0.70186 C 0.19258 0.70417 0.19049 0.70672 0.18828 0.7088 C 0.17747 0.71829 0.19154 0.70255 0.18047 0.71575 C 0.17487 0.7132 0.17708 0.71343 0.17396 0.71343 L 0.14036 0.65579 " pathEditMode="relative" ptsTypes="AAAAAAAAAAAAAAAAAAAAAA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85 0.05371 L 0.01485 0.05371 C 0.00912 0.10695 0.00899 0.09468 0.01224 0.16621 C 0.01237 0.16968 0.01407 0.17223 0.01485 0.17547 C 0.01576 0.17917 0.01667 0.18311 0.01745 0.18704 C 0.01797 0.19005 0.01797 0.19329 0.01875 0.19607 C 0.01928 0.19862 0.02058 0.20047 0.02123 0.20301 C 0.0267 0.222 0.02175 0.20741 0.02514 0.22153 C 0.03099 0.24561 0.0237 0.21181 0.03295 0.24445 C 0.03633 0.25649 0.03412 0.25116 0.03933 0.26042 C 0.03985 0.26274 0.04011 0.26528 0.04063 0.26737 C 0.04323 0.27616 0.04519 0.28033 0.04844 0.2882 C 0.05066 0.29977 0.04831 0.29098 0.05365 0.30186 C 0.05508 0.30487 0.05625 0.30788 0.05756 0.31112 C 0.05886 0.31482 0.05977 0.31922 0.06133 0.32269 C 0.06237 0.32477 0.06407 0.32547 0.06524 0.32709 C 0.06706 0.3301 0.06875 0.33334 0.07045 0.33635 C 0.07084 0.33866 0.07097 0.34121 0.07175 0.34329 C 0.07448 0.35047 0.08073 0.36389 0.08073 0.36389 C 0.08125 0.36852 0.08125 0.37338 0.08204 0.37778 C 0.08256 0.38033 0.08425 0.38195 0.08464 0.38473 C 0.08555 0.38982 0.08542 0.39538 0.08594 0.4007 C 0.08633 0.40394 0.08685 0.40695 0.08724 0.40996 C 0.08777 0.41366 0.0879 0.4176 0.08855 0.42153 C 0.09037 0.43195 0.09115 0.43079 0.09245 0.43982 C 0.09297 0.44352 0.09297 0.44769 0.09375 0.45139 C 0.09428 0.45394 0.09571 0.45579 0.09636 0.45834 C 0.09792 0.46505 0.09883 0.472 0.10014 0.47894 C 0.10066 0.48125 0.10053 0.48403 0.10144 0.48588 C 0.10274 0.4882 0.10391 0.49075 0.10534 0.49283 C 0.10782 0.49607 0.11094 0.49792 0.11316 0.50186 C 0.11615 0.50718 0.12032 0.51112 0.12214 0.51806 C 0.12305 0.52107 0.12357 0.52431 0.12474 0.52709 C 0.12579 0.52987 0.12748 0.53149 0.12865 0.53403 C 0.13282 0.54375 0.1336 0.54538 0.13516 0.55487 C 0.13555 0.55788 0.13594 0.56088 0.13646 0.56389 C 0.13594 0.57176 0.13568 0.5794 0.13516 0.58704 C 0.1349 0.59005 0.13425 0.59306 0.13386 0.59607 C 0.13347 0.59862 0.13256 0.6007 0.13256 0.60301 C 0.13217 0.61158 0.13256 0.61991 0.13256 0.62848 L 0.13256 0.62848 " pathEditMode="relative" ptsTypes="AAAAAAAAAAAAAAAAAAAAAAAAAAAAAAAAAAAAAAA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1 0.05834 L 0.01211 0.05834 C 0.01458 0.06667 0.01654 0.0757 0.01979 0.08357 C 0.02266 0.09051 0.02747 0.09468 0.03021 0.10186 C 0.03164 0.10579 0.03503 0.11505 0.03659 0.11806 C 0.03815 0.12061 0.0401 0.12269 0.0418 0.12477 C 0.04258 0.12871 0.04362 0.13241 0.0444 0.13635 C 0.04531 0.14098 0.04583 0.14561 0.04701 0.15024 C 0.04844 0.15649 0.05078 0.16204 0.05208 0.16852 C 0.05378 0.17593 0.05456 0.1838 0.05599 0.19144 C 0.05938 0.20996 0.06641 0.24676 0.06641 0.24676 C 0.0737 0.33565 0.06888 0.28033 0.07669 0.36158 C 0.0776 0.37084 0.07878 0.37987 0.0793 0.38913 C 0.07969 0.39676 0.07995 0.40463 0.0806 0.41227 C 0.08112 0.41922 0.08229 0.42593 0.0832 0.43288 C 0.08424 0.45325 0.08398 0.45718 0.08698 0.47663 C 0.09036 0.49746 0.09102 0.49584 0.09479 0.51551 C 0.09583 0.52084 0.09635 0.52639 0.0974 0.53172 C 0.09844 0.53727 0.10013 0.54237 0.1013 0.54769 C 0.10234 0.55301 0.10286 0.55857 0.10378 0.56389 C 0.10456 0.56783 0.1056 0.57153 0.10638 0.57524 C 0.10729 0.57987 0.10794 0.58473 0.10898 0.58913 C 0.10964 0.59167 0.11068 0.59375 0.11159 0.59607 C 0.11198 0.59908 0.1125 0.60209 0.11289 0.60533 C 0.11406 0.61436 0.11706 0.63959 0.11289 0.64422 C 0.10638 0.65163 0.0974 0.64422 0.08958 0.64422 L 0.08958 0.64422 " pathEditMode="relative" ptsTypes="AAAAAAAAAAAAAAAAAAAAAAAAAAA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L 5E-6 0.00024 C 0.00235 0.00741 0.00821 0.02825 0.0129 0.03635 C 0.01602 0.0419 0.02019 0.04514 0.02318 0.05093 C 0.02631 0.05672 0.028 0.06436 0.03099 0.07061 C 0.03451 0.07755 0.03894 0.08311 0.04258 0.08982 C 0.04584 0.09607 0.04844 0.10301 0.0517 0.1095 C 0.05534 0.1169 0.05951 0.12362 0.06329 0.13125 C 0.07501 0.15487 0.06967 0.14584 0.08008 0.17038 C 0.08646 0.18519 0.08998 0.19028 0.09558 0.20695 C 0.10001 0.21991 0.11016 0.25463 0.11368 0.27014 L 0.11758 0.28727 C 0.11836 0.29862 0.11967 0.30996 0.12019 0.3213 C 0.12175 0.35625 0.12071 0.34075 0.12279 0.36737 C 0.12227 0.39028 0.12253 0.4132 0.12149 0.43588 C 0.12123 0.43936 0.11941 0.44213 0.11889 0.44538 C 0.1181 0.44931 0.11836 0.45371 0.11758 0.45764 C 0.11706 0.46042 0.11576 0.46274 0.11498 0.46505 C 0.11368 0.46899 0.11264 0.47362 0.11107 0.47709 C 0.10886 0.48218 0.10209 0.49491 0.09818 0.49908 C 0.0961 0.50139 0.09389 0.50232 0.09167 0.50417 C 0.08034 0.52547 0.0948 0.49908 0.08399 0.51598 C 0.07917 0.52362 0.08047 0.52385 0.07618 0.53334 C 0.07501 0.53588 0.07357 0.5382 0.07227 0.54051 C 0.07071 0.54977 0.07032 0.55417 0.06589 0.5625 C 0.06459 0.56482 0.06316 0.56713 0.06198 0.56968 C 0.05912 0.57616 0.05912 0.5794 0.05678 0.58681 C 0.05599 0.58936 0.05508 0.59167 0.05417 0.59399 C 0.05313 0.60232 0.05352 0.60649 0.04909 0.61112 C 0.04662 0.61366 0.04128 0.61621 0.04128 0.61644 L 0.03868 0.62338 L 0.03868 0.62385 " pathEditMode="relative" rAng="0" ptsTypes="AAAAAAAAAAAAAAAAAAAAAAAAAAAAAAAA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33" y="31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34 0.0676 L -0.00234 0.0676 L 0.01823 0.07431 L 0.02474 0.07663 C 0.02643 0.07825 0.03138 0.08149 0.03255 0.08588 C 0.03333 0.08936 0.03333 0.09352 0.03385 0.09746 C 0.03333 0.1088 0.03307 0.12038 0.03255 0.13195 C 0.03164 0.14838 0.03125 0.14514 0.02995 0.1595 C 0.02943 0.16482 0.02904 0.17014 0.02865 0.17547 C 0.02813 0.18172 0.02813 0.18797 0.02734 0.19399 C 0.02682 0.19723 0.02565 0.2 0.02474 0.20301 C 0.02435 0.20695 0.02396 0.21088 0.02344 0.21459 C 0.02318 0.2169 0.02253 0.21922 0.02214 0.22153 C 0.02161 0.22454 0.02135 0.22755 0.02083 0.23079 C 0.02044 0.23982 0.02018 0.24908 0.01953 0.25834 C 0.01927 0.26227 0.01862 0.26598 0.01823 0.26968 C 0.01602 0.29445 0.01823 0.27732 0.01576 0.29514 C 0.01406 0.32963 0.01445 0.32038 0.01315 0.3595 C 0.01263 0.37315 0.0125 0.38704 0.01185 0.40093 C 0.01172 0.40325 0.01081 0.40533 0.01055 0.40764 C 0.00807 0.42778 0.01029 0.41899 0.00794 0.44445 C 0.00729 0.4507 0.00534 0.46297 0.00534 0.46297 C 0.00677 0.50649 0.00117 0.49445 0.00924 0.5088 L 0.00924 0.5088 L 0.00664 0.63542 " pathEditMode="relative" ptsTypes="AAAAAAAAAAAAAAAAAAAAAAA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41 0.06297 L 0.01341 0.0632 C 0.01484 0.06991 0.01809 0.08473 0.01901 0.09422 C 0.02148 0.11852 0.01888 0.10348 0.02174 0.11829 C 0.02408 0.17732 0.02473 0.17963 0.02174 0.26088 C 0.02174 0.26389 0.02005 0.26621 0.01901 0.26829 C 0.01627 0.27385 0.01015 0.28311 0.00651 0.28519 C 0.00507 0.28612 0.00377 0.28635 0.00234 0.2875 C 4.79167E-6 0.28982 -0.00209 0.2926 -0.00456 0.29491 C -0.00586 0.29607 -0.00743 0.2963 -0.00873 0.29723 C -0.02566 0.30996 -0.00456 0.29491 -0.01849 0.30695 C -0.02071 0.30903 -0.02305 0.30973 -0.02527 0.31158 C -0.02774 0.31389 -0.02969 0.3169 -0.03217 0.31899 C -0.04753 0.33079 -0.02761 0.31065 -0.04336 0.32616 C -0.0448 0.32778 -0.04597 0.32987 -0.0474 0.33102 C -0.04883 0.33241 -0.05013 0.33264 -0.05157 0.33357 C -0.05391 0.33496 -0.05625 0.33635 -0.0586 0.33843 C -0.07657 0.35301 -0.06628 0.34838 -0.0793 0.35278 C -0.09467 0.36644 -0.07527 0.35024 -0.09024 0.35996 C -0.1 0.36644 -0.09193 0.36274 -0.1 0.36991 C -0.10131 0.37107 -0.10287 0.37107 -0.10417 0.37223 C -0.11602 0.38264 -0.10586 0.37755 -0.11797 0.38172 C -0.1198 0.38334 -0.12162 0.38519 -0.12357 0.38658 C -0.12839 0.39051 -0.12995 0.39121 -0.13464 0.39399 C -0.13737 0.397 -0.14024 0.40024 -0.14297 0.40371 C -0.1448 0.40602 -0.1461 0.41042 -0.14844 0.41088 C -0.15717 0.41297 -0.16589 0.41088 -0.17474 0.41088 L -0.17474 0.41112 L -0.19258 0.55834 " pathEditMode="relative" rAng="0" ptsTypes="AAAAAAAAAAAAAAAAAAAAAAAAAAAAA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92" y="2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804078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909515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4952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120389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225826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331261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576" b="72788" l="19182" r="84773">
                        <a14:foregroundMark x1="21818" y1="47818" x2="41136" y2="47576"/>
                        <a14:foregroundMark x1="31955" y1="61152" x2="32955" y2="35091"/>
                        <a14:foregroundMark x1="36727" y1="37515" x2="36364" y2="33212"/>
                        <a14:foregroundMark x1="70409" y1="45455" x2="80364" y2="43333"/>
                        <a14:foregroundMark x1="71591" y1="52364" x2="80773" y2="52909"/>
                        <a14:foregroundMark x1="81182" y1="55273" x2="83773" y2="57697"/>
                        <a14:foregroundMark x1="81364" y1="57152" x2="83364" y2="59030"/>
                        <a14:foregroundMark x1="81182" y1="41455" x2="82182" y2="39636"/>
                        <a14:foregroundMark x1="79591" y1="46242" x2="80955" y2="47333"/>
                        <a14:foregroundMark x1="80364" y1="56364" x2="84182" y2="61939"/>
                        <a14:foregroundMark x1="30955" y1="46788" x2="22818" y2="40121"/>
                        <a14:foregroundMark x1="32182" y1="59818" x2="38727" y2="62182"/>
                        <a14:foregroundMark x1="38318" y1="65939" x2="37727" y2="62182"/>
                        <a14:foregroundMark x1="36545" y1="32182" x2="37136" y2="31939"/>
                        <a14:foregroundMark x1="45318" y1="29515" x2="49318" y2="18909"/>
                        <a14:foregroundMark x1="46727" y1="18909" x2="46909" y2="17273"/>
                        <a14:foregroundMark x1="47909" y1="17576" x2="48500" y2="16788"/>
                        <a14:foregroundMark x1="46091" y1="17818" x2="45318" y2="17273"/>
                        <a14:foregroundMark x1="46091" y1="19455" x2="44909" y2="18364"/>
                        <a14:foregroundMark x1="45500" y1="18909" x2="44136" y2="18364"/>
                        <a14:foregroundMark x1="51682" y1="61939" x2="61045" y2="66970"/>
                        <a14:foregroundMark x1="51500" y1="63758" x2="51864" y2="64848"/>
                        <a14:foregroundMark x1="57045" y1="66970" x2="58455" y2="68303"/>
                        <a14:foregroundMark x1="59045" y1="68061" x2="61227" y2="68303"/>
                        <a14:foregroundMark x1="31182" y1="55273" x2="40909" y2="51818"/>
                        <a14:foregroundMark x1="31364" y1="61152" x2="22000" y2="47818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75438" y="3616845"/>
            <a:ext cx="3314132" cy="24855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364" b="81576" l="11364" r="92273">
                        <a14:foregroundMark x1="73636" y1="31030" x2="73636" y2="31030"/>
                        <a14:backgroundMark x1="19864" y1="43758" x2="19864" y2="43758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91" t="6031" r="2145" b="10000"/>
          <a:stretch/>
        </p:blipFill>
        <p:spPr>
          <a:xfrm rot="5400000">
            <a:off x="-401226" y="274201"/>
            <a:ext cx="2006219" cy="1457816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1543306" y="1987655"/>
            <a:ext cx="3129566" cy="2871989"/>
            <a:chOff x="3503054" y="2202287"/>
            <a:chExt cx="3129566" cy="2871989"/>
          </a:xfrm>
          <a:solidFill>
            <a:srgbClr val="0070C0"/>
          </a:solidFill>
        </p:grpSpPr>
        <p:sp>
          <p:nvSpPr>
            <p:cNvPr id="18" name="Krychle 17"/>
            <p:cNvSpPr/>
            <p:nvPr/>
          </p:nvSpPr>
          <p:spPr>
            <a:xfrm>
              <a:off x="3503054" y="2202287"/>
              <a:ext cx="3129566" cy="2871989"/>
            </a:xfrm>
            <a:prstGeom prst="cube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645795" y="4335352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067837" y="4295107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5067837" y="3078052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3706970" y="3115884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3" name="Přímá spojnice 22"/>
          <p:cNvCxnSpPr/>
          <p:nvPr/>
        </p:nvCxnSpPr>
        <p:spPr>
          <a:xfrm>
            <a:off x="11302283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0231192" y="267914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Vývojový diagram: ruční operace 8"/>
          <p:cNvSpPr/>
          <p:nvPr/>
        </p:nvSpPr>
        <p:spPr>
          <a:xfrm>
            <a:off x="7044744" y="5074276"/>
            <a:ext cx="4546242" cy="612648"/>
          </a:xfrm>
          <a:prstGeom prst="flowChartManualOperation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51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67 0.05602 L 0.01367 0.05602 C 0.01706 0.06667 0.02083 0.07709 0.02396 0.0882 C 0.02617 0.09584 0.02799 0.10371 0.03047 0.11112 C 0.03177 0.11482 0.0332 0.11852 0.03424 0.12269 C 0.0362 0.1294 0.03763 0.13658 0.03945 0.14329 C 0.04102 0.14885 0.04297 0.15394 0.04466 0.15926 C 0.04648 0.16551 0.04779 0.172 0.04987 0.17778 C 0.05208 0.18426 0.05534 0.18959 0.05755 0.19607 C 0.06185 0.20811 0.06536 0.22061 0.06927 0.23288 C 0.07096 0.2382 0.07292 0.24352 0.07435 0.24908 C 0.07982 0.26829 0.07682 0.25834 0.08346 0.27894 C 0.08437 0.28426 0.08516 0.28959 0.08607 0.29491 C 0.08685 0.29954 0.08802 0.30417 0.08867 0.3088 C 0.08971 0.31644 0.0901 0.32431 0.09128 0.33172 C 0.09414 0.35255 0.09271 0.34422 0.09505 0.35718 C 0.09583 0.36528 0.09596 0.37061 0.09766 0.37778 C 0.10182 0.39514 0.09831 0.38056 0.10286 0.39167 C 0.10872 0.40556 0.10924 0.41227 0.11706 0.42616 C 0.11888 0.42917 0.12083 0.43172 0.12227 0.43519 C 0.13177 0.45695 0.12174 0.4382 0.12878 0.45371 C 0.12956 0.45533 0.1306 0.45649 0.13138 0.45834 C 0.13229 0.46042 0.13294 0.46297 0.13398 0.46505 C 0.13555 0.46852 0.13763 0.47084 0.13906 0.47431 C 0.14062 0.47778 0.14154 0.48218 0.14297 0.48588 C 0.14414 0.48913 0.14557 0.4919 0.14687 0.49491 C 0.14883 0.5 0.15078 0.50533 0.15208 0.51112 C 0.15286 0.51482 0.1543 0.52871 0.15469 0.53172 C 0.15417 0.55556 0.15417 0.5794 0.15339 0.60301 C 0.15326 0.60556 0.15234 0.60764 0.15208 0.60996 C 0.15065 0.62084 0.15078 0.61968 0.15078 0.62616 L 0.15078 0.62825 " pathEditMode="relative" ptsTypes="AAAAAAAAAAAAAAAAAAAAAAAAAAAAAA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5 0.05371 L 0.01355 0.05371 C 0.01862 0.06505 0.02318 0.07778 0.02904 0.08797 C 0.03503 0.09885 0.04154 0.1088 0.04714 0.12038 L 0.07175 0.17084 C 0.07891 0.18542 0.08881 0.20348 0.09506 0.21922 C 0.10274 0.23866 0.10964 0.25903 0.11706 0.27894 C 0.12045 0.2882 0.12474 0.29653 0.12735 0.30649 C 0.12956 0.31482 0.13139 0.32362 0.13386 0.33172 C 0.13646 0.34051 0.14024 0.34815 0.14284 0.35718 C 0.14506 0.36436 0.14597 0.37269 0.14805 0.3801 C 0.16016 0.42292 0.14974 0.37315 0.15847 0.41922 C 0.15873 0.42269 0.16107 0.45116 0.16094 0.45371 C 0.16068 0.48125 0.15977 0.5088 0.15847 0.53635 C 0.15808 0.5426 0.15704 0.54885 0.15586 0.55487 C 0.15027 0.58264 0.14948 0.58658 0.14284 0.60533 C 0.14206 0.60764 0.14115 0.60996 0.14024 0.61227 C 0.13764 0.61991 0.13659 0.62547 0.13256 0.63056 C 0.13099 0.63264 0.12891 0.63311 0.12735 0.63519 C 0.1254 0.63797 0.12383 0.64121 0.12214 0.64445 C 0.12123 0.64653 0.12084 0.64954 0.11954 0.65139 C 0.11771 0.65417 0.11511 0.65556 0.11316 0.65834 C 0.09323 0.68473 0.12344 0.64838 0.10534 0.66968 C 0.10456 0.672 0.10391 0.67477 0.10274 0.67663 C 0.1017 0.67848 0.10027 0.67987 0.09883 0.68125 C 0.09545 0.6845 0.09232 0.68913 0.08855 0.69051 C 0.07943 0.69375 0.08425 0.69213 0.07435 0.69514 C 0.06133 0.68936 0.06758 0.69538 0.07305 0.64908 C 0.07422 0.63843 0.07553 0.63866 0.07813 0.63056 C 0.07917 0.62778 0.07969 0.62431 0.08073 0.62153 C 0.08308 0.61575 0.08542 0.61366 0.08855 0.60996 C 0.08894 0.61227 0.08946 0.61459 0.08985 0.6169 C 0.09037 0.62061 0.08985 0.625 0.09115 0.62825 C 0.09193 0.63033 0.09362 0.63033 0.09506 0.63056 C 0.09753 0.63125 0.10014 0.63056 0.10274 0.63056 L 0.10274 0.63288 " pathEditMode="relative" ptsTypes="AAAAAAAAAAAAAAAAAAAAAAAAAAAAAAAAAA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4.81481E-6 L 1.11022E-16 0.00024 C 0.00208 0.00973 0.0043 0.01991 0.00625 0.0301 C 0.0069 0.03334 0.00729 0.03681 0.00794 0.04005 C 0.01068 0.05463 0.01706 0.08056 0.02096 0.09051 C 0.02565 0.10325 0.0306 0.11575 0.03542 0.12825 C 0.03763 0.13426 0.04023 0.13982 0.04193 0.14607 C 0.05339 0.18797 0.0487 0.16922 0.05651 0.20139 C 0.05703 0.20649 0.05742 0.21158 0.05807 0.21667 C 0.05911 0.225 0.06055 0.23334 0.06133 0.2419 C 0.06263 0.25533 0.06471 0.28218 0.06471 0.28241 C 0.06172 0.44098 0.0651 0.32639 0.06133 0.39815 C 0.06068 0.40996 0.06068 0.42176 0.05977 0.43357 C 0.05898 0.44306 0.05677 0.45209 0.05482 0.46112 C 0.05456 0.46621 0.05247 0.49306 0.05156 0.49908 C 0.0513 0.50186 0.05052 0.50417 0.05 0.50672 C 0.05052 0.51181 0.05091 0.51667 0.05156 0.52176 C 0.05195 0.52431 0.05326 0.52663 0.05326 0.5294 C 0.05378 0.54885 0.05326 0.56806 0.05326 0.58727 L 0.04674 0.64561 " pathEditMode="relative" rAng="0" ptsTypes="AAAAAAAAAAAAAAAAAA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9" y="3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C -0.00117 0.20741 -0.00234 0.41528 -0.00377 0.6231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" y="3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804078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909515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4952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120389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225826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331261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576" b="72788" l="19182" r="84773">
                        <a14:foregroundMark x1="21818" y1="47818" x2="41136" y2="47576"/>
                        <a14:foregroundMark x1="31955" y1="61152" x2="32955" y2="35091"/>
                        <a14:foregroundMark x1="36727" y1="37515" x2="36364" y2="33212"/>
                        <a14:foregroundMark x1="70409" y1="45455" x2="80364" y2="43333"/>
                        <a14:foregroundMark x1="71591" y1="52364" x2="80773" y2="52909"/>
                        <a14:foregroundMark x1="81182" y1="55273" x2="83773" y2="57697"/>
                        <a14:foregroundMark x1="81364" y1="57152" x2="83364" y2="59030"/>
                        <a14:foregroundMark x1="81182" y1="41455" x2="82182" y2="39636"/>
                        <a14:foregroundMark x1="79591" y1="46242" x2="80955" y2="47333"/>
                        <a14:foregroundMark x1="80364" y1="56364" x2="84182" y2="61939"/>
                        <a14:foregroundMark x1="30955" y1="46788" x2="22818" y2="40121"/>
                        <a14:foregroundMark x1="32182" y1="59818" x2="38727" y2="62182"/>
                        <a14:foregroundMark x1="38318" y1="65939" x2="37727" y2="62182"/>
                        <a14:foregroundMark x1="36545" y1="32182" x2="37136" y2="31939"/>
                        <a14:foregroundMark x1="45318" y1="29515" x2="49318" y2="18909"/>
                        <a14:foregroundMark x1="46727" y1="18909" x2="46909" y2="17273"/>
                        <a14:foregroundMark x1="47909" y1="17576" x2="48500" y2="16788"/>
                        <a14:foregroundMark x1="46091" y1="17818" x2="45318" y2="17273"/>
                        <a14:foregroundMark x1="46091" y1="19455" x2="44909" y2="18364"/>
                        <a14:foregroundMark x1="45500" y1="18909" x2="44136" y2="18364"/>
                        <a14:foregroundMark x1="51682" y1="61939" x2="61045" y2="66970"/>
                        <a14:foregroundMark x1="51500" y1="63758" x2="51864" y2="64848"/>
                        <a14:foregroundMark x1="57045" y1="66970" x2="58455" y2="68303"/>
                        <a14:foregroundMark x1="59045" y1="68061" x2="61227" y2="68303"/>
                        <a14:foregroundMark x1="31182" y1="55273" x2="40909" y2="51818"/>
                        <a14:foregroundMark x1="31364" y1="61152" x2="22000" y2="47818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75438" y="3616845"/>
            <a:ext cx="3314132" cy="24855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364" b="81576" l="11364" r="92273">
                        <a14:foregroundMark x1="73636" y1="31030" x2="73636" y2="31030"/>
                        <a14:backgroundMark x1="19864" y1="43758" x2="19864" y2="43758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91" t="6031" r="2145" b="10000"/>
          <a:stretch/>
        </p:blipFill>
        <p:spPr>
          <a:xfrm rot="5400000">
            <a:off x="-401226" y="274201"/>
            <a:ext cx="2006219" cy="1457816"/>
          </a:xfrm>
          <a:prstGeom prst="rect">
            <a:avLst/>
          </a:prstGeom>
        </p:spPr>
      </p:pic>
      <p:grpSp>
        <p:nvGrpSpPr>
          <p:cNvPr id="17" name="Skupina 16"/>
          <p:cNvGrpSpPr/>
          <p:nvPr/>
        </p:nvGrpSpPr>
        <p:grpSpPr>
          <a:xfrm>
            <a:off x="1543306" y="1766583"/>
            <a:ext cx="3129566" cy="2871989"/>
            <a:chOff x="3503054" y="2202287"/>
            <a:chExt cx="3129566" cy="2871989"/>
          </a:xfrm>
          <a:solidFill>
            <a:srgbClr val="0070C0"/>
          </a:solidFill>
        </p:grpSpPr>
        <p:sp>
          <p:nvSpPr>
            <p:cNvPr id="18" name="Krychle 17"/>
            <p:cNvSpPr/>
            <p:nvPr/>
          </p:nvSpPr>
          <p:spPr>
            <a:xfrm>
              <a:off x="3503054" y="2202287"/>
              <a:ext cx="3129566" cy="2871989"/>
            </a:xfrm>
            <a:prstGeom prst="cube">
              <a:avLst/>
            </a:prstGeom>
            <a:grpFill/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426040" y="3695166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5067837" y="4295107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706970" y="3115884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2" name="Přímá spojnice 21"/>
          <p:cNvCxnSpPr/>
          <p:nvPr/>
        </p:nvCxnSpPr>
        <p:spPr>
          <a:xfrm>
            <a:off x="11302283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0219409" y="288922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9111267" y="314842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Vývojový diagram: ruční operace 8"/>
          <p:cNvSpPr/>
          <p:nvPr/>
        </p:nvSpPr>
        <p:spPr>
          <a:xfrm>
            <a:off x="7044744" y="5074276"/>
            <a:ext cx="4546242" cy="612648"/>
          </a:xfrm>
          <a:prstGeom prst="flowChartManualOperation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49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97 0.05602 L 0.16758 0.65834 " pathEditMode="relative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5 0.05602 L 0.01355 0.05602 C 0.01524 0.06274 0.01654 0.07014 0.01862 0.07663 C 0.01954 0.0794 0.02136 0.08102 0.02253 0.08357 C 0.02657 0.09167 0.03073 0.09977 0.03425 0.1088 C 0.04428 0.13565 0.03399 0.11019 0.04584 0.13403 C 0.05027 0.14306 0.05456 0.15232 0.05873 0.16158 C 0.07188 0.19005 0.05534 0.15394 0.06915 0.18936 C 0.0711 0.19422 0.0737 0.19815 0.07566 0.20301 C 0.07982 0.21436 0.07982 0.22014 0.08204 0.23288 C 0.08295 0.2375 0.08386 0.24213 0.08464 0.24676 C 0.08516 0.25139 0.08555 0.25602 0.08594 0.26042 C 0.08685 0.27061 0.08724 0.27848 0.08855 0.2882 C 0.08933 0.29352 0.0905 0.29885 0.09115 0.30417 C 0.09389 0.32547 0.09037 0.31088 0.09506 0.32732 C 0.10014 0.37315 0.0974 0.34352 0.09506 0.44676 C 0.09493 0.45186 0.09258 0.45672 0.09115 0.46065 C 0.09076 0.46505 0.0905 0.46991 0.08985 0.47431 C 0.0892 0.47894 0.08724 0.4882 0.08724 0.4882 C 0.08685 0.49352 0.08659 0.49885 0.08594 0.50417 C 0.08568 0.50672 0.08464 0.5088 0.08464 0.51112 C 0.08464 0.522 0.08464 0.53288 0.08594 0.54329 C 0.08633 0.54653 0.08842 0.54815 0.08985 0.55024 C 0.09232 0.55371 0.09766 0.5595 0.09766 0.5595 C 0.10066 0.57593 0.0987 0.56922 0.10274 0.5801 C 0.10326 0.58311 0.10365 0.58635 0.10404 0.58936 C 0.10443 0.59167 0.10534 0.59375 0.10534 0.5963 C 0.10573 0.60764 0.10534 0.61922 0.10534 0.63079 L 0.10534 0.63311 " pathEditMode="relative" ptsTypes="AAAAAAAAAAAAAAAAAAAAAAAAAAA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4.81481E-6 L 1.11022E-16 0.00024 L 0.01276 0.04028 C 0.01445 0.04538 0.01589 0.0507 0.01771 0.05556 C 0.01979 0.06135 0.02174 0.06737 0.02422 0.07315 C 0.02995 0.08774 0.0375 0.1007 0.04193 0.11621 C 0.04792 0.1375 0.04922 0.14306 0.05638 0.16436 C 0.05859 0.17061 0.0612 0.17593 0.06289 0.18218 C 0.06654 0.19422 0.06966 0.21297 0.07253 0.225 C 0.07396 0.23125 0.07591 0.23681 0.07747 0.24306 C 0.08008 0.25325 0.08086 0.26112 0.08398 0.27084 C 0.08542 0.275 0.08737 0.27917 0.0888 0.28357 C 0.09701 0.30695 0.08958 0.29098 0.1 0.31135 C 0.10313 0.33079 0.09935 0.31343 0.10977 0.33658 C 0.11107 0.33959 0.11159 0.34375 0.11302 0.34676 C 0.11654 0.35463 0.12083 0.36158 0.12435 0.36945 C 0.12539 0.372 0.1263 0.37477 0.1276 0.37709 C 0.1306 0.38241 0.13411 0.38727 0.13737 0.39237 C 0.13893 0.39491 0.14023 0.39792 0.14219 0.4 C 0.14388 0.40163 0.14544 0.40301 0.14688 0.40487 C 0.14987 0.40903 0.15247 0.41366 0.15508 0.4176 C 0.1556 0.42014 0.15586 0.42269 0.15664 0.42524 C 0.15755 0.42801 0.15898 0.43033 0.1599 0.43288 C 0.16159 0.43704 0.16341 0.44121 0.16484 0.44538 C 0.16549 0.44792 0.16602 0.45047 0.16641 0.45301 C 0.16797 0.46158 0.16862 0.46713 0.16979 0.47593 C 0.16901 0.49538 0.16888 0.51482 0.1681 0.53426 C 0.16797 0.5375 0.16693 0.54075 0.16641 0.54445 C 0.16576 0.54862 0.16536 0.55278 0.16484 0.55695 C 0.1638 0.56389 0.1625 0.57038 0.16159 0.57732 C 0.16107 0.58056 0.16029 0.58403 0.1599 0.58727 C 0.15885 0.59862 0.1582 0.60463 0.15664 0.61528 C 0.15625 0.61875 0.15664 0.62292 0.15508 0.62524 C 0.15391 0.62709 0.15182 0.62524 0.15013 0.62524 L 0.15013 0.62547 " pathEditMode="relative" rAng="0" ptsTypes="AAAAAAAAAAAAAAAAAAAAAAAAAAAAAAAAAAA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90" y="3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804078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909515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4952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120389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225826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331261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576" b="72788" l="19182" r="84773">
                        <a14:foregroundMark x1="21818" y1="47818" x2="41136" y2="47576"/>
                        <a14:foregroundMark x1="31955" y1="61152" x2="32955" y2="35091"/>
                        <a14:foregroundMark x1="36727" y1="37515" x2="36364" y2="33212"/>
                        <a14:foregroundMark x1="70409" y1="45455" x2="80364" y2="43333"/>
                        <a14:foregroundMark x1="71591" y1="52364" x2="80773" y2="52909"/>
                        <a14:foregroundMark x1="81182" y1="55273" x2="83773" y2="57697"/>
                        <a14:foregroundMark x1="81364" y1="57152" x2="83364" y2="59030"/>
                        <a14:foregroundMark x1="81182" y1="41455" x2="82182" y2="39636"/>
                        <a14:foregroundMark x1="79591" y1="46242" x2="80955" y2="47333"/>
                        <a14:foregroundMark x1="80364" y1="56364" x2="84182" y2="61939"/>
                        <a14:foregroundMark x1="30955" y1="46788" x2="22818" y2="40121"/>
                        <a14:foregroundMark x1="32182" y1="59818" x2="38727" y2="62182"/>
                        <a14:foregroundMark x1="38318" y1="65939" x2="37727" y2="62182"/>
                        <a14:foregroundMark x1="36545" y1="32182" x2="37136" y2="31939"/>
                        <a14:foregroundMark x1="45318" y1="29515" x2="49318" y2="18909"/>
                        <a14:foregroundMark x1="46727" y1="18909" x2="46909" y2="17273"/>
                        <a14:foregroundMark x1="47909" y1="17576" x2="48500" y2="16788"/>
                        <a14:foregroundMark x1="46091" y1="17818" x2="45318" y2="17273"/>
                        <a14:foregroundMark x1="46091" y1="19455" x2="44909" y2="18364"/>
                        <a14:foregroundMark x1="45500" y1="18909" x2="44136" y2="18364"/>
                        <a14:foregroundMark x1="51682" y1="61939" x2="61045" y2="66970"/>
                        <a14:foregroundMark x1="51500" y1="63758" x2="51864" y2="64848"/>
                        <a14:foregroundMark x1="57045" y1="66970" x2="58455" y2="68303"/>
                        <a14:foregroundMark x1="59045" y1="68061" x2="61227" y2="68303"/>
                        <a14:foregroundMark x1="31182" y1="55273" x2="40909" y2="51818"/>
                        <a14:foregroundMark x1="31364" y1="61152" x2="22000" y2="47818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75438" y="3616845"/>
            <a:ext cx="3314132" cy="24855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364" b="81576" l="11364" r="92273">
                        <a14:foregroundMark x1="73636" y1="31030" x2="73636" y2="31030"/>
                        <a14:backgroundMark x1="19864" y1="43758" x2="19864" y2="43758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91" t="6031" r="2145" b="10000"/>
          <a:stretch/>
        </p:blipFill>
        <p:spPr>
          <a:xfrm rot="5400000">
            <a:off x="-401226" y="274201"/>
            <a:ext cx="2006219" cy="1457816"/>
          </a:xfrm>
          <a:prstGeom prst="rect">
            <a:avLst/>
          </a:prstGeom>
        </p:spPr>
      </p:pic>
      <p:grpSp>
        <p:nvGrpSpPr>
          <p:cNvPr id="24" name="Skupina 23"/>
          <p:cNvGrpSpPr/>
          <p:nvPr/>
        </p:nvGrpSpPr>
        <p:grpSpPr>
          <a:xfrm>
            <a:off x="1760138" y="1766583"/>
            <a:ext cx="3129566" cy="2871989"/>
            <a:chOff x="3503054" y="2202287"/>
            <a:chExt cx="3129566" cy="2871989"/>
          </a:xfrm>
        </p:grpSpPr>
        <p:sp>
          <p:nvSpPr>
            <p:cNvPr id="25" name="Krychle 24"/>
            <p:cNvSpPr/>
            <p:nvPr/>
          </p:nvSpPr>
          <p:spPr>
            <a:xfrm>
              <a:off x="3503054" y="2202287"/>
              <a:ext cx="3129566" cy="2871989"/>
            </a:xfrm>
            <a:prstGeom prst="cube">
              <a:avLst/>
            </a:prstGeom>
            <a:solidFill>
              <a:srgbClr val="0070C0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4333741" y="3638281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7" name="Přímá spojnice 26"/>
          <p:cNvCxnSpPr/>
          <p:nvPr/>
        </p:nvCxnSpPr>
        <p:spPr>
          <a:xfrm>
            <a:off x="11302283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0145330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111267" y="288922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028371" y="30379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922934" y="288922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Vývojový diagram: ruční operace 8"/>
          <p:cNvSpPr/>
          <p:nvPr/>
        </p:nvSpPr>
        <p:spPr>
          <a:xfrm>
            <a:off x="7044744" y="5074276"/>
            <a:ext cx="4546242" cy="612648"/>
          </a:xfrm>
          <a:prstGeom prst="flowChartManualOperation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91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7 0.05602 L 0.01237 0.05602 C 0.01406 0.06204 0.01523 0.06875 0.01745 0.07431 C 0.01836 0.07663 0.02031 0.07686 0.02135 0.07894 C 0.03164 0.097 0.01927 0.07987 0.02917 0.09491 C 0.03073 0.09746 0.03268 0.09931 0.03424 0.10186 C 0.03568 0.10394 0.03672 0.10672 0.03815 0.1088 C 0.04023 0.11135 0.04271 0.11274 0.04466 0.11575 C 0.04831 0.1213 0.05065 0.1301 0.05495 0.13403 C 0.05755 0.13635 0.06016 0.13889 0.06276 0.14098 C 0.0707 0.14746 0.06862 0.14375 0.07695 0.15255 C 0.07969 0.15533 0.0819 0.15926 0.08477 0.16158 C 0.08763 0.16389 0.09089 0.16413 0.09375 0.16621 C 0.09818 0.16945 0.10234 0.17385 0.10664 0.17778 C 0.10924 0.1801 0.11172 0.18264 0.11445 0.18473 C 0.12422 0.19144 0.1263 0.19352 0.13516 0.19838 C 0.13815 0.2 0.14128 0.20093 0.14414 0.20301 C 0.14687 0.20487 0.14922 0.20811 0.15195 0.20996 C 0.15495 0.21181 0.15807 0.21274 0.16107 0.21459 C 0.16628 0.21737 0.17122 0.22176 0.17656 0.22362 L 0.18945 0.22825 C 0.20638 0.23473 0.1849 0.22686 0.19857 0.23288 C 0.20143 0.23426 0.20586 0.23496 0.20885 0.2375 C 0.2112 0.23959 0.21823 0.24954 0.21914 0.25139 C 0.2207 0.25394 0.22174 0.25741 0.22305 0.26042 C 0.22617 0.28774 0.22214 0.2595 0.22695 0.27894 C 0.22812 0.28334 0.22865 0.2882 0.22956 0.2926 C 0.23034 0.29653 0.23138 0.30024 0.23216 0.30417 C 0.23411 0.31343 0.23268 0.30996 0.23607 0.32014 C 0.23672 0.32269 0.23776 0.32477 0.23854 0.32709 C 0.23906 0.3294 0.23932 0.33195 0.23984 0.33403 C 0.24102 0.33797 0.24284 0.34144 0.24375 0.34561 C 0.24492 0.3507 0.24505 0.35649 0.24635 0.36158 C 0.24805 0.36806 0.25104 0.37362 0.25286 0.3801 C 0.25612 0.39167 0.2543 0.38635 0.25794 0.39607 C 0.25846 0.39908 0.25872 0.40232 0.25924 0.40533 C 0.26341 0.42477 0.26081 0.4044 0.26315 0.42362 C 0.26589 0.44584 0.26289 0.42408 0.26576 0.44885 C 0.26758 0.46551 0.26693 0.45093 0.26836 0.472 C 0.26888 0.47963 0.26901 0.48727 0.26966 0.49491 C 0.26992 0.49885 0.27031 0.50255 0.27096 0.50649 C 0.27161 0.51112 0.27266 0.51551 0.27357 0.52014 C 0.27396 0.52246 0.27448 0.52477 0.27487 0.52709 C 0.27526 0.5301 0.27565 0.53311 0.27604 0.53635 C 0.27656 0.54005 0.27734 0.54399 0.27734 0.54769 C 0.27773 0.56088 0.27734 0.57385 0.27734 0.58681 L 0.27734 0.58913 L 0.27604 0.60996 " pathEditMode="relative" ptsTypes="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804078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909515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4952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120389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225826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331261" y="189610"/>
            <a:ext cx="734096" cy="682580"/>
          </a:xfrm>
          <a:prstGeom prst="ellipse">
            <a:avLst/>
          </a:prstGeom>
          <a:solidFill>
            <a:srgbClr val="92D05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576" b="72788" l="19182" r="84773">
                        <a14:foregroundMark x1="21818" y1="47818" x2="41136" y2="47576"/>
                        <a14:foregroundMark x1="31955" y1="61152" x2="32955" y2="35091"/>
                        <a14:foregroundMark x1="36727" y1="37515" x2="36364" y2="33212"/>
                        <a14:foregroundMark x1="70409" y1="45455" x2="80364" y2="43333"/>
                        <a14:foregroundMark x1="71591" y1="52364" x2="80773" y2="52909"/>
                        <a14:foregroundMark x1="81182" y1="55273" x2="83773" y2="57697"/>
                        <a14:foregroundMark x1="81364" y1="57152" x2="83364" y2="59030"/>
                        <a14:foregroundMark x1="81182" y1="41455" x2="82182" y2="39636"/>
                        <a14:foregroundMark x1="79591" y1="46242" x2="80955" y2="47333"/>
                        <a14:foregroundMark x1="80364" y1="56364" x2="84182" y2="61939"/>
                        <a14:foregroundMark x1="30955" y1="46788" x2="22818" y2="40121"/>
                        <a14:foregroundMark x1="32182" y1="59818" x2="38727" y2="62182"/>
                        <a14:foregroundMark x1="38318" y1="65939" x2="37727" y2="62182"/>
                        <a14:foregroundMark x1="36545" y1="32182" x2="37136" y2="31939"/>
                        <a14:foregroundMark x1="45318" y1="29515" x2="49318" y2="18909"/>
                        <a14:foregroundMark x1="46727" y1="18909" x2="46909" y2="17273"/>
                        <a14:foregroundMark x1="47909" y1="17576" x2="48500" y2="16788"/>
                        <a14:foregroundMark x1="46091" y1="17818" x2="45318" y2="17273"/>
                        <a14:foregroundMark x1="46091" y1="19455" x2="44909" y2="18364"/>
                        <a14:foregroundMark x1="45500" y1="18909" x2="44136" y2="18364"/>
                        <a14:foregroundMark x1="51682" y1="61939" x2="61045" y2="66970"/>
                        <a14:foregroundMark x1="51500" y1="63758" x2="51864" y2="64848"/>
                        <a14:foregroundMark x1="57045" y1="66970" x2="58455" y2="68303"/>
                        <a14:foregroundMark x1="59045" y1="68061" x2="61227" y2="68303"/>
                        <a14:foregroundMark x1="31182" y1="55273" x2="40909" y2="51818"/>
                        <a14:foregroundMark x1="31364" y1="61152" x2="22000" y2="47818"/>
                      </a14:backgroundRemoval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75438" y="3616845"/>
            <a:ext cx="3314132" cy="248559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364" b="81576" l="11364" r="92273">
                        <a14:foregroundMark x1="73636" y1="31030" x2="73636" y2="31030"/>
                        <a14:backgroundMark x1="19864" y1="43758" x2="19864" y2="43758"/>
                      </a14:backgroundRemoval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91" t="6031" r="2145" b="10000"/>
          <a:stretch/>
        </p:blipFill>
        <p:spPr>
          <a:xfrm rot="5400000">
            <a:off x="-401226" y="274201"/>
            <a:ext cx="2006219" cy="1457816"/>
          </a:xfrm>
          <a:prstGeom prst="rect">
            <a:avLst/>
          </a:prstGeom>
        </p:spPr>
      </p:pic>
      <p:grpSp>
        <p:nvGrpSpPr>
          <p:cNvPr id="18" name="Skupina 17"/>
          <p:cNvGrpSpPr/>
          <p:nvPr/>
        </p:nvGrpSpPr>
        <p:grpSpPr>
          <a:xfrm>
            <a:off x="1661375" y="1766583"/>
            <a:ext cx="3129566" cy="2871989"/>
            <a:chOff x="3503054" y="2202287"/>
            <a:chExt cx="3129566" cy="2871989"/>
          </a:xfrm>
        </p:grpSpPr>
        <p:sp>
          <p:nvSpPr>
            <p:cNvPr id="19" name="Krychle 18"/>
            <p:cNvSpPr/>
            <p:nvPr/>
          </p:nvSpPr>
          <p:spPr>
            <a:xfrm>
              <a:off x="3503054" y="2202287"/>
              <a:ext cx="3129566" cy="2871989"/>
            </a:xfrm>
            <a:prstGeom prst="cube">
              <a:avLst/>
            </a:prstGeom>
            <a:solidFill>
              <a:srgbClr val="0070C0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426040" y="3695166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3645795" y="4335352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5067837" y="4295107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5067837" y="3078052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3706970" y="3115884"/>
              <a:ext cx="734096" cy="682580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25" name="Přímá spojnice 24"/>
          <p:cNvCxnSpPr/>
          <p:nvPr/>
        </p:nvCxnSpPr>
        <p:spPr>
          <a:xfrm>
            <a:off x="11302283" y="265048"/>
            <a:ext cx="792051" cy="531704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Vývojový diagram: ruční operace 8"/>
          <p:cNvSpPr/>
          <p:nvPr/>
        </p:nvSpPr>
        <p:spPr>
          <a:xfrm>
            <a:off x="7044744" y="5074276"/>
            <a:ext cx="4546242" cy="612648"/>
          </a:xfrm>
          <a:prstGeom prst="flowChartManualOperation">
            <a:avLst/>
          </a:prstGeom>
          <a:blipFill>
            <a:blip r:embed="rId6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79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97 0.05371 L 0.01497 0.05371 C 0.02995 0.10163 0.0151 0.05625 0.02526 0.08357 C 0.02669 0.08727 0.0276 0.09144 0.02917 0.09491 C 0.0431 0.12686 0.025 0.07894 0.03945 0.11575 C 0.04583 0.13172 0.04062 0.12315 0.04857 0.13866 C 0.05104 0.14352 0.05391 0.14746 0.05625 0.15232 C 0.06081 0.16135 0.06523 0.17038 0.06927 0.1801 C 0.07396 0.19144 0.07826 0.20371 0.08346 0.21459 C 0.09401 0.23635 0.0987 0.24422 0.10677 0.27663 C 0.12083 0.33288 0.10273 0.26297 0.11836 0.31551 C 0.12318 0.33172 0.1293 0.36343 0.13138 0.37778 C 0.13385 0.39584 0.13424 0.39792 0.13659 0.41667 C 0.13737 0.42431 0.13815 0.43218 0.13906 0.43982 C 0.13984 0.44584 0.14089 0.45186 0.14167 0.45811 C 0.14271 0.46575 0.14297 0.47362 0.14427 0.48102 C 0.14557 0.48913 0.14779 0.49653 0.14948 0.50417 C 0.15039 0.51644 0.15104 0.52871 0.15208 0.54098 C 0.15378 0.5632 0.15299 0.55163 0.15469 0.57547 C 0.15378 0.62663 0.1668 0.64584 0.14948 0.65348 C 0.14909 0.65371 0.14857 0.65348 0.14818 0.65348 L 0.14818 0.65348 " pathEditMode="relative" ptsTypes="AAAAAAAAAAAAAAAAAAAA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75 0.05139 L 0.01875 0.05139 C 0.02123 0.05741 0.02396 0.06343 0.02644 0.06968 C 0.03165 0.08241 0.02826 0.07917 0.03933 0.09491 C 0.0461 0.1044 0.05599 0.11783 0.06003 0.1294 C 0.06224 0.13565 0.06407 0.14213 0.06654 0.14792 C 0.06967 0.1551 0.07396 0.16088 0.07696 0.16852 C 0.08256 0.18334 0.0948 0.22362 0.10014 0.24445 C 0.10469 0.26181 0.11055 0.27848 0.11316 0.29723 C 0.11446 0.30649 0.1155 0.31575 0.11706 0.32477 C 0.12253 0.35695 0.12214 0.34283 0.12605 0.37547 C 0.128 0.39213 0.12891 0.40926 0.13125 0.42593 C 0.13204 0.43218 0.13321 0.4382 0.13386 0.44422 C 0.1379 0.48357 0.13191 0.44306 0.13764 0.47871 C 0.14141 0.52547 0.13672 0.46713 0.14024 0.5088 C 0.14076 0.51413 0.14115 0.51945 0.14154 0.52477 C 0.1431 0.56389 0.14493 0.5963 0.14154 0.6375 C 0.14128 0.64051 0.13816 0.63889 0.13646 0.63982 C 0.12826 0.63889 0.12006 0.63866 0.11185 0.6375 C 0.11042 0.63727 0.10925 0.63519 0.10795 0.63519 C 0.10665 0.63519 0.10404 0.6375 0.10404 0.6375 L 0.10404 0.6375 " pathEditMode="relative" ptsTypes="AAAAAAAAAAAAAAAAAAAA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19 0.05371 L 0.01719 0.05371 C 0.02018 0.06505 0.025 0.07547 0.02617 0.08797 C 0.02865 0.11413 0.02552 0.08959 0.03268 0.12038 C 0.03958 0.15024 0.0332 0.13264 0.04167 0.16389 C 0.04531 0.17732 0.05052 0.18913 0.05339 0.20301 C 0.05508 0.21158 0.05664 0.21991 0.05846 0.22825 C 0.06458 0.25556 0.06419 0.24653 0.07018 0.27894 C 0.07513 0.30625 0.0776 0.32639 0.08177 0.35255 C 0.08307 0.36019 0.08477 0.3676 0.08568 0.37547 C 0.08646 0.38311 0.0875 0.39075 0.08828 0.39838 C 0.0888 0.40463 0.08919 0.41065 0.08958 0.4169 C 0.09284 0.4676 0.0888 0.4095 0.09219 0.45602 C 0.09128 0.47963 0.09102 0.50348 0.08958 0.52732 C 0.08932 0.53056 0.0875 0.53311 0.08698 0.53635 C 0.0862 0.54098 0.08633 0.54584 0.08568 0.55024 C 0.08503 0.55417 0.08385 0.55788 0.08307 0.56181 C 0.08164 0.56852 0.08047 0.57547 0.07917 0.58241 C 0.07839 0.58704 0.07708 0.59144 0.07656 0.5963 C 0.07617 0.6 0.07578 0.60394 0.07526 0.60764 C 0.075 0.60996 0.07422 0.61227 0.07396 0.61459 C 0.0737 0.61829 0.07396 0.62223 0.07396 0.62616 L 0.08568 0.6676 " pathEditMode="relative" ptsTypes="AAAAAAAAAAAAAAAAAAAAAAA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L 5E-6 0.00024 C 0.00066 0.00834 0.00079 0.0169 0.00196 0.02547 C 0.00235 0.02801 0.00365 0.03033 0.00417 0.03311 C 0.00821 0.05371 0.00456 0.04283 0.0086 0.06135 C 0.0099 0.06737 0.01146 0.07315 0.01303 0.07917 C 0.01459 0.09746 0.01498 0.10579 0.01745 0.12269 C 0.01876 0.13241 0.02058 0.14167 0.02188 0.15093 C 0.02279 0.15857 0.02279 0.16644 0.02409 0.17408 C 0.03477 0.23334 0.02787 0.1595 0.03946 0.24075 C 0.04675 0.29121 0.03542 0.21667 0.0461 0.27408 C 0.05196 0.30533 0.04415 0.27987 0.05274 0.30487 C 0.05339 0.31598 0.05391 0.32709 0.05495 0.3382 C 0.05547 0.34422 0.05652 0.35024 0.05717 0.35625 C 0.05795 0.36482 0.0586 0.37315 0.05951 0.38172 C 0.0586 0.40834 0.05834 0.43496 0.05717 0.46135 C 0.05704 0.46482 0.05586 0.46829 0.05495 0.47153 C 0.05365 0.47593 0.05079 0.47987 0.05053 0.48426 C 0.04922 0.51274 0.05053 0.54075 0.05053 0.56899 L 0.04831 0.63079 " pathEditMode="relative" rAng="0" ptsTypes="AAAAAAAAAAAAAAAAAAAA">
                                      <p:cBhvr>
                                        <p:cTn id="2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9" y="3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64 0.06065 L 0.02474 0.64445 " pathEditMode="relative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b="1" dirty="0" smtClean="0"/>
              <a:t>Děti porovnávají znaky na kostce s počtem hrášků 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err="1" smtClean="0"/>
              <a:t>Předmatematická</a:t>
            </a:r>
            <a:r>
              <a:rPr lang="cs-CZ" dirty="0" smtClean="0"/>
              <a:t> gramotnost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2 – 7 padne na hozené kostce určitý počet bodů. Děti zleva doprava označují shodný počet hrášků, které Maruška sype na misku.</a:t>
            </a:r>
          </a:p>
          <a:p>
            <a:r>
              <a:rPr lang="cs-CZ" dirty="0" smtClean="0"/>
              <a:t>Za pomoci animačních efektů a aktivační událost se dětem po kliknutí nabízí zpětná vazba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si nastříhají kolečka, vybarví do podoby hrášku.</a:t>
            </a:r>
          </a:p>
          <a:p>
            <a:r>
              <a:rPr lang="cs-CZ" dirty="0" smtClean="0"/>
              <a:t>Pokud nemají možnost dotykového zařízení, přiřazují tyto hrášky na magnetickou tabulku, dle zadání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běžnými předměty denní potřeby, hračkami, pomůckami, 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Chápat základní číselné a matematické pojmy, elementární matematické souvislosti a dle potřeby je využívat</a:t>
            </a:r>
          </a:p>
          <a:p>
            <a:r>
              <a:rPr lang="cs-CZ" dirty="0"/>
              <a:t>Porovnat a uspořádat předměty dle stanoveného </a:t>
            </a:r>
            <a:r>
              <a:rPr lang="cs-CZ" dirty="0" smtClean="0"/>
              <a:t>pravidla</a:t>
            </a:r>
          </a:p>
          <a:p>
            <a:r>
              <a:rPr lang="cs-CZ" dirty="0"/>
              <a:t>Orientovat se v číselné řadě 1 – </a:t>
            </a:r>
            <a:r>
              <a:rPr lang="cs-CZ" dirty="0" smtClean="0"/>
              <a:t>6 – chápat číslo jako počet prvků</a:t>
            </a:r>
          </a:p>
          <a:p>
            <a:r>
              <a:rPr lang="cs-CZ" dirty="0"/>
              <a:t>Prožívat radost ze zvládnutého a poznaného</a:t>
            </a:r>
          </a:p>
          <a:p>
            <a:r>
              <a:rPr lang="cs-CZ" dirty="0" smtClean="0"/>
              <a:t>Materiál je zpracován pro dotyková zařízení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258</Words>
  <Application>Microsoft Office PowerPoint</Application>
  <PresentationFormat>Širokoúhlá obrazovka</PresentationFormat>
  <Paragraphs>53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Hrášek – počítání kuliček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2015-06-18T08:15:49Z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