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84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6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1504" autoAdjust="0"/>
  </p:normalViewPr>
  <p:slideViewPr>
    <p:cSldViewPr snapToGrid="0">
      <p:cViewPr>
        <p:scale>
          <a:sx n="70" d="100"/>
          <a:sy n="70" d="100"/>
        </p:scale>
        <p:origin x="-102" y="-1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3.1.1980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3.1.1980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Čteme si příběh o lvovi a myšce. Děti mají za úkol </a:t>
            </a:r>
            <a:r>
              <a:rPr lang="cs-CZ" dirty="0" smtClean="0"/>
              <a:t>říci, </a:t>
            </a:r>
            <a:r>
              <a:rPr lang="cs-CZ" dirty="0" smtClean="0"/>
              <a:t>jak se jmenují hlavní hrdinové příběhu.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 </a:t>
            </a:r>
            <a:r>
              <a:rPr lang="cs-CZ" dirty="0" smtClean="0"/>
              <a:t>čím byl lev připoután.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0004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</a:t>
            </a:r>
            <a:r>
              <a:rPr lang="cs-CZ" baseline="0" dirty="0" smtClean="0"/>
              <a:t> čím byl lev osvobozen.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883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10" Type="http://schemas.openxmlformats.org/officeDocument/2006/relationships/comments" Target="../comments/comment2.xml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comments" Target="../comments/comment3.xml"/><Relationship Id="rId5" Type="http://schemas.openxmlformats.org/officeDocument/2006/relationships/image" Target="../media/image7.png"/><Relationship Id="rId10" Type="http://schemas.openxmlformats.org/officeDocument/2006/relationships/image" Target="../media/image4.png"/><Relationship Id="rId4" Type="http://schemas.microsoft.com/office/2007/relationships/hdphoto" Target="../media/hdphoto1.wdp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>
                <a:solidFill>
                  <a:srgbClr val="FF0000"/>
                </a:solidFill>
                <a:latin typeface="Century Gothic"/>
              </a:rPr>
              <a:t>Lev a myš bajka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29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3712" y="3962401"/>
            <a:ext cx="3291840" cy="2061872"/>
          </a:xfrm>
          <a:prstGeom prst="rect">
            <a:avLst/>
          </a:prstGeom>
        </p:spPr>
      </p:pic>
      <p:pic>
        <p:nvPicPr>
          <p:cNvPr id="7" name="Obrázek 6" descr="DSC_029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271" y="879250"/>
            <a:ext cx="7144512" cy="5145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SC_0294.JP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62768" y="1531159"/>
            <a:ext cx="2743200" cy="1836167"/>
          </a:xfrm>
          <a:prstGeom prst="rect">
            <a:avLst/>
          </a:prstGeom>
        </p:spPr>
      </p:pic>
      <p:pic>
        <p:nvPicPr>
          <p:cNvPr id="6" name="Obrázek 5" descr="DSC_0295.JP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54" b="88542" l="15625" r="100000">
                        <a14:foregroundMark x1="40160" y1="41860" x2="73063" y2="34568"/>
                        <a14:foregroundMark x1="77505" y1="35880" x2="77505" y2="35880"/>
                        <a14:foregroundMark x1="29055" y1="57137" x2="74406" y2="51813"/>
                        <a14:foregroundMark x1="77944" y1="44522" x2="77944" y2="4452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9788" y="1334545"/>
            <a:ext cx="2743200" cy="1836167"/>
          </a:xfrm>
          <a:prstGeom prst="rect">
            <a:avLst/>
          </a:prstGeom>
        </p:spPr>
      </p:pic>
      <p:pic>
        <p:nvPicPr>
          <p:cNvPr id="8" name="Obrázek 7" descr="DSC_0292.JPG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54830" y1="21335" x2="71720" y2="459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40545" y="1425039"/>
            <a:ext cx="2743200" cy="1836167"/>
          </a:xfrm>
          <a:prstGeom prst="rect">
            <a:avLst/>
          </a:prstGeom>
        </p:spPr>
      </p:pic>
      <p:pic>
        <p:nvPicPr>
          <p:cNvPr id="7" name="Obrázek 6" descr="DSC_0293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40545" y="4269210"/>
            <a:ext cx="3176238" cy="228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SC_0294.JP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27537" y="1830928"/>
            <a:ext cx="2743200" cy="1836167"/>
          </a:xfrm>
          <a:prstGeom prst="rect">
            <a:avLst/>
          </a:prstGeom>
        </p:spPr>
      </p:pic>
      <p:pic>
        <p:nvPicPr>
          <p:cNvPr id="6" name="Obrázek 5" descr="DSC_0295.JP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54" b="88542" l="15625" r="100000">
                        <a14:foregroundMark x1="40160" y1="41860" x2="73063" y2="34568"/>
                        <a14:foregroundMark x1="77505" y1="35880" x2="77505" y2="35880"/>
                        <a14:foregroundMark x1="29055" y1="57137" x2="74406" y2="51813"/>
                        <a14:foregroundMark x1="77944" y1="44522" x2="77944" y2="4452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977" y="1643586"/>
            <a:ext cx="2743200" cy="1836167"/>
          </a:xfrm>
          <a:prstGeom prst="rect">
            <a:avLst/>
          </a:prstGeom>
        </p:spPr>
      </p:pic>
      <p:pic>
        <p:nvPicPr>
          <p:cNvPr id="8" name="Obrázek 7" descr="DSC_0292.JPG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54830" y1="21335" x2="71720" y2="459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33518" y="1830928"/>
            <a:ext cx="2743200" cy="1836167"/>
          </a:xfrm>
          <a:prstGeom prst="rect">
            <a:avLst/>
          </a:prstGeom>
        </p:spPr>
      </p:pic>
      <p:pic>
        <p:nvPicPr>
          <p:cNvPr id="7" name="Obrázek 6" descr="DSC_0293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558" y="3988546"/>
            <a:ext cx="3850252" cy="2772707"/>
          </a:xfrm>
          <a:prstGeom prst="rect">
            <a:avLst/>
          </a:prstGeom>
        </p:spPr>
      </p:pic>
      <p:pic>
        <p:nvPicPr>
          <p:cNvPr id="9" name="Obrázek 8" descr="DSC_0291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76718" y="4916384"/>
            <a:ext cx="3291840" cy="2061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40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b="1" dirty="0" smtClean="0"/>
              <a:t>DUM slouží jako podklad pro práci s textem k bajce – Lev a myška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a rozvoj </a:t>
            </a:r>
            <a:r>
              <a:rPr lang="cs-CZ" dirty="0" err="1" smtClean="0"/>
              <a:t>předčtenářské</a:t>
            </a:r>
            <a:r>
              <a:rPr lang="cs-CZ" dirty="0" smtClean="0"/>
              <a:t> gramotnosti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č. </a:t>
            </a:r>
            <a:r>
              <a:rPr lang="cs-CZ" dirty="0"/>
              <a:t>2 - Čteme si příběh o lvovi a myšce. Děti mají za úkol </a:t>
            </a:r>
            <a:r>
              <a:rPr lang="cs-CZ" dirty="0" smtClean="0"/>
              <a:t>říci, </a:t>
            </a:r>
            <a:r>
              <a:rPr lang="cs-CZ" dirty="0"/>
              <a:t>jak se jmenují hlavní hrdinové příběhu.</a:t>
            </a:r>
          </a:p>
          <a:p>
            <a:r>
              <a:rPr lang="cs-CZ" dirty="0" smtClean="0"/>
              <a:t>Snímek </a:t>
            </a:r>
            <a:r>
              <a:rPr lang="cs-CZ" dirty="0"/>
              <a:t>č</a:t>
            </a:r>
            <a:r>
              <a:rPr lang="cs-CZ" dirty="0" smtClean="0"/>
              <a:t>. 3 – Vyber, </a:t>
            </a:r>
            <a:r>
              <a:rPr lang="cs-CZ" dirty="0"/>
              <a:t>čím byl lev připoután.</a:t>
            </a:r>
          </a:p>
          <a:p>
            <a:r>
              <a:rPr lang="cs-CZ" dirty="0" smtClean="0"/>
              <a:t>Snímek č</a:t>
            </a:r>
            <a:r>
              <a:rPr lang="cs-CZ" dirty="0" smtClean="0"/>
              <a:t>. 4 </a:t>
            </a:r>
            <a:r>
              <a:rPr lang="cs-CZ" dirty="0"/>
              <a:t>- Vyber, čím byl lev osvobozen.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r>
              <a:rPr lang="cs-CZ" dirty="0"/>
              <a:t>Používat jednoduchá souvětí, vyjádřit myšlenku, nápad, mínění, popsat situaci, událost, vyjádřit svoje pocity, prožitky </a:t>
            </a:r>
          </a:p>
          <a:p>
            <a:r>
              <a:rPr lang="cs-CZ" dirty="0"/>
              <a:t>Dodržovat pravidla konverzace a společenského kontaktu – řečovou kázeň </a:t>
            </a:r>
            <a:endParaRPr lang="cs-CZ" dirty="0" smtClean="0"/>
          </a:p>
          <a:p>
            <a:r>
              <a:rPr lang="cs-CZ" dirty="0"/>
              <a:t>Porozumět slyšenému </a:t>
            </a:r>
          </a:p>
          <a:p>
            <a:r>
              <a:rPr lang="cs-CZ" dirty="0"/>
              <a:t>Sledovat a vyprávět příběh, pohádku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322</Words>
  <Application>Microsoft Office PowerPoint</Application>
  <PresentationFormat>Vlastní</PresentationFormat>
  <Paragraphs>55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Lev a myš bajka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jazyk a řeč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1980-01-03T22:13:53Z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