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3" r:id="rId4"/>
    <p:sldId id="286" r:id="rId5"/>
    <p:sldId id="287" r:id="rId6"/>
    <p:sldId id="288" r:id="rId7"/>
    <p:sldId id="289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2B82"/>
    <a:srgbClr val="FFFFFF"/>
    <a:srgbClr val="FEF8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39631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30015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00423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6400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36747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0183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5.xml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SOUHVĚZDÍ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POZNÁVACÍ SCHOPNOSTI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3000">
              <a:srgbClr val="002060"/>
            </a:gs>
            <a:gs pos="0">
              <a:schemeClr val="tx1"/>
            </a:gs>
            <a:gs pos="100000">
              <a:srgbClr val="002B8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edmicípá hvězda 13"/>
          <p:cNvSpPr/>
          <p:nvPr/>
        </p:nvSpPr>
        <p:spPr>
          <a:xfrm>
            <a:off x="10635849" y="2014330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edmicípá hvězda 14"/>
          <p:cNvSpPr/>
          <p:nvPr/>
        </p:nvSpPr>
        <p:spPr>
          <a:xfrm>
            <a:off x="7374836" y="2471530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edmicípá hvězda 15"/>
          <p:cNvSpPr/>
          <p:nvPr/>
        </p:nvSpPr>
        <p:spPr>
          <a:xfrm>
            <a:off x="8739809" y="1822174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edmicípá hvězda 16"/>
          <p:cNvSpPr/>
          <p:nvPr/>
        </p:nvSpPr>
        <p:spPr>
          <a:xfrm>
            <a:off x="2782957" y="3445565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edmicípá hvězda 17"/>
          <p:cNvSpPr/>
          <p:nvPr/>
        </p:nvSpPr>
        <p:spPr>
          <a:xfrm>
            <a:off x="5913911" y="3193773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edmicípá hvězda 18"/>
          <p:cNvSpPr/>
          <p:nvPr/>
        </p:nvSpPr>
        <p:spPr>
          <a:xfrm>
            <a:off x="4956314" y="4678017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edmicípá hvězda 19"/>
          <p:cNvSpPr/>
          <p:nvPr/>
        </p:nvSpPr>
        <p:spPr>
          <a:xfrm>
            <a:off x="3313043" y="4671391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>
            <a:off x="3048000" y="3697356"/>
            <a:ext cx="562186" cy="123245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3610186" y="4929808"/>
            <a:ext cx="161117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5285557" y="3445564"/>
            <a:ext cx="893397" cy="156367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2958595" y="3445564"/>
            <a:ext cx="3220359" cy="19955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6245950" y="2703443"/>
            <a:ext cx="1393929" cy="73919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7706875" y="2073965"/>
            <a:ext cx="1297977" cy="662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9004852" y="2087776"/>
            <a:ext cx="1787839" cy="17834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Pěticípá hvězda 40"/>
          <p:cNvSpPr/>
          <p:nvPr/>
        </p:nvSpPr>
        <p:spPr>
          <a:xfrm>
            <a:off x="874643" y="712519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cípá hvězda 41"/>
          <p:cNvSpPr/>
          <p:nvPr/>
        </p:nvSpPr>
        <p:spPr>
          <a:xfrm>
            <a:off x="8207742" y="3645121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cípá hvězda 42"/>
          <p:cNvSpPr/>
          <p:nvPr/>
        </p:nvSpPr>
        <p:spPr>
          <a:xfrm>
            <a:off x="7156909" y="5605153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/>
          <p:cNvSpPr/>
          <p:nvPr/>
        </p:nvSpPr>
        <p:spPr>
          <a:xfrm>
            <a:off x="2231959" y="5900745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/>
          <p:cNvSpPr/>
          <p:nvPr/>
        </p:nvSpPr>
        <p:spPr>
          <a:xfrm>
            <a:off x="3388727" y="1607340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cípá hvězda 45"/>
          <p:cNvSpPr/>
          <p:nvPr/>
        </p:nvSpPr>
        <p:spPr>
          <a:xfrm>
            <a:off x="8057689" y="495836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ěticípá hvězda 46"/>
          <p:cNvSpPr/>
          <p:nvPr/>
        </p:nvSpPr>
        <p:spPr>
          <a:xfrm>
            <a:off x="776281" y="3787023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cípá hvězda 47"/>
          <p:cNvSpPr/>
          <p:nvPr/>
        </p:nvSpPr>
        <p:spPr>
          <a:xfrm>
            <a:off x="5405682" y="497386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9672034" y="4306956"/>
            <a:ext cx="2519966" cy="2551044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2667" b="46061" l="39682" r="56773">
                        <a14:foregroundMark x1="47273" y1="43879" x2="50909" y2="32000"/>
                        <a14:foregroundMark x1="47000" y1="28848" x2="50500" y2="39697"/>
                        <a14:foregroundMark x1="41091" y1="17576" x2="41091" y2="17576"/>
                        <a14:foregroundMark x1="52318" y1="31818" x2="52318" y2="31818"/>
                        <a14:foregroundMark x1="52773" y1="42364" x2="52500" y2="41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685" t="9577" r="41174" b="49859"/>
          <a:stretch/>
        </p:blipFill>
        <p:spPr>
          <a:xfrm rot="5400000">
            <a:off x="10011178" y="4278586"/>
            <a:ext cx="1841679" cy="2781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94534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5000">
              <a:srgbClr val="002060"/>
            </a:gs>
            <a:gs pos="0">
              <a:schemeClr val="tx1"/>
            </a:gs>
            <a:gs pos="100000">
              <a:srgbClr val="002B8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edmicípá hvězda 14"/>
          <p:cNvSpPr/>
          <p:nvPr/>
        </p:nvSpPr>
        <p:spPr>
          <a:xfrm>
            <a:off x="6663262" y="3322895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edmicípá hvězda 16"/>
          <p:cNvSpPr/>
          <p:nvPr/>
        </p:nvSpPr>
        <p:spPr>
          <a:xfrm>
            <a:off x="2330749" y="3375500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edmicípá hvězda 17"/>
          <p:cNvSpPr/>
          <p:nvPr/>
        </p:nvSpPr>
        <p:spPr>
          <a:xfrm>
            <a:off x="5611264" y="4606386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edmicípá hvězda 18"/>
          <p:cNvSpPr/>
          <p:nvPr/>
        </p:nvSpPr>
        <p:spPr>
          <a:xfrm>
            <a:off x="4589452" y="3362221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edmicípá hvězda 19"/>
          <p:cNvSpPr/>
          <p:nvPr/>
        </p:nvSpPr>
        <p:spPr>
          <a:xfrm>
            <a:off x="3313043" y="4671391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>
            <a:off x="2689753" y="3679500"/>
            <a:ext cx="920433" cy="12503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3610186" y="3574686"/>
            <a:ext cx="1244309" cy="135512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988414" y="3669552"/>
            <a:ext cx="754414" cy="118862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5909640" y="3601530"/>
            <a:ext cx="1018665" cy="130049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Pěticípá hvězda 40"/>
          <p:cNvSpPr/>
          <p:nvPr/>
        </p:nvSpPr>
        <p:spPr>
          <a:xfrm>
            <a:off x="874643" y="712519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cípá hvězda 41"/>
          <p:cNvSpPr/>
          <p:nvPr/>
        </p:nvSpPr>
        <p:spPr>
          <a:xfrm>
            <a:off x="8207742" y="3645121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cípá hvězda 42"/>
          <p:cNvSpPr/>
          <p:nvPr/>
        </p:nvSpPr>
        <p:spPr>
          <a:xfrm>
            <a:off x="7156909" y="5605153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/>
          <p:cNvSpPr/>
          <p:nvPr/>
        </p:nvSpPr>
        <p:spPr>
          <a:xfrm>
            <a:off x="721541" y="5041397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/>
          <p:cNvSpPr/>
          <p:nvPr/>
        </p:nvSpPr>
        <p:spPr>
          <a:xfrm>
            <a:off x="3388727" y="1607340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cípá hvězda 45"/>
          <p:cNvSpPr/>
          <p:nvPr/>
        </p:nvSpPr>
        <p:spPr>
          <a:xfrm>
            <a:off x="8057689" y="495836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ěticípá hvězda 46"/>
          <p:cNvSpPr/>
          <p:nvPr/>
        </p:nvSpPr>
        <p:spPr>
          <a:xfrm>
            <a:off x="10494517" y="1607339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cípá hvězda 47"/>
          <p:cNvSpPr/>
          <p:nvPr/>
        </p:nvSpPr>
        <p:spPr>
          <a:xfrm>
            <a:off x="5405682" y="497386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9672034" y="4306956"/>
            <a:ext cx="2519966" cy="2551044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1108" b="50254" l="61446" r="74516">
                        <a14:foregroundMark x1="67136" y1="44364" x2="70091" y2="41758"/>
                        <a14:foregroundMark x1="69409" y1="38970" x2="69409" y2="38970"/>
                        <a14:foregroundMark x1="66273" y1="35576" x2="66273" y2="35576"/>
                        <a14:foregroundMark x1="66727" y1="36667" x2="66727" y2="36667"/>
                        <a14:foregroundMark x1="67409" y1="37091" x2="68682" y2="38545"/>
                        <a14:foregroundMark x1="67136" y1="35758" x2="70636" y2="31818"/>
                        <a14:foregroundMark x1="66409" y1="27091" x2="71500" y2="30667"/>
                        <a14:foregroundMark x1="67136" y1="47030" x2="67136" y2="4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812" t="17465" r="23850" b="46103"/>
          <a:stretch/>
        </p:blipFill>
        <p:spPr>
          <a:xfrm rot="5400000">
            <a:off x="10225073" y="4355902"/>
            <a:ext cx="1493949" cy="2498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69483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6000">
              <a:srgbClr val="002060"/>
            </a:gs>
            <a:gs pos="0">
              <a:schemeClr val="tx1"/>
            </a:gs>
            <a:gs pos="100000">
              <a:srgbClr val="002B8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edmicípá hvězda 14"/>
          <p:cNvSpPr/>
          <p:nvPr/>
        </p:nvSpPr>
        <p:spPr>
          <a:xfrm>
            <a:off x="3446415" y="5306874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edmicípá hvězda 16"/>
          <p:cNvSpPr/>
          <p:nvPr/>
        </p:nvSpPr>
        <p:spPr>
          <a:xfrm>
            <a:off x="6476533" y="2111003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edmicípá hvězda 17"/>
          <p:cNvSpPr/>
          <p:nvPr/>
        </p:nvSpPr>
        <p:spPr>
          <a:xfrm>
            <a:off x="7705574" y="1232452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edmicípá hvězda 18"/>
          <p:cNvSpPr/>
          <p:nvPr/>
        </p:nvSpPr>
        <p:spPr>
          <a:xfrm>
            <a:off x="6759266" y="1498440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edmicípá hvězda 19"/>
          <p:cNvSpPr/>
          <p:nvPr/>
        </p:nvSpPr>
        <p:spPr>
          <a:xfrm>
            <a:off x="7254002" y="2365532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7037247" y="1483633"/>
            <a:ext cx="843618" cy="26659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6741576" y="1663731"/>
            <a:ext cx="353182" cy="65788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746688" y="2342213"/>
            <a:ext cx="761060" cy="26955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7567333" y="1366733"/>
            <a:ext cx="266770" cy="118629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Pěticípá hvězda 40"/>
          <p:cNvSpPr/>
          <p:nvPr/>
        </p:nvSpPr>
        <p:spPr>
          <a:xfrm>
            <a:off x="874643" y="712519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/>
          <p:cNvSpPr/>
          <p:nvPr/>
        </p:nvSpPr>
        <p:spPr>
          <a:xfrm>
            <a:off x="721541" y="5041397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/>
          <p:cNvSpPr/>
          <p:nvPr/>
        </p:nvSpPr>
        <p:spPr>
          <a:xfrm>
            <a:off x="3388727" y="1607340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cípá hvězda 47"/>
          <p:cNvSpPr/>
          <p:nvPr/>
        </p:nvSpPr>
        <p:spPr>
          <a:xfrm>
            <a:off x="5405682" y="497386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9672034" y="4306956"/>
            <a:ext cx="2519966" cy="2551044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5091" b="49273" l="20091" r="33455">
                        <a14:foregroundMark x1="27273" y1="20545" x2="29091" y2="1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71" t="12906" r="64977" b="48545"/>
          <a:stretch/>
        </p:blipFill>
        <p:spPr>
          <a:xfrm rot="2317367">
            <a:off x="10262399" y="4215552"/>
            <a:ext cx="1495839" cy="2817033"/>
          </a:xfrm>
          <a:prstGeom prst="rect">
            <a:avLst/>
          </a:prstGeom>
        </p:spPr>
      </p:pic>
      <p:sp>
        <p:nvSpPr>
          <p:cNvPr id="25" name="Sedmicípá hvězda 24"/>
          <p:cNvSpPr/>
          <p:nvPr/>
        </p:nvSpPr>
        <p:spPr>
          <a:xfrm>
            <a:off x="4303821" y="5621404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edmicípá hvězda 25"/>
          <p:cNvSpPr/>
          <p:nvPr/>
        </p:nvSpPr>
        <p:spPr>
          <a:xfrm>
            <a:off x="4708191" y="4767663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edmicípá hvězda 28"/>
          <p:cNvSpPr/>
          <p:nvPr/>
        </p:nvSpPr>
        <p:spPr>
          <a:xfrm>
            <a:off x="2319997" y="4090547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edmicípá hvězda 30"/>
          <p:cNvSpPr/>
          <p:nvPr/>
        </p:nvSpPr>
        <p:spPr>
          <a:xfrm>
            <a:off x="4812050" y="3267373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edmicípá hvězda 31"/>
          <p:cNvSpPr/>
          <p:nvPr/>
        </p:nvSpPr>
        <p:spPr>
          <a:xfrm>
            <a:off x="2793062" y="3413430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edmicípá hvězda 32"/>
          <p:cNvSpPr/>
          <p:nvPr/>
        </p:nvSpPr>
        <p:spPr>
          <a:xfrm>
            <a:off x="6662671" y="4220146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edmicípá hvězda 33"/>
          <p:cNvSpPr/>
          <p:nvPr/>
        </p:nvSpPr>
        <p:spPr>
          <a:xfrm>
            <a:off x="3642753" y="2954288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edmicípá hvězda 34"/>
          <p:cNvSpPr/>
          <p:nvPr/>
        </p:nvSpPr>
        <p:spPr>
          <a:xfrm>
            <a:off x="7414384" y="4289947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edmicípá hvězda 35"/>
          <p:cNvSpPr/>
          <p:nvPr/>
        </p:nvSpPr>
        <p:spPr>
          <a:xfrm>
            <a:off x="8204240" y="4052568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edmicípá hvězda 37"/>
          <p:cNvSpPr/>
          <p:nvPr/>
        </p:nvSpPr>
        <p:spPr>
          <a:xfrm>
            <a:off x="7736982" y="3169696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>
            <a:off x="7543612" y="2629212"/>
            <a:ext cx="487859" cy="78421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7970617" y="3448879"/>
            <a:ext cx="498666" cy="89345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7736982" y="4331400"/>
            <a:ext cx="647996" cy="22475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898743" y="4471937"/>
            <a:ext cx="618012" cy="7617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5099339" y="3519164"/>
            <a:ext cx="1706136" cy="88840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037291" y="3206079"/>
            <a:ext cx="906501" cy="23574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V="1">
            <a:off x="3044698" y="3200035"/>
            <a:ext cx="906501" cy="47324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2528019" y="3708138"/>
            <a:ext cx="468056" cy="63420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496421" y="4401565"/>
            <a:ext cx="1189470" cy="115710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662930" y="5558665"/>
            <a:ext cx="879803" cy="35015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4530257" y="4956716"/>
            <a:ext cx="442977" cy="95210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Pěticípá hvězda 69"/>
          <p:cNvSpPr/>
          <p:nvPr/>
        </p:nvSpPr>
        <p:spPr>
          <a:xfrm>
            <a:off x="10989235" y="2434355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Pěticípá hvězda 70"/>
          <p:cNvSpPr/>
          <p:nvPr/>
        </p:nvSpPr>
        <p:spPr>
          <a:xfrm>
            <a:off x="9546807" y="497386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5783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69000">
              <a:srgbClr val="002060"/>
            </a:gs>
            <a:gs pos="98000">
              <a:srgbClr val="002B8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edmicípá hvězda 14"/>
          <p:cNvSpPr/>
          <p:nvPr/>
        </p:nvSpPr>
        <p:spPr>
          <a:xfrm>
            <a:off x="1617681" y="1173247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edmicípá hvězda 16"/>
          <p:cNvSpPr/>
          <p:nvPr/>
        </p:nvSpPr>
        <p:spPr>
          <a:xfrm>
            <a:off x="6846303" y="3816191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edmicípá hvězda 17"/>
          <p:cNvSpPr/>
          <p:nvPr/>
        </p:nvSpPr>
        <p:spPr>
          <a:xfrm>
            <a:off x="7481778" y="1443917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edmicípá hvězda 18"/>
          <p:cNvSpPr/>
          <p:nvPr/>
        </p:nvSpPr>
        <p:spPr>
          <a:xfrm>
            <a:off x="8281075" y="5093482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edmicípá hvězda 19"/>
          <p:cNvSpPr/>
          <p:nvPr/>
        </p:nvSpPr>
        <p:spPr>
          <a:xfrm>
            <a:off x="7129544" y="4929299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 flipH="1" flipV="1">
            <a:off x="7827825" y="1708634"/>
            <a:ext cx="962753" cy="9134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5098950" y="1704912"/>
            <a:ext cx="2578585" cy="117613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3533553" y="2886415"/>
            <a:ext cx="1516069" cy="435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351564" y="2959275"/>
            <a:ext cx="347152" cy="110870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Pěticípá hvězda 40"/>
          <p:cNvSpPr/>
          <p:nvPr/>
        </p:nvSpPr>
        <p:spPr>
          <a:xfrm>
            <a:off x="10845464" y="2733631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/>
          <p:cNvSpPr/>
          <p:nvPr/>
        </p:nvSpPr>
        <p:spPr>
          <a:xfrm>
            <a:off x="9398385" y="393347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/>
          <p:cNvSpPr/>
          <p:nvPr/>
        </p:nvSpPr>
        <p:spPr>
          <a:xfrm>
            <a:off x="851590" y="4104434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cípá hvězda 47"/>
          <p:cNvSpPr/>
          <p:nvPr/>
        </p:nvSpPr>
        <p:spPr>
          <a:xfrm>
            <a:off x="4711671" y="653314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9672034" y="4306956"/>
            <a:ext cx="2519966" cy="2551044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edmicípá hvězda 24"/>
          <p:cNvSpPr/>
          <p:nvPr/>
        </p:nvSpPr>
        <p:spPr>
          <a:xfrm>
            <a:off x="734249" y="1859211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edmicípá hvězda 25"/>
          <p:cNvSpPr/>
          <p:nvPr/>
        </p:nvSpPr>
        <p:spPr>
          <a:xfrm>
            <a:off x="4312604" y="3816191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edmicípá hvězda 28"/>
          <p:cNvSpPr/>
          <p:nvPr/>
        </p:nvSpPr>
        <p:spPr>
          <a:xfrm>
            <a:off x="2332876" y="1908721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edmicípá hvězda 30"/>
          <p:cNvSpPr/>
          <p:nvPr/>
        </p:nvSpPr>
        <p:spPr>
          <a:xfrm>
            <a:off x="4833907" y="2678172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edmicípá hvězda 31"/>
          <p:cNvSpPr/>
          <p:nvPr/>
        </p:nvSpPr>
        <p:spPr>
          <a:xfrm>
            <a:off x="3406662" y="3800776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edmicípá hvězda 32"/>
          <p:cNvSpPr/>
          <p:nvPr/>
        </p:nvSpPr>
        <p:spPr>
          <a:xfrm>
            <a:off x="3406662" y="5101570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edmicípá hvězda 33"/>
          <p:cNvSpPr/>
          <p:nvPr/>
        </p:nvSpPr>
        <p:spPr>
          <a:xfrm>
            <a:off x="3058105" y="2678173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edmicípá hvězda 34"/>
          <p:cNvSpPr/>
          <p:nvPr/>
        </p:nvSpPr>
        <p:spPr>
          <a:xfrm>
            <a:off x="3823813" y="6134723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edmicípá hvězda 35"/>
          <p:cNvSpPr/>
          <p:nvPr/>
        </p:nvSpPr>
        <p:spPr>
          <a:xfrm>
            <a:off x="4533573" y="5790339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edmicípá hvězda 37"/>
          <p:cNvSpPr/>
          <p:nvPr/>
        </p:nvSpPr>
        <p:spPr>
          <a:xfrm>
            <a:off x="7746821" y="5703085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>
            <a:off x="3692818" y="4054121"/>
            <a:ext cx="909791" cy="1386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4632864" y="2993598"/>
            <a:ext cx="476434" cy="116141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 flipV="1">
            <a:off x="3685486" y="4111487"/>
            <a:ext cx="13230" cy="123378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3726569" y="5485843"/>
            <a:ext cx="331609" cy="90067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3788921" y="5362233"/>
            <a:ext cx="993384" cy="62719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7827825" y="2747630"/>
            <a:ext cx="851981" cy="59224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V="1">
            <a:off x="7129544" y="3264202"/>
            <a:ext cx="629972" cy="78836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 flipV="1">
            <a:off x="7082169" y="4104434"/>
            <a:ext cx="294220" cy="106374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7452164" y="5208645"/>
            <a:ext cx="559700" cy="78078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7420202" y="5160036"/>
            <a:ext cx="1056451" cy="1413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3761068" y="5099055"/>
            <a:ext cx="3589965" cy="20237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6150" t="12770" b="47981"/>
          <a:stretch/>
        </p:blipFill>
        <p:spPr>
          <a:xfrm rot="5400000">
            <a:off x="9938907" y="4340260"/>
            <a:ext cx="2180823" cy="2691685"/>
          </a:xfrm>
          <a:prstGeom prst="rect">
            <a:avLst/>
          </a:prstGeom>
        </p:spPr>
      </p:pic>
      <p:sp>
        <p:nvSpPr>
          <p:cNvPr id="46" name="Sedmicípá hvězda 45"/>
          <p:cNvSpPr/>
          <p:nvPr/>
        </p:nvSpPr>
        <p:spPr>
          <a:xfrm>
            <a:off x="7474036" y="3066606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edmicípá hvězda 46"/>
          <p:cNvSpPr/>
          <p:nvPr/>
        </p:nvSpPr>
        <p:spPr>
          <a:xfrm>
            <a:off x="8524241" y="2426380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4" name="Přímá spojnice 63"/>
          <p:cNvCxnSpPr/>
          <p:nvPr/>
        </p:nvCxnSpPr>
        <p:spPr>
          <a:xfrm>
            <a:off x="2591041" y="2160512"/>
            <a:ext cx="721203" cy="76945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1879753" y="1433137"/>
            <a:ext cx="721203" cy="76945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898668" y="1403941"/>
            <a:ext cx="917252" cy="70706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58762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0"/>
                            </p:stCondLst>
                            <p:childTnLst>
                              <p:par>
                                <p:cTn id="6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500"/>
                            </p:stCondLst>
                            <p:childTnLst>
                              <p:par>
                                <p:cTn id="7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7000">
              <a:srgbClr val="002060"/>
            </a:gs>
            <a:gs pos="0">
              <a:schemeClr val="tx1"/>
            </a:gs>
            <a:gs pos="100000">
              <a:srgbClr val="002B8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50429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edmicípá hvězda 14"/>
          <p:cNvSpPr/>
          <p:nvPr/>
        </p:nvSpPr>
        <p:spPr>
          <a:xfrm>
            <a:off x="5471944" y="2764971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edmicípá hvězda 16"/>
          <p:cNvSpPr/>
          <p:nvPr/>
        </p:nvSpPr>
        <p:spPr>
          <a:xfrm>
            <a:off x="4222332" y="3346668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edmicípá hvězda 17"/>
          <p:cNvSpPr/>
          <p:nvPr/>
        </p:nvSpPr>
        <p:spPr>
          <a:xfrm>
            <a:off x="4811858" y="3076210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edmicípá hvězda 18"/>
          <p:cNvSpPr/>
          <p:nvPr/>
        </p:nvSpPr>
        <p:spPr>
          <a:xfrm>
            <a:off x="4860579" y="3665213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edmicípá hvězda 19"/>
          <p:cNvSpPr/>
          <p:nvPr/>
        </p:nvSpPr>
        <p:spPr>
          <a:xfrm>
            <a:off x="4131618" y="3916189"/>
            <a:ext cx="530086" cy="503583"/>
          </a:xfrm>
          <a:prstGeom prst="star7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4390342" y="3573700"/>
            <a:ext cx="106245" cy="59428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4462828" y="3916189"/>
            <a:ext cx="646317" cy="26824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5076901" y="3328001"/>
            <a:ext cx="64486" cy="56246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4462828" y="3268554"/>
            <a:ext cx="646317" cy="30514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4860580" y="2960311"/>
            <a:ext cx="876407" cy="44278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Pěticípá hvězda 40"/>
          <p:cNvSpPr/>
          <p:nvPr/>
        </p:nvSpPr>
        <p:spPr>
          <a:xfrm>
            <a:off x="874643" y="712519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cípá hvězda 41"/>
          <p:cNvSpPr/>
          <p:nvPr/>
        </p:nvSpPr>
        <p:spPr>
          <a:xfrm>
            <a:off x="8207742" y="3645121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cípá hvězda 42"/>
          <p:cNvSpPr/>
          <p:nvPr/>
        </p:nvSpPr>
        <p:spPr>
          <a:xfrm>
            <a:off x="7156909" y="5605153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/>
          <p:cNvSpPr/>
          <p:nvPr/>
        </p:nvSpPr>
        <p:spPr>
          <a:xfrm>
            <a:off x="2231959" y="5900745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/>
          <p:cNvSpPr/>
          <p:nvPr/>
        </p:nvSpPr>
        <p:spPr>
          <a:xfrm>
            <a:off x="3388727" y="1607340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cípá hvězda 45"/>
          <p:cNvSpPr/>
          <p:nvPr/>
        </p:nvSpPr>
        <p:spPr>
          <a:xfrm>
            <a:off x="8057689" y="495836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ěticípá hvězda 46"/>
          <p:cNvSpPr/>
          <p:nvPr/>
        </p:nvSpPr>
        <p:spPr>
          <a:xfrm>
            <a:off x="776281" y="3787023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cípá hvězda 47"/>
          <p:cNvSpPr/>
          <p:nvPr/>
        </p:nvSpPr>
        <p:spPr>
          <a:xfrm>
            <a:off x="5405682" y="497386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9672034" y="4306956"/>
            <a:ext cx="2519966" cy="2551044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1030" b="48242" l="1955" r="19818">
                        <a14:foregroundMark x1="12773" y1="42061" x2="12773" y2="420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652" r="80047" b="48357"/>
          <a:stretch/>
        </p:blipFill>
        <p:spPr>
          <a:xfrm rot="1068138">
            <a:off x="9952454" y="4216561"/>
            <a:ext cx="1824507" cy="2331076"/>
          </a:xfrm>
          <a:prstGeom prst="rect">
            <a:avLst/>
          </a:prstGeom>
        </p:spPr>
      </p:pic>
      <p:sp>
        <p:nvSpPr>
          <p:cNvPr id="51" name="Pěticípá hvězda 50"/>
          <p:cNvSpPr/>
          <p:nvPr/>
        </p:nvSpPr>
        <p:spPr>
          <a:xfrm>
            <a:off x="9804629" y="1025705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ěticípá hvězda 51"/>
          <p:cNvSpPr/>
          <p:nvPr/>
        </p:nvSpPr>
        <p:spPr>
          <a:xfrm>
            <a:off x="9353993" y="2197105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Pěticípá hvězda 52"/>
          <p:cNvSpPr/>
          <p:nvPr/>
        </p:nvSpPr>
        <p:spPr>
          <a:xfrm>
            <a:off x="10864707" y="3095284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Pěticípá hvězda 53"/>
          <p:cNvSpPr/>
          <p:nvPr/>
        </p:nvSpPr>
        <p:spPr>
          <a:xfrm>
            <a:off x="5178691" y="4951579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Pěticípá hvězda 54"/>
          <p:cNvSpPr/>
          <p:nvPr/>
        </p:nvSpPr>
        <p:spPr>
          <a:xfrm>
            <a:off x="1863570" y="2835317"/>
            <a:ext cx="596348" cy="51993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1823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Poznávací schopnosti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snaží najít podobu </a:t>
            </a:r>
            <a:r>
              <a:rPr lang="cs-CZ" dirty="0" smtClean="0"/>
              <a:t>mezi </a:t>
            </a:r>
            <a:r>
              <a:rPr lang="cs-CZ" dirty="0" smtClean="0"/>
              <a:t>souhvězdím a obrázkem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Seznámení se s názvy některých souhvězdí, rozvoj představivosti, fantazie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r>
              <a:rPr lang="cs-CZ" dirty="0" smtClean="0"/>
              <a:t>Encyklopedie Vesmír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mají na snímku hvězdnou oblohu, tučné hvězdy představují souhvězdí. Děti pátrají po tom, co by mohlo asi znázorňovat. Po kliknutí se jim hvězdičky spojí do správného tvaru souhvězdí a opět řešíme, co by mohlo připomínat. Nakonec kliknutím prozradíme správný obrázek, který se zobrazí v pravém rámečku.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Jednotlivé obrázky jsou </a:t>
            </a:r>
            <a:r>
              <a:rPr lang="cs-CZ" dirty="0" err="1" smtClean="0"/>
              <a:t>zalaminované,děti</a:t>
            </a:r>
            <a:r>
              <a:rPr lang="cs-CZ" dirty="0" smtClean="0"/>
              <a:t> s nimi pracují na </a:t>
            </a:r>
            <a:r>
              <a:rPr lang="cs-CZ" dirty="0" err="1" smtClean="0"/>
              <a:t>mgt</a:t>
            </a:r>
            <a:r>
              <a:rPr lang="cs-CZ" dirty="0" smtClean="0"/>
              <a:t>. tabulce</a:t>
            </a:r>
          </a:p>
          <a:p>
            <a:r>
              <a:rPr lang="cs-CZ" dirty="0" smtClean="0"/>
              <a:t>Práce s encyklopedií : umět v ní vyhledat potřebné informace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Vnímat, že je zajímavé dozvídat se nové věci</a:t>
            </a:r>
          </a:p>
          <a:p>
            <a:r>
              <a:rPr lang="cs-CZ" dirty="0" smtClean="0"/>
              <a:t>Rozlišování obrázkových znaků</a:t>
            </a:r>
          </a:p>
          <a:p>
            <a:r>
              <a:rPr lang="cs-CZ" dirty="0" smtClean="0"/>
              <a:t>Podpořit rozvoj myšlenkového potenciálu dětí</a:t>
            </a:r>
          </a:p>
          <a:p>
            <a:r>
              <a:rPr lang="cs-CZ" dirty="0" smtClean="0"/>
              <a:t>Rozvoj pozornosti, soustředěnosti, paměti</a:t>
            </a:r>
          </a:p>
          <a:p>
            <a:r>
              <a:rPr lang="cs-CZ" dirty="0" smtClean="0"/>
              <a:t>Rozšiřovat slovní zásobu o nové výrazy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301</Words>
  <Application>Microsoft Office PowerPoint</Application>
  <PresentationFormat>Vlastní</PresentationFormat>
  <Paragraphs>58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SOUHVĚZDÍ</vt:lpstr>
      <vt:lpstr>Snímek 2</vt:lpstr>
      <vt:lpstr>Snímek 3</vt:lpstr>
      <vt:lpstr>Snímek 4</vt:lpstr>
      <vt:lpstr>Snímek 5</vt:lpstr>
      <vt:lpstr>Snímek 6</vt:lpstr>
      <vt:lpstr>Použité odkazy</vt:lpstr>
      <vt:lpstr>Metodický pokyn Poznávací schopnosti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 a myš bajka</dc:title>
  <dc:creator/>
  <cp:lastModifiedBy/>
  <cp:revision>2</cp:revision>
  <dcterms:created xsi:type="dcterms:W3CDTF">2014-08-05T12:38:58Z</dcterms:created>
  <dcterms:modified xsi:type="dcterms:W3CDTF">2015-06-18T11:21:42Z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