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5" r:id="rId4"/>
    <p:sldId id="286" r:id="rId5"/>
    <p:sldId id="284" r:id="rId6"/>
    <p:sldId id="287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AFD77"/>
    <a:srgbClr val="FDFEE2"/>
    <a:srgbClr val="FDFEC6"/>
    <a:srgbClr val="FCFEA0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hdphoto" Target="../media/hdphoto2.wdp"/><Relationship Id="rId7" Type="http://schemas.openxmlformats.org/officeDocument/2006/relationships/image" Target="../media/image23.png"/><Relationship Id="rId12" Type="http://schemas.openxmlformats.org/officeDocument/2006/relationships/image" Target="../media/image1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microsoft.com/office/2007/relationships/hdphoto" Target="../media/hdphoto2.wdp"/><Relationship Id="rId7" Type="http://schemas.openxmlformats.org/officeDocument/2006/relationships/image" Target="../media/image32.png"/><Relationship Id="rId12" Type="http://schemas.openxmlformats.org/officeDocument/2006/relationships/image" Target="../media/image3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5.png"/><Relationship Id="rId5" Type="http://schemas.openxmlformats.org/officeDocument/2006/relationships/image" Target="../media/image30.png"/><Relationship Id="rId10" Type="http://schemas.openxmlformats.org/officeDocument/2006/relationships/image" Target="../media/image34.png"/><Relationship Id="rId4" Type="http://schemas.openxmlformats.org/officeDocument/2006/relationships/image" Target="../media/image29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Vyprávěj,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proč jsem nastydl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 a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94" b="89691" l="9434" r="896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526395" y="661345"/>
            <a:ext cx="2189407" cy="20091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113848" y="2105600"/>
            <a:ext cx="1719330" cy="23367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75558" y="4522942"/>
            <a:ext cx="1624084" cy="20569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489" b="98905" l="3106" r="98137">
                        <a14:foregroundMark x1="36025" y1="28467" x2="46584" y2="29927"/>
                        <a14:backgroundMark x1="50311" y1="86496" x2="50311" y2="864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988254" y="1975225"/>
            <a:ext cx="2863198" cy="48827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782548" y="4985342"/>
            <a:ext cx="1678674" cy="18726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025371" y="2604470"/>
            <a:ext cx="1293512" cy="151099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302124" y="13233"/>
            <a:ext cx="1889876" cy="171570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000" b="89714" l="0" r="89796">
                        <a14:foregroundMark x1="13265" y1="62286" x2="13265" y2="62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07834" y="138455"/>
            <a:ext cx="1870236" cy="1670809"/>
          </a:xfrm>
          <a:prstGeom prst="rect">
            <a:avLst/>
          </a:prstGeom>
        </p:spPr>
      </p:pic>
      <p:sp>
        <p:nvSpPr>
          <p:cNvPr id="14" name="Mrak 13"/>
          <p:cNvSpPr/>
          <p:nvPr/>
        </p:nvSpPr>
        <p:spPr>
          <a:xfrm>
            <a:off x="154546" y="0"/>
            <a:ext cx="2910626" cy="1947721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Blesk 14"/>
          <p:cNvSpPr/>
          <p:nvPr/>
        </p:nvSpPr>
        <p:spPr>
          <a:xfrm>
            <a:off x="1786048" y="1603151"/>
            <a:ext cx="732379" cy="2118844"/>
          </a:xfrm>
          <a:prstGeom prst="lightningBolt">
            <a:avLst/>
          </a:prstGeom>
          <a:solidFill>
            <a:srgbClr val="FAFD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Blesk 16"/>
          <p:cNvSpPr/>
          <p:nvPr/>
        </p:nvSpPr>
        <p:spPr>
          <a:xfrm flipH="1">
            <a:off x="940157" y="716014"/>
            <a:ext cx="597575" cy="1681429"/>
          </a:xfrm>
          <a:prstGeom prst="lightningBolt">
            <a:avLst/>
          </a:prstGeom>
          <a:solidFill>
            <a:srgbClr val="FAFD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/>
          <p:cNvSpPr/>
          <p:nvPr/>
        </p:nvSpPr>
        <p:spPr>
          <a:xfrm rot="20035285">
            <a:off x="232215" y="2150535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za 19"/>
          <p:cNvSpPr/>
          <p:nvPr/>
        </p:nvSpPr>
        <p:spPr>
          <a:xfrm rot="20035285">
            <a:off x="875580" y="2947797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 rot="20035285">
            <a:off x="1244051" y="3668414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 rot="20035285">
            <a:off x="1101699" y="5058529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/>
          <p:cNvSpPr/>
          <p:nvPr/>
        </p:nvSpPr>
        <p:spPr>
          <a:xfrm rot="20035285">
            <a:off x="1938330" y="5473449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20035285">
            <a:off x="415477" y="5368838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20035285">
            <a:off x="2323527" y="4051441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20035285">
            <a:off x="63310" y="4051443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20035285">
            <a:off x="1891081" y="3164615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 rot="20035285">
            <a:off x="1491007" y="2210921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rot="20035285">
            <a:off x="1365734" y="6303517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4075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1" y="5071056"/>
            <a:ext cx="12167577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526395" y="661345"/>
            <a:ext cx="2189407" cy="20091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113848" y="2105600"/>
            <a:ext cx="1719330" cy="23367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75558" y="4522942"/>
            <a:ext cx="1624084" cy="20569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988254" y="1975225"/>
            <a:ext cx="2863198" cy="48827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782548" y="4985342"/>
            <a:ext cx="1678674" cy="18726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025371" y="2604470"/>
            <a:ext cx="1293512" cy="151099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302124" y="13233"/>
            <a:ext cx="1889876" cy="171570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07834" y="138455"/>
            <a:ext cx="1870236" cy="1670809"/>
          </a:xfrm>
          <a:prstGeom prst="rect">
            <a:avLst/>
          </a:prstGeom>
        </p:spPr>
      </p:pic>
      <p:sp>
        <p:nvSpPr>
          <p:cNvPr id="13" name="Slunce 12"/>
          <p:cNvSpPr/>
          <p:nvPr/>
        </p:nvSpPr>
        <p:spPr>
          <a:xfrm>
            <a:off x="206062" y="231819"/>
            <a:ext cx="2782192" cy="2438629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140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202" b="89571" l="9589" r="968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500056" y="970475"/>
            <a:ext cx="2086377" cy="15505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696" b="88820" l="0" r="898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500575" y="-43265"/>
            <a:ext cx="1777284" cy="15382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81" b="89820" l="0" r="89595">
                        <a14:foregroundMark x1="31792" y1="80240" x2="83237" y2="63473"/>
                        <a14:foregroundMark x1="8671" y1="49701" x2="4624" y2="59281"/>
                        <a14:foregroundMark x1="8671" y1="61078" x2="16763" y2="538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675808" y="3029753"/>
            <a:ext cx="1648496" cy="15926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658" b="94020" l="0" r="96800">
                        <a14:foregroundMark x1="17600" y1="88372" x2="46400" y2="80066"/>
                        <a14:foregroundMark x1="26400" y1="79070" x2="36000" y2="91362"/>
                        <a14:foregroundMark x1="17600" y1="89701" x2="33600" y2="90698"/>
                        <a14:foregroundMark x1="60000" y1="80399" x2="60000" y2="80399"/>
                        <a14:foregroundMark x1="61600" y1="81063" x2="68000" y2="89701"/>
                        <a14:foregroundMark x1="79200" y1="80399" x2="87200" y2="89037"/>
                        <a14:foregroundMark x1="18400" y1="44186" x2="73600" y2="39203"/>
                        <a14:foregroundMark x1="76000" y1="42193" x2="76000" y2="42193"/>
                        <a14:foregroundMark x1="52800" y1="24252" x2="65600" y2="24917"/>
                        <a14:foregroundMark x1="32800" y1="37542" x2="32800" y2="37542"/>
                        <a14:foregroundMark x1="59200" y1="38538" x2="38400" y2="37542"/>
                        <a14:foregroundMark x1="58400" y1="85382" x2="67200" y2="89701"/>
                        <a14:foregroundMark x1="67200" y1="90698" x2="67200" y2="90698"/>
                        <a14:foregroundMark x1="73600" y1="90698" x2="73600" y2="90698"/>
                        <a14:foregroundMark x1="82400" y1="90698" x2="82400" y2="906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581273" y="1860952"/>
            <a:ext cx="2030466" cy="49057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89474" l="9714" r="96000">
                        <a14:foregroundMark x1="50286" y1="25263" x2="72571" y2="39474"/>
                        <a14:foregroundMark x1="52000" y1="31579" x2="68000" y2="536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238797" y="2263740"/>
            <a:ext cx="1669773" cy="18133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465733" y="323267"/>
            <a:ext cx="1364973" cy="16928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89714" l="7653" r="89796">
                        <a14:foregroundMark x1="12245" y1="65143" x2="53571" y2="20000"/>
                        <a14:foregroundMark x1="49490" y1="2286" x2="49490" y2="2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92059" y="5198498"/>
            <a:ext cx="1870236" cy="16708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426755" y="4366640"/>
            <a:ext cx="1624084" cy="205690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626396" y="2384287"/>
            <a:ext cx="1678674" cy="187265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213410" y="199775"/>
            <a:ext cx="1293512" cy="1510991"/>
          </a:xfrm>
          <a:prstGeom prst="rect">
            <a:avLst/>
          </a:prstGeom>
        </p:spPr>
      </p:pic>
      <p:sp>
        <p:nvSpPr>
          <p:cNvPr id="16" name="Mrak 15"/>
          <p:cNvSpPr/>
          <p:nvPr/>
        </p:nvSpPr>
        <p:spPr>
          <a:xfrm>
            <a:off x="154546" y="0"/>
            <a:ext cx="2910626" cy="1947721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Blesk 19"/>
          <p:cNvSpPr/>
          <p:nvPr/>
        </p:nvSpPr>
        <p:spPr>
          <a:xfrm>
            <a:off x="1786048" y="1603151"/>
            <a:ext cx="732379" cy="2118844"/>
          </a:xfrm>
          <a:prstGeom prst="lightningBolt">
            <a:avLst/>
          </a:prstGeom>
          <a:solidFill>
            <a:srgbClr val="FAFD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Blesk 20"/>
          <p:cNvSpPr/>
          <p:nvPr/>
        </p:nvSpPr>
        <p:spPr>
          <a:xfrm flipH="1">
            <a:off x="940157" y="716014"/>
            <a:ext cx="597575" cy="1681429"/>
          </a:xfrm>
          <a:prstGeom prst="lightningBolt">
            <a:avLst/>
          </a:prstGeom>
          <a:solidFill>
            <a:srgbClr val="FAFD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 rot="20035285">
            <a:off x="232215" y="2150535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za 22"/>
          <p:cNvSpPr/>
          <p:nvPr/>
        </p:nvSpPr>
        <p:spPr>
          <a:xfrm rot="20035285">
            <a:off x="875580" y="2947797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20035285">
            <a:off x="1244051" y="3668414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20035285">
            <a:off x="1101699" y="5058529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20035285">
            <a:off x="1938330" y="5473449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20035285">
            <a:off x="415477" y="5368838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 rot="20035285">
            <a:off x="2323527" y="4051441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rot="20035285">
            <a:off x="63310" y="4051443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za 29"/>
          <p:cNvSpPr/>
          <p:nvPr/>
        </p:nvSpPr>
        <p:spPr>
          <a:xfrm rot="20035285">
            <a:off x="1891081" y="3164615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/>
          <p:cNvSpPr/>
          <p:nvPr/>
        </p:nvSpPr>
        <p:spPr>
          <a:xfrm rot="20035285">
            <a:off x="1491007" y="2210921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za 31"/>
          <p:cNvSpPr/>
          <p:nvPr/>
        </p:nvSpPr>
        <p:spPr>
          <a:xfrm rot="20035285">
            <a:off x="1365734" y="6303517"/>
            <a:ext cx="256786" cy="347504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202" b="89571" l="9589" r="977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281115" y="1263034"/>
            <a:ext cx="2086377" cy="15505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696" b="88820" l="5348" r="898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431888" y="30147"/>
            <a:ext cx="1777284" cy="15382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81" b="89820" l="0" r="93642">
                        <a14:foregroundMark x1="4624" y1="49701" x2="10983" y2="59281"/>
                        <a14:foregroundMark x1="2890" y1="58683" x2="2890" y2="58683"/>
                        <a14:foregroundMark x1="30636" y1="80838" x2="30636" y2="80838"/>
                        <a14:foregroundMark x1="87283" y1="63473" x2="87283" y2="63473"/>
                        <a14:foregroundMark x1="34682" y1="74251" x2="78613" y2="658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675808" y="3029753"/>
            <a:ext cx="1648496" cy="159265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89474" l="9714" r="99429">
                        <a14:foregroundMark x1="52571" y1="24737" x2="80000" y2="52105"/>
                        <a14:foregroundMark x1="69143" y1="31579" x2="46286" y2="431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485643" y="2251592"/>
            <a:ext cx="1669773" cy="18133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465733" y="323267"/>
            <a:ext cx="1364973" cy="16928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093578" y="5087155"/>
            <a:ext cx="1870236" cy="16708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426755" y="4366640"/>
            <a:ext cx="1624084" cy="205690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300145" y="3127379"/>
            <a:ext cx="1678674" cy="187265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106438" y="444253"/>
            <a:ext cx="1293512" cy="1510991"/>
          </a:xfrm>
          <a:prstGeom prst="rect">
            <a:avLst/>
          </a:prstGeom>
        </p:spPr>
      </p:pic>
      <p:sp>
        <p:nvSpPr>
          <p:cNvPr id="33" name="Slunce 32"/>
          <p:cNvSpPr/>
          <p:nvPr/>
        </p:nvSpPr>
        <p:spPr>
          <a:xfrm>
            <a:off x="206062" y="231819"/>
            <a:ext cx="2782192" cy="2438629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030453" y="2315502"/>
            <a:ext cx="2030466" cy="4905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584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ilustrace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zdraví, bezpečí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učí rozpoznávat  správné oblečení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bude vědět,  jak se správně oblékat za konkrétního počasí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až 5  děti vybírají oblečení dle daného počasí, </a:t>
            </a:r>
            <a:r>
              <a:rPr lang="cs-CZ" dirty="0" smtClean="0"/>
              <a:t>kliknutím </a:t>
            </a:r>
            <a:r>
              <a:rPr lang="cs-CZ" dirty="0" smtClean="0"/>
              <a:t>na vybrané oblečení program vyhodnotí podle animačních </a:t>
            </a:r>
            <a:r>
              <a:rPr lang="cs-CZ" dirty="0" smtClean="0"/>
              <a:t>efektů, </a:t>
            </a:r>
            <a:r>
              <a:rPr lang="cs-CZ" dirty="0" smtClean="0"/>
              <a:t>zda byla odpověď správná.</a:t>
            </a:r>
          </a:p>
          <a:p>
            <a:r>
              <a:rPr lang="cs-CZ" dirty="0" smtClean="0"/>
              <a:t>Zároveň se děti snaží vyprávět, jaké důsledky nese nesprávná volba oblečení.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stejné obrázky k dispozici </a:t>
            </a:r>
            <a:r>
              <a:rPr lang="cs-CZ" dirty="0" err="1" smtClean="0"/>
              <a:t>zalaminované</a:t>
            </a:r>
            <a:r>
              <a:rPr lang="cs-CZ" dirty="0" smtClean="0"/>
              <a:t> a </a:t>
            </a:r>
            <a:r>
              <a:rPr lang="cs-CZ" dirty="0" smtClean="0"/>
              <a:t>ti, </a:t>
            </a:r>
            <a:r>
              <a:rPr lang="cs-CZ" dirty="0" smtClean="0"/>
              <a:t>kteří </a:t>
            </a:r>
            <a:r>
              <a:rPr lang="cs-CZ" dirty="0" smtClean="0"/>
              <a:t>nepracují, </a:t>
            </a:r>
            <a:r>
              <a:rPr lang="cs-CZ" dirty="0" smtClean="0"/>
              <a:t>na tabuli přidávají obrázky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Rozlišovat, co zdraví prospívá a co mu škodí</a:t>
            </a:r>
          </a:p>
          <a:p>
            <a:r>
              <a:rPr lang="cs-CZ" dirty="0"/>
              <a:t>Pojmenovat části těla a některé orgány, znát základní pojmy užívané ve spojení se zdravím, pohybem a sportem</a:t>
            </a:r>
          </a:p>
          <a:p>
            <a:r>
              <a:rPr lang="cs-CZ" dirty="0"/>
              <a:t>Znát základní zásady zdravého životního </a:t>
            </a:r>
            <a:r>
              <a:rPr lang="cs-CZ" dirty="0" smtClean="0"/>
              <a:t>stylu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342</Words>
  <Application>Microsoft Office PowerPoint</Application>
  <PresentationFormat>Vlastní</PresentationFormat>
  <Paragraphs>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Vyprávěj, proč jsem nastydl</vt:lpstr>
      <vt:lpstr>Snímek 2</vt:lpstr>
      <vt:lpstr>Snímek 3</vt:lpstr>
      <vt:lpstr>Snímek 4</vt:lpstr>
      <vt:lpstr>Snímek 5</vt:lpstr>
      <vt:lpstr>Použité odkazy</vt:lpstr>
      <vt:lpstr>Metodický pokyn Integrovaný blok: zdraví, bezpečí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2015-06-18T11:19:49Z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