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6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75" r:id="rId12"/>
    <p:sldId id="276" r:id="rId13"/>
    <p:sldId id="277" r:id="rId14"/>
    <p:sldId id="278" r:id="rId15"/>
    <p:sldId id="290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6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6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5.png"/><Relationship Id="rId33" Type="http://schemas.openxmlformats.org/officeDocument/2006/relationships/image" Target="../media/image21.png"/><Relationship Id="rId38" Type="http://schemas.openxmlformats.org/officeDocument/2006/relationships/image" Target="../media/image39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37" Type="http://schemas.openxmlformats.org/officeDocument/2006/relationships/image" Target="../media/image37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1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40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7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7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microsoft.com/office/2007/relationships/hdphoto" Target="../media/hdphoto1.wdp"/><Relationship Id="rId21" Type="http://schemas.openxmlformats.org/officeDocument/2006/relationships/image" Target="../media/image21.png"/><Relationship Id="rId34" Type="http://schemas.openxmlformats.org/officeDocument/2006/relationships/image" Target="../media/image34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5.png"/><Relationship Id="rId33" Type="http://schemas.openxmlformats.org/officeDocument/2006/relationships/image" Target="../media/image33.jpe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7.png"/><Relationship Id="rId10" Type="http://schemas.openxmlformats.org/officeDocument/2006/relationships/image" Target="../media/image9.png"/><Relationship Id="rId19" Type="http://schemas.openxmlformats.org/officeDocument/2006/relationships/image" Target="../media/image19.png"/><Relationship Id="rId31" Type="http://schemas.openxmlformats.org/officeDocument/2006/relationships/image" Target="../media/image31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7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microsoft.com/office/2007/relationships/hdphoto" Target="../media/hdphoto1.wdp"/><Relationship Id="rId21" Type="http://schemas.openxmlformats.org/officeDocument/2006/relationships/image" Target="../media/image21.png"/><Relationship Id="rId34" Type="http://schemas.openxmlformats.org/officeDocument/2006/relationships/image" Target="../media/image34.jpeg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eg"/><Relationship Id="rId2" Type="http://schemas.openxmlformats.org/officeDocument/2006/relationships/image" Target="../media/image4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37" Type="http://schemas.openxmlformats.org/officeDocument/2006/relationships/image" Target="../media/image41.png"/><Relationship Id="rId5" Type="http://schemas.microsoft.com/office/2007/relationships/hdphoto" Target="../media/hdphoto2.wdp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7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31" Type="http://schemas.openxmlformats.org/officeDocument/2006/relationships/image" Target="../media/image31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microsoft.com/office/2007/relationships/hdphoto" Target="../media/hdphoto1.wdp"/><Relationship Id="rId21" Type="http://schemas.openxmlformats.org/officeDocument/2006/relationships/image" Target="../media/image20.png"/><Relationship Id="rId34" Type="http://schemas.openxmlformats.org/officeDocument/2006/relationships/image" Target="../media/image33.jpeg"/><Relationship Id="rId7" Type="http://schemas.microsoft.com/office/2007/relationships/hdphoto" Target="../media/hdphoto3.wdp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7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Počítáme, třídíme ovoce a zeleninu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Předmatematické</a:t>
            </a:r>
            <a:r>
              <a:rPr lang="cs-CZ" smtClean="0"/>
              <a:t> dovednosti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grpSp>
        <p:nvGrpSpPr>
          <p:cNvPr id="53" name="Skupina 52"/>
          <p:cNvGrpSpPr/>
          <p:nvPr/>
        </p:nvGrpSpPr>
        <p:grpSpPr>
          <a:xfrm>
            <a:off x="223097" y="5120515"/>
            <a:ext cx="1942146" cy="1712709"/>
            <a:chOff x="223097" y="5120515"/>
            <a:chExt cx="1942146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 rotWithShape="1">
            <a:blip r:embed="rId37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58485" b="94667" l="56682" r="9536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4445" t="54615" b="6050"/>
            <a:stretch/>
          </p:blipFill>
          <p:spPr>
            <a:xfrm>
              <a:off x="375417" y="5397322"/>
              <a:ext cx="1789826" cy="1159094"/>
            </a:xfrm>
            <a:prstGeom prst="rect">
              <a:avLst/>
            </a:prstGeom>
          </p:spPr>
        </p:pic>
      </p:grpSp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2523291" y="5915672"/>
            <a:ext cx="1120111" cy="725385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3515060" y="5989958"/>
            <a:ext cx="1120111" cy="72538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4460236" y="6004193"/>
            <a:ext cx="1120111" cy="72538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6552987" y="5928767"/>
            <a:ext cx="1120111" cy="725385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5513206" y="5939891"/>
            <a:ext cx="1120111" cy="725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6" fill="hold">
                      <p:stCondLst>
                        <p:cond delay="0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4" fill="hold">
                      <p:stCondLst>
                        <p:cond delay="0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2" fill="hold">
                      <p:stCondLst>
                        <p:cond delay="0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3" fill="hold">
                            <p:stCondLst>
                              <p:cond delay="500"/>
                            </p:stCondLst>
                            <p:childTnLst>
                              <p:par>
                                <p:cTn id="38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0" fill="hold">
                      <p:stCondLst>
                        <p:cond delay="0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5" fill="hold">
                            <p:stCondLst>
                              <p:cond delay="500"/>
                            </p:stCondLst>
                            <p:childTnLst>
                              <p:par>
                                <p:cTn id="39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7" fill="hold">
                            <p:stCondLst>
                              <p:cond delay="500"/>
                            </p:stCondLst>
                            <p:childTnLst>
                              <p:par>
                                <p:cTn id="40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4" fill="hold">
                      <p:stCondLst>
                        <p:cond delay="0"/>
                      </p:stCondLst>
                      <p:childTnLst>
                        <p:par>
                          <p:cTn id="415" fill="hold">
                            <p:stCondLst>
                              <p:cond delay="0"/>
                            </p:stCondLst>
                            <p:childTnLst>
                              <p:par>
                                <p:cTn id="416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9" fill="hold">
                            <p:stCondLst>
                              <p:cond delay="500"/>
                            </p:stCondLst>
                            <p:childTnLst>
                              <p:par>
                                <p:cTn id="42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6" fill="hold">
                      <p:stCondLst>
                        <p:cond delay="0"/>
                      </p:stCondLst>
                      <p:childTnLst>
                        <p:par>
                          <p:cTn id="427" fill="hold">
                            <p:stCondLst>
                              <p:cond delay="0"/>
                            </p:stCondLst>
                            <p:childTnLst>
                              <p:par>
                                <p:cTn id="42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1" fill="hold">
                            <p:stCondLst>
                              <p:cond delay="500"/>
                            </p:stCondLst>
                            <p:childTnLst>
                              <p:par>
                                <p:cTn id="43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301180" y="3380070"/>
            <a:ext cx="1194031" cy="84767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23097" y="5120515"/>
            <a:ext cx="1768096" cy="1712709"/>
            <a:chOff x="223097" y="5120515"/>
            <a:chExt cx="1768096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6303" b="80788" l="2455" r="39364">
                          <a14:foregroundMark x1="6955" y1="64545" x2="12091" y2="68788"/>
                          <a14:foregroundMark x1="9500" y1="61515" x2="13364" y2="7097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452" t="34615" r="59982" b="16630"/>
            <a:stretch/>
          </p:blipFill>
          <p:spPr>
            <a:xfrm flipH="1">
              <a:off x="223097" y="5231323"/>
              <a:ext cx="1596939" cy="1596940"/>
            </a:xfrm>
            <a:prstGeom prst="rect">
              <a:avLst/>
            </a:prstGeom>
          </p:spPr>
        </p:pic>
      </p:grpSp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7730974" y="2408179"/>
            <a:ext cx="1124750" cy="112475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2428085" y="5724677"/>
            <a:ext cx="1124750" cy="112475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4217480" y="5636271"/>
            <a:ext cx="1124750" cy="112475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5768925" y="5703512"/>
            <a:ext cx="1124750" cy="1124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652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500"/>
                            </p:stCondLst>
                            <p:childTnLst>
                              <p:par>
                                <p:cTn id="19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2" fill="hold">
                      <p:stCondLst>
                        <p:cond delay="0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2" fill="hold">
                      <p:stCondLst>
                        <p:cond delay="0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500"/>
                            </p:stCondLst>
                            <p:childTnLst>
                              <p:par>
                                <p:cTn id="4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2427141" y="6014625"/>
            <a:ext cx="1144062" cy="68388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3623971" y="6014625"/>
            <a:ext cx="1144062" cy="68388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4834697" y="5932399"/>
            <a:ext cx="1144062" cy="68388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78759" y="5915213"/>
            <a:ext cx="1144062" cy="683881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23097" y="5120515"/>
            <a:ext cx="1768096" cy="1712709"/>
            <a:chOff x="223097" y="5120515"/>
            <a:chExt cx="1768096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Obrázek 57"/>
            <p:cNvPicPr>
              <a:picLocks noChangeAspect="1"/>
            </p:cNvPicPr>
            <p:nvPr/>
          </p:nvPicPr>
          <p:blipFill rotWithShape="1">
            <a:blip r:embed="rId38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5152" b="52545" l="43000" r="100000">
                          <a14:backgroundMark x1="66136" y1="47515" x2="66136" y2="47515"/>
                          <a14:backgroundMark x1="98864" y1="29091" x2="85091" y2="4066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2584" t="4678" b="49560"/>
            <a:stretch/>
          </p:blipFill>
          <p:spPr>
            <a:xfrm rot="20460486">
              <a:off x="270877" y="5540158"/>
              <a:ext cx="1587469" cy="9489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226908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500"/>
                            </p:stCondLst>
                            <p:childTnLst>
                              <p:par>
                                <p:cTn id="19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500"/>
                            </p:stCondLst>
                            <p:childTnLst>
                              <p:par>
                                <p:cTn id="26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500"/>
                            </p:stCondLst>
                            <p:childTnLst>
                              <p:par>
                                <p:cTn id="27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0" fill="hold">
                      <p:stCondLst>
                        <p:cond delay="0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3911841" y="5836601"/>
            <a:ext cx="1267721" cy="98321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2433419" y="5787629"/>
            <a:ext cx="1267721" cy="98321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5061785" y="5791775"/>
            <a:ext cx="1267721" cy="98321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196646" y="5787629"/>
            <a:ext cx="1267721" cy="98321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21738" y="5120515"/>
            <a:ext cx="1769455" cy="1712709"/>
            <a:chOff x="221738" y="5120515"/>
            <a:chExt cx="1769455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Obrázek 57"/>
            <p:cNvPicPr>
              <a:picLocks noChangeAspect="1"/>
            </p:cNvPicPr>
            <p:nvPr/>
          </p:nvPicPr>
          <p:blipFill rotWithShape="1">
            <a:blip r:embed="rId25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46000" b="88303" l="54545" r="9577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2157" t="40718" b="9808"/>
            <a:stretch/>
          </p:blipFill>
          <p:spPr>
            <a:xfrm flipH="1">
              <a:off x="221738" y="5428626"/>
              <a:ext cx="1769454" cy="13723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813822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500"/>
                            </p:stCondLst>
                            <p:childTnLst>
                              <p:par>
                                <p:cTn id="2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500"/>
                            </p:stCondLst>
                            <p:childTnLst>
                              <p:par>
                                <p:cTn id="2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0" fill="hold">
                      <p:stCondLst>
                        <p:cond delay="0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3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2582908" y="5733361"/>
            <a:ext cx="1509572" cy="107168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4226166" y="5794148"/>
            <a:ext cx="1509572" cy="107168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5916703" y="5794149"/>
            <a:ext cx="1509572" cy="1071681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187861" y="5120515"/>
            <a:ext cx="2046885" cy="1712709"/>
            <a:chOff x="187861" y="5120515"/>
            <a:chExt cx="2046885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8465" b="41097" l="11277" r="4510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049" t="4386" r="50671" b="54824"/>
            <a:stretch/>
          </p:blipFill>
          <p:spPr>
            <a:xfrm>
              <a:off x="187861" y="5175888"/>
              <a:ext cx="2046885" cy="162915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18054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500"/>
                            </p:stCondLst>
                            <p:childTnLst>
                              <p:par>
                                <p:cTn id="20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500"/>
                            </p:stCondLst>
                            <p:childTnLst>
                              <p:par>
                                <p:cTn id="2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887953" y="5775588"/>
            <a:ext cx="2038309" cy="108241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4995913" y="5697543"/>
            <a:ext cx="2038309" cy="1082413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143897" y="5120515"/>
            <a:ext cx="2038309" cy="1712709"/>
            <a:chOff x="143897" y="5120515"/>
            <a:chExt cx="2038309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9455" b="36424" l="50500" r="9204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202" t="6129" r="3184" b="60158"/>
            <a:stretch/>
          </p:blipFill>
          <p:spPr>
            <a:xfrm rot="1323922">
              <a:off x="143897" y="5432368"/>
              <a:ext cx="2038309" cy="10824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042172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"/>
                            </p:stCondLst>
                            <p:childTnLst>
                              <p:par>
                                <p:cTn id="16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2" fill="hold">
                      <p:stCondLst>
                        <p:cond delay="0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9" fill="hold">
                      <p:stCondLst>
                        <p:cond delay="0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3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6335785" y="5913230"/>
            <a:ext cx="1115942" cy="86475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5352206" y="5861543"/>
            <a:ext cx="1115942" cy="86475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555257" y="5724677"/>
            <a:ext cx="1115942" cy="86475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3453918" y="5808959"/>
            <a:ext cx="1115942" cy="86475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2549349" y="5838237"/>
            <a:ext cx="1115942" cy="864758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2143561" y="3908288"/>
            <a:ext cx="1115942" cy="864758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11023887" y="3946264"/>
            <a:ext cx="1115942" cy="86475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23097" y="5120515"/>
            <a:ext cx="1774096" cy="1712709"/>
            <a:chOff x="223097" y="5120515"/>
            <a:chExt cx="1774096" cy="171270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 rotWithShape="1">
            <a:blip r:embed="rId37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5939" b="93455" l="38091" r="9968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7131" t="35044"/>
            <a:stretch/>
          </p:blipFill>
          <p:spPr>
            <a:xfrm rot="1128256" flipH="1">
              <a:off x="319301" y="5356111"/>
              <a:ext cx="1677892" cy="13002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262775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500"/>
                            </p:stCondLst>
                            <p:childTnLst>
                              <p:par>
                                <p:cTn id="3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2" fill="hold">
                      <p:stCondLst>
                        <p:cond delay="0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500"/>
                            </p:stCondLst>
                            <p:childTnLst>
                              <p:par>
                                <p:cTn id="3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9513205" y="353714"/>
            <a:ext cx="1115942" cy="8647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9064457" y="1718208"/>
            <a:ext cx="1509572" cy="10716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11119408" y="3972684"/>
            <a:ext cx="963098" cy="895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7499567" y="1412634"/>
            <a:ext cx="1156110" cy="83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776636" y="240240"/>
            <a:ext cx="998864" cy="9080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 flipH="1">
            <a:off x="5676868" y="3852276"/>
            <a:ext cx="1138665" cy="7374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10521128" y="2666345"/>
            <a:ext cx="1411363" cy="7494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9123068" y="2904550"/>
            <a:ext cx="989279" cy="1060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9337738" y="4044161"/>
            <a:ext cx="1595659" cy="12375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5913911" y="2101406"/>
            <a:ext cx="955321" cy="571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 flipH="1">
            <a:off x="11100906" y="240241"/>
            <a:ext cx="1091094" cy="109109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>
            <a:off x="11119408" y="1687303"/>
            <a:ext cx="1099676" cy="797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>
            <a:off x="2331268" y="232951"/>
            <a:ext cx="1501711" cy="11636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11207828" y="5928767"/>
            <a:ext cx="1205197" cy="8555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 flipH="1">
            <a:off x="3784953" y="3241921"/>
            <a:ext cx="1003096" cy="9327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848" b="44848" l="55864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62" t="7610" r="5264" b="50942"/>
          <a:stretch/>
        </p:blipFill>
        <p:spPr>
          <a:xfrm>
            <a:off x="161342" y="1291872"/>
            <a:ext cx="1124353" cy="8095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784974" y="-58234"/>
            <a:ext cx="1194358" cy="108572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7983558" y="2441121"/>
            <a:ext cx="808209" cy="5233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55" b="36424" l="50500" r="920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202" t="6129" r="3184" b="60158"/>
          <a:stretch/>
        </p:blipFill>
        <p:spPr>
          <a:xfrm>
            <a:off x="2640316" y="1438818"/>
            <a:ext cx="1642926" cy="8724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485" b="94485" l="1364" r="3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0" t="45534" r="60649" b="1"/>
          <a:stretch/>
        </p:blipFill>
        <p:spPr>
          <a:xfrm>
            <a:off x="2890435" y="2486401"/>
            <a:ext cx="894518" cy="9593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5966057" y="245033"/>
            <a:ext cx="1267721" cy="98321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7122821" y="4295454"/>
            <a:ext cx="1144062" cy="6838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03" b="80788" l="2455" r="39364">
                        <a14:foregroundMark x1="6955" y1="64545" x2="12091" y2="68788"/>
                        <a14:foregroundMark x1="9500" y1="61515" x2="13364" y2="7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52" t="34615" r="59982" b="16630"/>
          <a:stretch/>
        </p:blipFill>
        <p:spPr>
          <a:xfrm>
            <a:off x="4266200" y="119480"/>
            <a:ext cx="1129631" cy="11296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45" b="35455" l="9500" r="37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8" t="2112" r="59019" b="64102"/>
          <a:stretch/>
        </p:blipFill>
        <p:spPr>
          <a:xfrm flipH="1">
            <a:off x="4445438" y="1566541"/>
            <a:ext cx="977477" cy="7084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 flipH="1">
            <a:off x="1183711" y="2096647"/>
            <a:ext cx="1456605" cy="103407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65" b="41097" l="11277" r="451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9" t="4386" r="50671" b="54824"/>
          <a:stretch/>
        </p:blipFill>
        <p:spPr>
          <a:xfrm>
            <a:off x="7553106" y="3063074"/>
            <a:ext cx="1458282" cy="103526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 flipH="1">
            <a:off x="6259815" y="2645269"/>
            <a:ext cx="1267721" cy="98321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6000" b="88303" l="54545" r="95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57" t="40718" b="9808"/>
          <a:stretch/>
        </p:blipFill>
        <p:spPr>
          <a:xfrm>
            <a:off x="-33981" y="3017280"/>
            <a:ext cx="1524799" cy="11826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7697" b="95394" l="10364" r="52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8" t="42478" r="46464" b="5219"/>
          <a:stretch/>
        </p:blipFill>
        <p:spPr>
          <a:xfrm>
            <a:off x="5609824" y="1303179"/>
            <a:ext cx="963098" cy="89551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>
            <a:off x="10731321" y="5004734"/>
            <a:ext cx="955321" cy="5710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152" b="52545" l="43000" r="100000">
                        <a14:backgroundMark x1="66136" y1="47515" x2="66136" y2="47515"/>
                        <a14:backgroundMark x1="98864" y1="29091" x2="85091" y2="4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84" t="4678" b="49560"/>
          <a:stretch/>
        </p:blipFill>
        <p:spPr>
          <a:xfrm flipH="1">
            <a:off x="2273914" y="4098343"/>
            <a:ext cx="955321" cy="5710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8933634" y="900167"/>
            <a:ext cx="808209" cy="52339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0264052" y="3556377"/>
            <a:ext cx="808209" cy="523397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2222718" y="4686075"/>
            <a:ext cx="5422916" cy="2103555"/>
            <a:chOff x="0" y="4754445"/>
            <a:chExt cx="6869232" cy="2103555"/>
          </a:xfrm>
        </p:grpSpPr>
        <p:sp>
          <p:nvSpPr>
            <p:cNvPr id="5" name="Obdélník 4"/>
            <p:cNvSpPr/>
            <p:nvPr/>
          </p:nvSpPr>
          <p:spPr>
            <a:xfrm>
              <a:off x="0" y="5793048"/>
              <a:ext cx="6869232" cy="1064952"/>
            </a:xfrm>
            <a:prstGeom prst="rect">
              <a:avLst/>
            </a:prstGeom>
            <a:blipFill>
              <a:blip r:embed="rId34" cstate="print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ěsíc 5"/>
            <p:cNvSpPr/>
            <p:nvPr/>
          </p:nvSpPr>
          <p:spPr>
            <a:xfrm rot="5400000">
              <a:off x="2974567" y="3682267"/>
              <a:ext cx="1038603" cy="3182960"/>
            </a:xfrm>
            <a:prstGeom prst="moon">
              <a:avLst>
                <a:gd name="adj" fmla="val 16019"/>
              </a:avLst>
            </a:prstGeom>
            <a:solidFill>
              <a:schemeClr val="accent6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7817357" y="5092333"/>
            <a:ext cx="1768096" cy="1712709"/>
          </a:xfrm>
          <a:prstGeom prst="rect">
            <a:avLst/>
          </a:prstGeom>
          <a:blipFill>
            <a:blip r:embed="rId3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939" b="93455" l="38091" r="99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1" t="35044"/>
          <a:stretch/>
        </p:blipFill>
        <p:spPr>
          <a:xfrm flipH="1">
            <a:off x="4635171" y="2608520"/>
            <a:ext cx="1115942" cy="86475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485" b="94667" l="56682" r="95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45" t="54615" b="6050"/>
          <a:stretch/>
        </p:blipFill>
        <p:spPr>
          <a:xfrm>
            <a:off x="1490818" y="3128252"/>
            <a:ext cx="1120111" cy="725385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9915713" y="5769504"/>
            <a:ext cx="945517" cy="85951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2877631" y="5772276"/>
            <a:ext cx="1194358" cy="108572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4395617" y="5697191"/>
            <a:ext cx="1194358" cy="108572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348" b="37296" l="17070" r="401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88" t="5855" r="56990" b="59211"/>
          <a:stretch/>
        </p:blipFill>
        <p:spPr>
          <a:xfrm>
            <a:off x="5975743" y="5835181"/>
            <a:ext cx="1194358" cy="1085724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-8428" y="5120515"/>
            <a:ext cx="1999621" cy="1871219"/>
            <a:chOff x="-8428" y="5120515"/>
            <a:chExt cx="1999621" cy="1871219"/>
          </a:xfrm>
        </p:grpSpPr>
        <p:sp>
          <p:nvSpPr>
            <p:cNvPr id="45" name="Obdélník 44"/>
            <p:cNvSpPr/>
            <p:nvPr/>
          </p:nvSpPr>
          <p:spPr>
            <a:xfrm>
              <a:off x="223097" y="5120515"/>
              <a:ext cx="1768096" cy="1712709"/>
            </a:xfrm>
            <a:prstGeom prst="rect">
              <a:avLst/>
            </a:prstGeom>
            <a:blipFill>
              <a:blip r:embed="rId3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9348" b="37296" l="17070" r="4012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188" t="5855" r="56990" b="59211"/>
            <a:stretch/>
          </p:blipFill>
          <p:spPr>
            <a:xfrm>
              <a:off x="-8428" y="5248153"/>
              <a:ext cx="1918038" cy="17435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521430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0" fill="hold">
                      <p:stCondLst>
                        <p:cond delay="0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se souhlasem autora p. </a:t>
            </a:r>
            <a:r>
              <a:rPr lang="cs-CZ" dirty="0" err="1" smtClean="0"/>
              <a:t>Kyčmolová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rozpoznávat ovoce a zeleninu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levém dolním rohu je znázorněno ovoce ( </a:t>
            </a:r>
            <a:r>
              <a:rPr lang="cs-CZ" dirty="0" smtClean="0"/>
              <a:t>zelenina) </a:t>
            </a:r>
            <a:r>
              <a:rPr lang="cs-CZ" dirty="0" smtClean="0"/>
              <a:t>kterou mají děti vyhledat. Nejprve pojmenují správně druh a </a:t>
            </a:r>
            <a:r>
              <a:rPr lang="cs-CZ" dirty="0" smtClean="0"/>
              <a:t>roztřídí, </a:t>
            </a:r>
            <a:r>
              <a:rPr lang="cs-CZ" dirty="0" smtClean="0"/>
              <a:t>zda patří do skupiny ovoce </a:t>
            </a:r>
            <a:r>
              <a:rPr lang="cs-CZ" dirty="0" smtClean="0"/>
              <a:t>(zelenina). </a:t>
            </a:r>
            <a:r>
              <a:rPr lang="cs-CZ" dirty="0" smtClean="0"/>
              <a:t>Poté klikáním vyhledávají stejné plody. Ty se následně řadí do košíčku. Pokud mají děti pocit, že je vše vyhledáno, kliknou do levého políčka s daným plodem. Následně zmizí vše, co do skupiny nepatří.</a:t>
            </a:r>
          </a:p>
          <a:p>
            <a:r>
              <a:rPr lang="cs-CZ" dirty="0" smtClean="0"/>
              <a:t>Děti spočítají posbírané plody a pomocí elektronické tužky zapíší počet do políčka vpravo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stejné obrázky </a:t>
            </a:r>
            <a:r>
              <a:rPr lang="cs-CZ" dirty="0" err="1" smtClean="0"/>
              <a:t>zalaminovány</a:t>
            </a:r>
            <a:r>
              <a:rPr lang="cs-CZ" dirty="0" smtClean="0"/>
              <a:t> </a:t>
            </a:r>
            <a:r>
              <a:rPr lang="cs-CZ" dirty="0" smtClean="0"/>
              <a:t>a skládají na magnetickou tabulku stejný druh v daném počtu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r>
              <a:rPr lang="cs-CZ" dirty="0"/>
              <a:t>Přemýšlet, uvažovat, a své myšlenky i úvahy vyjádřit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291</Words>
  <Application>Microsoft Office PowerPoint</Application>
  <PresentationFormat>Vlastní</PresentationFormat>
  <Paragraphs>53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Počítáme, třídíme ovoce a zeleninu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2015-06-18T11:08:17Z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