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6" r:id="rId4"/>
    <p:sldId id="296" r:id="rId5"/>
    <p:sldId id="297" r:id="rId6"/>
    <p:sldId id="298" r:id="rId7"/>
    <p:sldId id="299" r:id="rId8"/>
    <p:sldId id="300" r:id="rId9"/>
    <p:sldId id="275" r:id="rId10"/>
    <p:sldId id="276" r:id="rId11"/>
    <p:sldId id="277" r:id="rId12"/>
    <p:sldId id="278" r:id="rId13"/>
    <p:sldId id="290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90" d="100"/>
          <a:sy n="90" d="100"/>
        </p:scale>
        <p:origin x="36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18.png"/><Relationship Id="rId18" Type="http://schemas.microsoft.com/office/2007/relationships/hdphoto" Target="../media/hdphoto15.wdp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12" Type="http://schemas.microsoft.com/office/2007/relationships/hdphoto" Target="../media/hdphoto12.wdp"/><Relationship Id="rId17" Type="http://schemas.openxmlformats.org/officeDocument/2006/relationships/image" Target="../media/image20.png"/><Relationship Id="rId2" Type="http://schemas.openxmlformats.org/officeDocument/2006/relationships/image" Target="../media/image4.jpeg"/><Relationship Id="rId16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17.png"/><Relationship Id="rId5" Type="http://schemas.openxmlformats.org/officeDocument/2006/relationships/image" Target="../media/image14.png"/><Relationship Id="rId15" Type="http://schemas.openxmlformats.org/officeDocument/2006/relationships/image" Target="../media/image19.png"/><Relationship Id="rId10" Type="http://schemas.microsoft.com/office/2007/relationships/hdphoto" Target="../media/hdphoto11.wdp"/><Relationship Id="rId4" Type="http://schemas.microsoft.com/office/2007/relationships/hdphoto" Target="../media/hdphoto6.wdp"/><Relationship Id="rId9" Type="http://schemas.openxmlformats.org/officeDocument/2006/relationships/image" Target="../media/image16.png"/><Relationship Id="rId14" Type="http://schemas.microsoft.com/office/2007/relationships/hdphoto" Target="../media/hdphoto1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18.png"/><Relationship Id="rId18" Type="http://schemas.microsoft.com/office/2007/relationships/hdphoto" Target="../media/hdphoto15.wdp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12" Type="http://schemas.microsoft.com/office/2007/relationships/hdphoto" Target="../media/hdphoto12.wdp"/><Relationship Id="rId17" Type="http://schemas.openxmlformats.org/officeDocument/2006/relationships/image" Target="../media/image20.png"/><Relationship Id="rId2" Type="http://schemas.openxmlformats.org/officeDocument/2006/relationships/image" Target="../media/image4.jpeg"/><Relationship Id="rId16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17.png"/><Relationship Id="rId5" Type="http://schemas.openxmlformats.org/officeDocument/2006/relationships/image" Target="../media/image14.png"/><Relationship Id="rId15" Type="http://schemas.openxmlformats.org/officeDocument/2006/relationships/image" Target="../media/image19.png"/><Relationship Id="rId10" Type="http://schemas.microsoft.com/office/2007/relationships/hdphoto" Target="../media/hdphoto11.wdp"/><Relationship Id="rId4" Type="http://schemas.microsoft.com/office/2007/relationships/hdphoto" Target="../media/hdphoto6.wdp"/><Relationship Id="rId9" Type="http://schemas.openxmlformats.org/officeDocument/2006/relationships/image" Target="../media/image16.png"/><Relationship Id="rId14" Type="http://schemas.microsoft.com/office/2007/relationships/hdphoto" Target="../media/hdphoto13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8.wdp"/><Relationship Id="rId13" Type="http://schemas.openxmlformats.org/officeDocument/2006/relationships/image" Target="../media/image26.png"/><Relationship Id="rId18" Type="http://schemas.microsoft.com/office/2007/relationships/hdphoto" Target="../media/hdphoto22.wdp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12" Type="http://schemas.microsoft.com/office/2007/relationships/hdphoto" Target="../media/hdphoto19.wdp"/><Relationship Id="rId17" Type="http://schemas.openxmlformats.org/officeDocument/2006/relationships/image" Target="../media/image28.png"/><Relationship Id="rId2" Type="http://schemas.openxmlformats.org/officeDocument/2006/relationships/image" Target="../media/image4.jpeg"/><Relationship Id="rId16" Type="http://schemas.microsoft.com/office/2007/relationships/hdphoto" Target="../media/hdphoto2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7.wdp"/><Relationship Id="rId11" Type="http://schemas.openxmlformats.org/officeDocument/2006/relationships/image" Target="../media/image25.png"/><Relationship Id="rId5" Type="http://schemas.openxmlformats.org/officeDocument/2006/relationships/image" Target="../media/image22.png"/><Relationship Id="rId15" Type="http://schemas.openxmlformats.org/officeDocument/2006/relationships/image" Target="../media/image27.png"/><Relationship Id="rId10" Type="http://schemas.microsoft.com/office/2007/relationships/hdphoto" Target="../media/hdphoto3.wdp"/><Relationship Id="rId4" Type="http://schemas.microsoft.com/office/2007/relationships/hdphoto" Target="../media/hdphoto16.wdp"/><Relationship Id="rId9" Type="http://schemas.openxmlformats.org/officeDocument/2006/relationships/image" Target="../media/image24.png"/><Relationship Id="rId14" Type="http://schemas.microsoft.com/office/2007/relationships/hdphoto" Target="../media/hdphoto20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8.wdp"/><Relationship Id="rId13" Type="http://schemas.openxmlformats.org/officeDocument/2006/relationships/image" Target="../media/image26.png"/><Relationship Id="rId18" Type="http://schemas.microsoft.com/office/2007/relationships/hdphoto" Target="../media/hdphoto22.wdp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12" Type="http://schemas.microsoft.com/office/2007/relationships/hdphoto" Target="../media/hdphoto19.wdp"/><Relationship Id="rId17" Type="http://schemas.openxmlformats.org/officeDocument/2006/relationships/image" Target="../media/image28.png"/><Relationship Id="rId2" Type="http://schemas.openxmlformats.org/officeDocument/2006/relationships/image" Target="../media/image4.jpeg"/><Relationship Id="rId16" Type="http://schemas.microsoft.com/office/2007/relationships/hdphoto" Target="../media/hdphoto2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7.wdp"/><Relationship Id="rId11" Type="http://schemas.openxmlformats.org/officeDocument/2006/relationships/image" Target="../media/image25.png"/><Relationship Id="rId5" Type="http://schemas.openxmlformats.org/officeDocument/2006/relationships/image" Target="../media/image22.png"/><Relationship Id="rId15" Type="http://schemas.openxmlformats.org/officeDocument/2006/relationships/image" Target="../media/image27.png"/><Relationship Id="rId10" Type="http://schemas.microsoft.com/office/2007/relationships/hdphoto" Target="../media/hdphoto3.wdp"/><Relationship Id="rId4" Type="http://schemas.microsoft.com/office/2007/relationships/hdphoto" Target="../media/hdphoto16.wdp"/><Relationship Id="rId9" Type="http://schemas.openxmlformats.org/officeDocument/2006/relationships/image" Target="../media/image24.png"/><Relationship Id="rId14" Type="http://schemas.microsoft.com/office/2007/relationships/hdphoto" Target="../media/hdphoto20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Hledáme 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dvojici, 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stejná písmenka na začátku slova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53590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501748" y="1114726"/>
            <a:ext cx="5267272" cy="4944082"/>
            <a:chOff x="3501748" y="1114726"/>
            <a:chExt cx="5267272" cy="4944082"/>
          </a:xfrm>
        </p:grpSpPr>
        <p:cxnSp>
          <p:nvCxnSpPr>
            <p:cNvPr id="6" name="Přímá spojnice 5"/>
            <p:cNvCxnSpPr>
              <a:endCxn id="4" idx="1"/>
            </p:cNvCxnSpPr>
            <p:nvPr/>
          </p:nvCxnSpPr>
          <p:spPr>
            <a:xfrm>
              <a:off x="4172755" y="1970468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627766" y="3976227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601636" y="1750557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368736" y="3963150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6112802" y="1114726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6146863" y="3982663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6660249" y="3401695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3501748" y="3590550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5473521" y="2962142"/>
              <a:ext cx="1352282" cy="1249250"/>
            </a:xfrm>
            <a:prstGeom prst="ellipse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9075" l="0" r="98860">
                        <a14:backgroundMark x1="18182" y1="45614" x2="23182" y2="76316"/>
                        <a14:backgroundMark x1="15455" y1="6579" x2="33636" y2="1754"/>
                        <a14:backgroundMark x1="68636" y1="46491" x2="68636" y2="46491"/>
                      </a14:backgroundRemoval>
                    </a14:imgEffect>
                    <a14:imgEffect>
                      <a14:saturation sat="3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437428" y="649436"/>
            <a:ext cx="1682879" cy="17425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>
                        <a14:foregroundMark x1="57818" y1="44395" x2="91475" y2="39974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957351" y="2680625"/>
            <a:ext cx="1470990" cy="1013933"/>
          </a:xfrm>
          <a:prstGeom prst="rect">
            <a:avLst/>
          </a:prstGeom>
          <a:ln>
            <a:noFill/>
            <a:prstDash val="solid"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97" b="93393" l="9794" r="100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525837" y="5138779"/>
            <a:ext cx="1804943" cy="170238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26811" y1="84378" x2="26811" y2="84378"/>
                        <a14:backgroundMark x1="83575" y1="1042" x2="99517" y2="34028"/>
                        <a14:backgroundMark x1="29952" y1="29167" x2="40580" y2="45486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488214" y="72729"/>
            <a:ext cx="1113422" cy="154524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52" r="100000">
                        <a14:backgroundMark x1="9764" y1="11561" x2="0" y2="31792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888053" y="3190494"/>
            <a:ext cx="1726147" cy="100812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288418" y="5066415"/>
            <a:ext cx="2106603" cy="53873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97197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610519" y="5941264"/>
            <a:ext cx="1319685" cy="79851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976066" y="633664"/>
            <a:ext cx="1172551" cy="105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3"/>
            <a:ext cx="5391397" cy="16191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501748" y="1114726"/>
            <a:ext cx="5267272" cy="4944082"/>
            <a:chOff x="3501748" y="1114726"/>
            <a:chExt cx="5267272" cy="4944082"/>
          </a:xfrm>
        </p:grpSpPr>
        <p:cxnSp>
          <p:nvCxnSpPr>
            <p:cNvPr id="6" name="Přímá spojnice 5"/>
            <p:cNvCxnSpPr>
              <a:endCxn id="4" idx="1"/>
            </p:cNvCxnSpPr>
            <p:nvPr/>
          </p:nvCxnSpPr>
          <p:spPr>
            <a:xfrm>
              <a:off x="4172755" y="1970468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627766" y="3976227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601636" y="1750557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368736" y="3963150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6112802" y="1114726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6146863" y="3982663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6660249" y="3401695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3501748" y="3590550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5473521" y="2962142"/>
              <a:ext cx="1352282" cy="1249250"/>
            </a:xfrm>
            <a:prstGeom prst="ellipse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9075" l="0" r="98860">
                        <a14:backgroundMark x1="18182" y1="45614" x2="23182" y2="76316"/>
                        <a14:backgroundMark x1="15455" y1="6579" x2="33636" y2="1754"/>
                        <a14:backgroundMark x1="68636" y1="46491" x2="68636" y2="46491"/>
                      </a14:backgroundRemoval>
                    </a14:imgEffect>
                    <a14:imgEffect>
                      <a14:saturation sat="3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437428" y="649436"/>
            <a:ext cx="1682879" cy="17425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>
                        <a14:foregroundMark x1="57818" y1="44395" x2="91475" y2="39974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797576" y="2750013"/>
            <a:ext cx="1470990" cy="1013933"/>
          </a:xfrm>
          <a:prstGeom prst="rect">
            <a:avLst/>
          </a:prstGeom>
          <a:ln>
            <a:noFill/>
            <a:prstDash val="solid"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97" b="93393" l="9794" r="100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452024" y="5102546"/>
            <a:ext cx="1804943" cy="170238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26811" y1="84378" x2="26811" y2="84378"/>
                        <a14:backgroundMark x1="83575" y1="1042" x2="99517" y2="34028"/>
                        <a14:backgroundMark x1="29952" y1="29167" x2="40580" y2="45486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488214" y="72729"/>
            <a:ext cx="1113422" cy="154524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52" r="100000">
                        <a14:backgroundMark x1="9764" y1="11561" x2="0" y2="31792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574354" y="3141184"/>
            <a:ext cx="1726147" cy="100812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288418" y="5066415"/>
            <a:ext cx="2106603" cy="53873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97197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385082" y="6058764"/>
            <a:ext cx="1319685" cy="79851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121160" y="635012"/>
            <a:ext cx="1172551" cy="105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3405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3"/>
            <a:ext cx="5391397" cy="1522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501748" y="1114726"/>
            <a:ext cx="5267272" cy="4944082"/>
            <a:chOff x="3501748" y="1114726"/>
            <a:chExt cx="5267272" cy="4944082"/>
          </a:xfrm>
        </p:grpSpPr>
        <p:cxnSp>
          <p:nvCxnSpPr>
            <p:cNvPr id="6" name="Přímá spojnice 5"/>
            <p:cNvCxnSpPr>
              <a:endCxn id="4" idx="1"/>
            </p:cNvCxnSpPr>
            <p:nvPr/>
          </p:nvCxnSpPr>
          <p:spPr>
            <a:xfrm>
              <a:off x="4172755" y="1970468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627766" y="3976227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601636" y="1750557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368736" y="3963150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6112802" y="1114726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6146863" y="3982663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6660249" y="3401695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3501748" y="3590550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5473521" y="2962142"/>
              <a:ext cx="1352282" cy="1249250"/>
            </a:xfrm>
            <a:prstGeom prst="ellipse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622481" y="69220"/>
            <a:ext cx="1704256" cy="260160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>
                        <a14:foregroundMark x1="26528" y1="34348" x2="25053" y2="31161"/>
                        <a14:foregroundMark x1="25053" y1="30875" x2="27196" y2="30875"/>
                        <a14:foregroundMark x1="27196" y1="30875" x2="27196" y2="33777"/>
                        <a14:foregroundMark x1="27196" y1="33777" x2="25720" y2="3434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911910" y="2643065"/>
            <a:ext cx="1787191" cy="1320085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7477784" y="355496"/>
            <a:ext cx="2520600" cy="1512360"/>
            <a:chOff x="7349310" y="668859"/>
            <a:chExt cx="2520600" cy="1512360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7349310" y="668859"/>
              <a:ext cx="2520600" cy="1512360"/>
            </a:xfrm>
            <a:prstGeom prst="rect">
              <a:avLst/>
            </a:prstGeom>
          </p:spPr>
        </p:pic>
        <p:grpSp>
          <p:nvGrpSpPr>
            <p:cNvPr id="5" name="Skupina 4"/>
            <p:cNvGrpSpPr/>
            <p:nvPr/>
          </p:nvGrpSpPr>
          <p:grpSpPr>
            <a:xfrm>
              <a:off x="7559148" y="1613087"/>
              <a:ext cx="155486" cy="111935"/>
              <a:chOff x="2060150" y="369034"/>
              <a:chExt cx="155486" cy="111935"/>
            </a:xfrm>
          </p:grpSpPr>
          <p:sp>
            <p:nvSpPr>
              <p:cNvPr id="2" name="Ovál 1"/>
              <p:cNvSpPr/>
              <p:nvPr/>
            </p:nvSpPr>
            <p:spPr>
              <a:xfrm>
                <a:off x="2060150" y="369034"/>
                <a:ext cx="155486" cy="11193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vál 2"/>
              <p:cNvSpPr/>
              <p:nvPr/>
            </p:nvSpPr>
            <p:spPr>
              <a:xfrm>
                <a:off x="2099256" y="386366"/>
                <a:ext cx="77274" cy="77273"/>
              </a:xfrm>
              <a:prstGeom prst="ellipse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488" b="98318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208387" y="4777454"/>
            <a:ext cx="1487168" cy="148067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62448" y1="64747" x2="62448" y2="92603"/>
                        <a14:foregroundMark x1="51076" y1="60560" x2="47735" y2="84703"/>
                        <a14:foregroundMark x1="24510" y1="64747" x2="24510" y2="77746"/>
                        <a14:foregroundMark x1="14070" y1="61945" x2="21683" y2="74945"/>
                        <a14:backgroundMark x1="4074" y1="25362" x2="62222" y2="0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403872" y="-42182"/>
            <a:ext cx="1583207" cy="1616105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99653" l="0" r="100000">
                        <a14:foregroundMark x1="57316" y1="75636" x2="50125" y2="76766"/>
                        <a14:foregroundMark x1="49875" y1="74254" x2="49875" y2="74254"/>
                        <a14:foregroundMark x1="38796" y1="40565" x2="39381" y2="50173"/>
                        <a14:foregroundMark x1="63169" y1="36641" x2="66095" y2="45808"/>
                        <a14:backgroundMark x1="50000" y1="7292" x2="86574" y2="694"/>
                      </a14:backgroundRemoval>
                    </a14:imgEffect>
                    <a14:imgEffect>
                      <a14:saturation sat="3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224877" y="2962142"/>
            <a:ext cx="1100806" cy="146526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100000" l="0" r="1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0631262">
            <a:off x="3026262" y="5035311"/>
            <a:ext cx="1772303" cy="133314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98752" l="290" r="100000">
                        <a14:foregroundMark x1="39429" y1="18262" x2="37397" y2="19233"/>
                        <a14:foregroundMark x1="37397" y1="19233" x2="37397" y2="19233"/>
                        <a14:foregroundMark x1="58394" y1="8460" x2="53314" y2="12344"/>
                        <a14:foregroundMark x1="68118" y1="19233" x2="64586" y2="17753"/>
                        <a14:foregroundMark x1="76826" y1="22099" x2="76826" y2="25104"/>
                        <a14:foregroundMark x1="32221" y1="28988" x2="41461" y2="44105"/>
                        <a14:foregroundMark x1="14369" y1="35414" x2="42574" y2="46648"/>
                        <a14:foregroundMark x1="11272" y1="45169" x2="32221" y2="45677"/>
                        <a14:foregroundMark x1="22593" y1="53907" x2="43058" y2="48590"/>
                        <a14:foregroundMark x1="47121" y1="28988" x2="49153" y2="46140"/>
                        <a14:foregroundMark x1="54862" y1="28988" x2="52201" y2="40730"/>
                        <a14:foregroundMark x1="66086" y1="29958" x2="55878" y2="40730"/>
                        <a14:foregroundMark x1="79390" y1="29958" x2="55346" y2="46648"/>
                        <a14:foregroundMark x1="90131" y1="31438" x2="59894" y2="46648"/>
                        <a14:foregroundMark x1="93759" y1="41701" x2="63038" y2="47619"/>
                        <a14:foregroundMark x1="86551" y1="47619" x2="65602" y2="50994"/>
                        <a14:foregroundMark x1="51185" y1="49052" x2="51185" y2="58853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671558" y="5772948"/>
            <a:ext cx="995707" cy="1041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5924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3"/>
            <a:ext cx="5391397" cy="15302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501748" y="1114726"/>
            <a:ext cx="5267272" cy="4944082"/>
            <a:chOff x="3501748" y="1114726"/>
            <a:chExt cx="5267272" cy="4944082"/>
          </a:xfrm>
        </p:grpSpPr>
        <p:cxnSp>
          <p:nvCxnSpPr>
            <p:cNvPr id="6" name="Přímá spojnice 5"/>
            <p:cNvCxnSpPr>
              <a:endCxn id="4" idx="1"/>
            </p:cNvCxnSpPr>
            <p:nvPr/>
          </p:nvCxnSpPr>
          <p:spPr>
            <a:xfrm>
              <a:off x="4172755" y="1970468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627766" y="3976227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601636" y="1750557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368736" y="3963150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6112802" y="1114726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6146863" y="3982663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6660249" y="3401695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3501748" y="3590550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5473521" y="2962142"/>
              <a:ext cx="1352282" cy="1249250"/>
            </a:xfrm>
            <a:prstGeom prst="ellipse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675017" y="149416"/>
            <a:ext cx="1651720" cy="252141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>
                        <a14:foregroundMark x1="26528" y1="34348" x2="25053" y2="31161"/>
                        <a14:foregroundMark x1="25053" y1="30875" x2="27196" y2="30875"/>
                        <a14:foregroundMark x1="27196" y1="30875" x2="27196" y2="33777"/>
                        <a14:foregroundMark x1="27196" y1="33777" x2="25720" y2="3434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043342" y="2670827"/>
            <a:ext cx="1787191" cy="1320085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7508720" y="399031"/>
            <a:ext cx="2520600" cy="1512360"/>
            <a:chOff x="7349310" y="668859"/>
            <a:chExt cx="2520600" cy="1512360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0" b="100000" l="0" r="100000"/>
                      </a14:imgEffect>
                      <a14:imgEffect>
                        <a14:saturation sat="40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7349310" y="668859"/>
              <a:ext cx="2520600" cy="1512360"/>
            </a:xfrm>
            <a:prstGeom prst="rect">
              <a:avLst/>
            </a:prstGeom>
          </p:spPr>
        </p:pic>
        <p:grpSp>
          <p:nvGrpSpPr>
            <p:cNvPr id="5" name="Skupina 4"/>
            <p:cNvGrpSpPr/>
            <p:nvPr/>
          </p:nvGrpSpPr>
          <p:grpSpPr>
            <a:xfrm>
              <a:off x="7559148" y="1613087"/>
              <a:ext cx="155486" cy="111935"/>
              <a:chOff x="2060150" y="369034"/>
              <a:chExt cx="155486" cy="111935"/>
            </a:xfrm>
          </p:grpSpPr>
          <p:sp>
            <p:nvSpPr>
              <p:cNvPr id="2" name="Ovál 1"/>
              <p:cNvSpPr/>
              <p:nvPr/>
            </p:nvSpPr>
            <p:spPr>
              <a:xfrm>
                <a:off x="2060150" y="369034"/>
                <a:ext cx="155486" cy="11193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vál 2"/>
              <p:cNvSpPr/>
              <p:nvPr/>
            </p:nvSpPr>
            <p:spPr>
              <a:xfrm>
                <a:off x="2099256" y="386366"/>
                <a:ext cx="77274" cy="77273"/>
              </a:xfrm>
              <a:prstGeom prst="ellipse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488" b="98318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272965" y="4740879"/>
            <a:ext cx="1487168" cy="148067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62448" y1="64747" x2="62448" y2="92603"/>
                        <a14:foregroundMark x1="51076" y1="60560" x2="47735" y2="84703"/>
                        <a14:foregroundMark x1="24510" y1="64747" x2="24510" y2="77746"/>
                        <a14:foregroundMark x1="14070" y1="61945" x2="21683" y2="74945"/>
                        <a14:backgroundMark x1="4074" y1="25362" x2="62222" y2="0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242596" y="-3018"/>
            <a:ext cx="1583207" cy="1616105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99653" l="0" r="100000">
                        <a14:foregroundMark x1="57316" y1="75636" x2="50125" y2="76766"/>
                        <a14:foregroundMark x1="49875" y1="74254" x2="49875" y2="74254"/>
                        <a14:foregroundMark x1="38796" y1="40565" x2="39381" y2="50173"/>
                        <a14:foregroundMark x1="63169" y1="36641" x2="66095" y2="45808"/>
                        <a14:backgroundMark x1="50000" y1="7292" x2="86574" y2="694"/>
                      </a14:backgroundRemoval>
                    </a14:imgEffect>
                    <a14:imgEffect>
                      <a14:saturation sat="3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086443" y="2962142"/>
            <a:ext cx="1100806" cy="146526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100000" l="0" r="1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0631262">
            <a:off x="3026262" y="5035311"/>
            <a:ext cx="1772303" cy="133314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98752" l="290" r="100000">
                        <a14:foregroundMark x1="39429" y1="18262" x2="37397" y2="19233"/>
                        <a14:foregroundMark x1="37397" y1="19233" x2="37397" y2="19233"/>
                        <a14:foregroundMark x1="58394" y1="8460" x2="53314" y2="12344"/>
                        <a14:foregroundMark x1="68118" y1="19233" x2="64586" y2="17753"/>
                        <a14:foregroundMark x1="76826" y1="22099" x2="76826" y2="25104"/>
                        <a14:foregroundMark x1="32221" y1="28988" x2="41461" y2="44105"/>
                        <a14:foregroundMark x1="14369" y1="35414" x2="42574" y2="46648"/>
                        <a14:foregroundMark x1="11272" y1="45169" x2="32221" y2="45677"/>
                        <a14:foregroundMark x1="22593" y1="53907" x2="43058" y2="48590"/>
                        <a14:foregroundMark x1="47121" y1="28988" x2="49153" y2="46140"/>
                        <a14:foregroundMark x1="54862" y1="28988" x2="52201" y2="40730"/>
                        <a14:foregroundMark x1="66086" y1="29958" x2="55878" y2="40730"/>
                        <a14:foregroundMark x1="79390" y1="29958" x2="55346" y2="46648"/>
                        <a14:foregroundMark x1="90131" y1="31438" x2="59894" y2="46648"/>
                        <a14:foregroundMark x1="93759" y1="41701" x2="63038" y2="47619"/>
                        <a14:foregroundMark x1="86551" y1="47619" x2="65602" y2="50994"/>
                        <a14:foregroundMark x1="51185" y1="49052" x2="51185" y2="58853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671558" y="5772948"/>
            <a:ext cx="995707" cy="1041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8092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468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501748" y="951762"/>
            <a:ext cx="5267272" cy="4944082"/>
            <a:chOff x="3501748" y="1114726"/>
            <a:chExt cx="5267272" cy="4944082"/>
          </a:xfrm>
        </p:grpSpPr>
        <p:cxnSp>
          <p:nvCxnSpPr>
            <p:cNvPr id="6" name="Přímá spojnice 5"/>
            <p:cNvCxnSpPr>
              <a:endCxn id="4" idx="1"/>
            </p:cNvCxnSpPr>
            <p:nvPr/>
          </p:nvCxnSpPr>
          <p:spPr>
            <a:xfrm>
              <a:off x="4172755" y="1970468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627766" y="3976227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601636" y="1750557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368736" y="3963150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6112802" y="1114726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6146863" y="3982663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6660249" y="3401695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3501748" y="3590550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5473521" y="2962142"/>
              <a:ext cx="1352282" cy="1249250"/>
            </a:xfrm>
            <a:prstGeom prst="ellipse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1" b="96172" l="3891" r="96215">
                        <a14:foregroundMark x1="12934" y1="66037" x2="85647" y2="12209"/>
                        <a14:foregroundMark x1="10305" y1="46851" x2="72292" y2="7219"/>
                        <a14:foregroundMark x1="77813" y1="7558" x2="80915" y2="20446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33354" y="2888444"/>
            <a:ext cx="1305304" cy="14166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47" b="98522" l="3183" r="924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344454" y="5048190"/>
            <a:ext cx="849132" cy="124573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flipH="1">
            <a:off x="8860666" y="2425232"/>
            <a:ext cx="1220483" cy="14923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4403" b="94603" l="21646" r="54889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21" t="64789" r="44695" b="5728"/>
          <a:stretch/>
        </p:blipFill>
        <p:spPr>
          <a:xfrm>
            <a:off x="2963584" y="989444"/>
            <a:ext cx="1182108" cy="76690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420484" y="84784"/>
            <a:ext cx="1468619" cy="96901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0" r="100000">
                        <a14:foregroundMark x1="46058" y1="54357" x2="46058" y2="598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818632" y="5290332"/>
            <a:ext cx="1770255" cy="109411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>
                        <a14:foregroundMark x1="28422" y1="71559" x2="74579" y2="57853"/>
                        <a14:foregroundMark x1="50387" y1="72893" x2="67258" y2="67071"/>
                        <a14:foregroundMark x1="71214" y1="32686" x2="70396" y2="57671"/>
                        <a14:foregroundMark x1="46567" y1="37720" x2="69804" y2="34748"/>
                        <a14:foregroundMark x1="49250" y1="37720" x2="39245" y2="55973"/>
                        <a14:foregroundMark x1="56708" y1="45846" x2="57844" y2="496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135" t="18779" r="9343" b="24132"/>
          <a:stretch/>
        </p:blipFill>
        <p:spPr>
          <a:xfrm>
            <a:off x="8068712" y="266175"/>
            <a:ext cx="1839479" cy="12399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9945" b="89994" l="46157" r="899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81" t="17653" r="15681" b="22441"/>
          <a:stretch/>
        </p:blipFill>
        <p:spPr>
          <a:xfrm>
            <a:off x="5757700" y="5203066"/>
            <a:ext cx="1313981" cy="1624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2250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5265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501748" y="951762"/>
            <a:ext cx="5267272" cy="4944082"/>
            <a:chOff x="3501748" y="1114726"/>
            <a:chExt cx="5267272" cy="4944082"/>
          </a:xfrm>
        </p:grpSpPr>
        <p:cxnSp>
          <p:nvCxnSpPr>
            <p:cNvPr id="6" name="Přímá spojnice 5"/>
            <p:cNvCxnSpPr>
              <a:endCxn id="4" idx="1"/>
            </p:cNvCxnSpPr>
            <p:nvPr/>
          </p:nvCxnSpPr>
          <p:spPr>
            <a:xfrm>
              <a:off x="4172755" y="1970468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627766" y="3976227"/>
              <a:ext cx="1498803" cy="117462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601636" y="1750557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368736" y="3963150"/>
              <a:ext cx="1328952" cy="148813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6112802" y="1114726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6146863" y="3982663"/>
              <a:ext cx="15863" cy="207614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6660249" y="3401695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3501748" y="3590550"/>
              <a:ext cx="2108771" cy="12731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5473521" y="2962142"/>
              <a:ext cx="1352282" cy="1249250"/>
            </a:xfrm>
            <a:prstGeom prst="ellipse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1" b="96172" l="3891" r="96215">
                        <a14:foregroundMark x1="12934" y1="66037" x2="85647" y2="12209"/>
                        <a14:foregroundMark x1="10305" y1="46851" x2="72292" y2="7219"/>
                        <a14:foregroundMark x1="77813" y1="7558" x2="80915" y2="20446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33354" y="2888444"/>
            <a:ext cx="1305304" cy="14166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47" b="98522" l="3183" r="924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344454" y="5048190"/>
            <a:ext cx="849132" cy="124573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0" r="100000"/>
                    </a14:imgEffect>
                    <a14:imgEffect>
                      <a14:saturation sat="4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flipH="1">
            <a:off x="8860666" y="2425232"/>
            <a:ext cx="1220483" cy="14923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4403" b="94603" l="21646" r="54889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21" t="64789" r="44695" b="5728"/>
          <a:stretch/>
        </p:blipFill>
        <p:spPr>
          <a:xfrm>
            <a:off x="2963584" y="989444"/>
            <a:ext cx="1182108" cy="76690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420484" y="84784"/>
            <a:ext cx="1468619" cy="96901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0" r="100000">
                        <a14:foregroundMark x1="46058" y1="54357" x2="46058" y2="598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818632" y="5290332"/>
            <a:ext cx="1770255" cy="109411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>
                        <a14:foregroundMark x1="28422" y1="71559" x2="74579" y2="57853"/>
                        <a14:foregroundMark x1="50387" y1="72893" x2="67258" y2="67071"/>
                        <a14:foregroundMark x1="71214" y1="32686" x2="70396" y2="57671"/>
                        <a14:foregroundMark x1="46567" y1="37720" x2="69804" y2="34748"/>
                        <a14:foregroundMark x1="49250" y1="37720" x2="39245" y2="55973"/>
                        <a14:foregroundMark x1="56708" y1="45846" x2="57844" y2="496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135" t="18779" r="9343" b="24132"/>
          <a:stretch/>
        </p:blipFill>
        <p:spPr>
          <a:xfrm>
            <a:off x="8068712" y="266175"/>
            <a:ext cx="1839479" cy="12399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9945" b="89994" l="46157" r="899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81" t="17653" r="15681" b="22441"/>
          <a:stretch/>
        </p:blipFill>
        <p:spPr>
          <a:xfrm>
            <a:off x="5757700" y="5203066"/>
            <a:ext cx="1313981" cy="1624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7462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se souhlasem autora p. </a:t>
            </a:r>
            <a:r>
              <a:rPr lang="cs-CZ" dirty="0" err="1" smtClean="0"/>
              <a:t>Paločková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Vnímání,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rozpoznávat první písmena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a podpora </a:t>
            </a:r>
            <a:r>
              <a:rPr lang="cs-CZ" dirty="0" err="1" smtClean="0"/>
              <a:t>předčtenářských</a:t>
            </a:r>
            <a:r>
              <a:rPr lang="cs-CZ" dirty="0" smtClean="0"/>
              <a:t> dovedností a paměti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děti pojmenovávají jednotlivé obrázky. Různými barvami integrovaného pera spojují dvojice, které k sobě patří </a:t>
            </a:r>
            <a:r>
              <a:rPr lang="cs-CZ" dirty="0" smtClean="0"/>
              <a:t>(stejné </a:t>
            </a:r>
            <a:r>
              <a:rPr lang="cs-CZ" dirty="0" smtClean="0"/>
              <a:t>první písmeno )</a:t>
            </a:r>
          </a:p>
          <a:p>
            <a:r>
              <a:rPr lang="cs-CZ" dirty="0" smtClean="0"/>
              <a:t>Na následujícím snímku se jim čtyři obrázky ztratí a děti si mají </a:t>
            </a:r>
            <a:r>
              <a:rPr lang="cs-CZ" dirty="0" smtClean="0"/>
              <a:t>vzpomenout, </a:t>
            </a:r>
            <a:r>
              <a:rPr lang="cs-CZ" dirty="0" smtClean="0"/>
              <a:t>jaký obrázek na daném místě ležel. Kliknutím na zobrazenou dvojici </a:t>
            </a:r>
            <a:r>
              <a:rPr lang="cs-CZ" dirty="0" smtClean="0"/>
              <a:t>(druhý </a:t>
            </a:r>
            <a:r>
              <a:rPr lang="cs-CZ" dirty="0" smtClean="0"/>
              <a:t>obrázek se stejným prvním </a:t>
            </a:r>
            <a:r>
              <a:rPr lang="cs-CZ" dirty="0" smtClean="0"/>
              <a:t>písmenem) </a:t>
            </a:r>
            <a:r>
              <a:rPr lang="cs-CZ" dirty="0" smtClean="0"/>
              <a:t>se jim tento po zodpovězení pro kontrolu objeví</a:t>
            </a:r>
          </a:p>
          <a:p>
            <a:r>
              <a:rPr lang="cs-CZ" dirty="0" smtClean="0"/>
              <a:t>Toto se opakuje ještě dvakrát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Stejné obrázky mají děti i v </a:t>
            </a:r>
            <a:r>
              <a:rPr lang="cs-CZ" dirty="0" err="1" smtClean="0"/>
              <a:t>zalaminované</a:t>
            </a:r>
            <a:r>
              <a:rPr lang="cs-CZ" dirty="0" smtClean="0"/>
              <a:t> podobě a přiřazují správné dvojice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Uplatňovat postřeh a rychlost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281</Words>
  <Application>Microsoft Office PowerPoint</Application>
  <PresentationFormat>Vlastní</PresentationFormat>
  <Paragraphs>55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Hledáme dvojici,  stejná písmenka na začátku slova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 Vnímání,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2015-06-18T11:05:34Z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