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310" r:id="rId5"/>
    <p:sldId id="326" r:id="rId6"/>
    <p:sldId id="325" r:id="rId7"/>
    <p:sldId id="324" r:id="rId8"/>
    <p:sldId id="328" r:id="rId9"/>
    <p:sldId id="327" r:id="rId10"/>
    <p:sldId id="329" r:id="rId11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156" d="100"/>
          <a:sy n="156" d="100"/>
        </p:scale>
        <p:origin x="-324" y="-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t>3.6.2015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t>3.6.2015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1491630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/>
              <a:t>Tabulkový editor MS Excel </a:t>
            </a:r>
            <a:endParaRPr lang="cs-CZ" sz="3600" b="1" dirty="0" smtClean="0"/>
          </a:p>
          <a:p>
            <a:r>
              <a:rPr lang="cs-CZ" sz="2000" b="1" dirty="0" smtClean="0"/>
              <a:t>základní </a:t>
            </a:r>
            <a:r>
              <a:rPr lang="cs-CZ" sz="2000" b="1" dirty="0"/>
              <a:t>formátování a vkládání jednoduchých vzorců</a:t>
            </a:r>
            <a:endParaRPr lang="cs-CZ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Základní škola Mánesova Otrokovice, příspěvková organizace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Vlastimil Bukovjan</a:t>
            </a:r>
          </a:p>
          <a:p>
            <a:pPr algn="l"/>
            <a:r>
              <a:rPr lang="cs-CZ" dirty="0" smtClean="0"/>
              <a:t>Předmět: </a:t>
            </a:r>
            <a:r>
              <a:rPr lang="cs-CZ" b="1" dirty="0" smtClean="0"/>
              <a:t>I</a:t>
            </a:r>
            <a:r>
              <a:rPr lang="cs-CZ" dirty="0" smtClean="0"/>
              <a:t>nformační a </a:t>
            </a:r>
            <a:r>
              <a:rPr lang="cs-CZ" b="1" dirty="0" smtClean="0"/>
              <a:t>K</a:t>
            </a:r>
            <a:r>
              <a:rPr lang="cs-CZ" dirty="0" smtClean="0"/>
              <a:t>omunikační </a:t>
            </a:r>
            <a:r>
              <a:rPr lang="cs-CZ" b="1" dirty="0" smtClean="0"/>
              <a:t>T</a:t>
            </a:r>
            <a:r>
              <a:rPr lang="cs-CZ" dirty="0" smtClean="0"/>
              <a:t>echnologie – 6. ročník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</a:t>
            </a:r>
            <a:r>
              <a:rPr lang="cs-CZ" dirty="0"/>
              <a:t>Seznámení se základní úpravou </a:t>
            </a:r>
            <a:r>
              <a:rPr lang="cs-CZ" dirty="0" smtClean="0"/>
              <a:t>buňky, jejím formátováním</a:t>
            </a:r>
            <a:r>
              <a:rPr lang="cs-CZ" dirty="0"/>
              <a:t>,  vkládáním obsahu  a </a:t>
            </a:r>
            <a:r>
              <a:rPr lang="cs-CZ" dirty="0" smtClean="0"/>
              <a:t>jednoduchých </a:t>
            </a:r>
            <a:r>
              <a:rPr lang="cs-CZ" dirty="0"/>
              <a:t>vzorců 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</a:t>
            </a:r>
            <a:r>
              <a:rPr lang="cs-CZ" sz="1800" i="1" dirty="0" err="1" smtClean="0"/>
              <a:t>ipady</a:t>
            </a:r>
            <a:r>
              <a:rPr lang="cs-CZ" sz="1800" i="1" dirty="0" smtClean="0"/>
              <a:t> ve skupině</a:t>
            </a:r>
            <a:endParaRPr lang="cs-CZ" sz="1800" i="1" dirty="0"/>
          </a:p>
          <a:p>
            <a:r>
              <a:rPr lang="cs-CZ" sz="1800" dirty="0" smtClean="0"/>
              <a:t>Přílohy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Didaktická příprava 024_Bukovjan_Tabulkový editor _</a:t>
            </a:r>
            <a:r>
              <a:rPr lang="cs-CZ" sz="1800" i="1" dirty="0" err="1" smtClean="0"/>
              <a:t>MS_Excel</a:t>
            </a:r>
            <a:endParaRPr lang="cs-CZ" sz="1800" i="1" dirty="0"/>
          </a:p>
          <a:p>
            <a:r>
              <a:rPr lang="cs-CZ" sz="1800" dirty="0" smtClean="0"/>
              <a:t>Očekávání a cíle -  </a:t>
            </a:r>
            <a:r>
              <a:rPr lang="cs-CZ" sz="1800" dirty="0"/>
              <a:t>Žák se naučí základnímu formátování buňky, vkládání obsahu a základních vzorců v </a:t>
            </a:r>
            <a:r>
              <a:rPr lang="cs-CZ" sz="1800" dirty="0" smtClean="0"/>
              <a:t>Excelu s využitím </a:t>
            </a:r>
            <a:r>
              <a:rPr lang="cs-CZ" sz="1800" dirty="0" err="1" smtClean="0"/>
              <a:t>ipadu</a:t>
            </a:r>
            <a:endParaRPr lang="cs-CZ" sz="1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Dle didaktické přípravy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Zadání:</a:t>
            </a:r>
            <a:endParaRPr lang="cs-CZ" b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67544" y="1627025"/>
            <a:ext cx="820891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Spusť v </a:t>
            </a:r>
            <a:r>
              <a:rPr lang="cs-CZ" sz="1400" dirty="0" err="1" smtClean="0"/>
              <a:t>ipadu</a:t>
            </a:r>
            <a:r>
              <a:rPr lang="cs-CZ" sz="1400" dirty="0" smtClean="0"/>
              <a:t> aplikaci MS Excel a pojmenuj otevřený soubor svým </a:t>
            </a:r>
            <a:r>
              <a:rPr lang="cs-CZ" sz="1400" dirty="0" err="1" smtClean="0"/>
              <a:t>příjmením_vzorce</a:t>
            </a:r>
            <a:endParaRPr lang="cs-CZ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Přečti si pozorně toto zadání a na list, který pojmenuješ </a:t>
            </a:r>
            <a:r>
              <a:rPr lang="en-US" sz="1400" dirty="0" smtClean="0"/>
              <a:t>[</a:t>
            </a:r>
            <a:r>
              <a:rPr lang="cs-CZ" sz="1400" b="1" i="1" dirty="0" smtClean="0"/>
              <a:t>Tvá práce</a:t>
            </a:r>
            <a:r>
              <a:rPr lang="en-US" sz="1400" dirty="0" smtClean="0"/>
              <a:t>]</a:t>
            </a:r>
            <a:r>
              <a:rPr lang="cs-CZ" sz="1400" dirty="0" smtClean="0"/>
              <a:t> zapiš stejná čísla podle vzoru s těmito změnami:</a:t>
            </a:r>
          </a:p>
          <a:p>
            <a:r>
              <a:rPr lang="cs-CZ" sz="1400" dirty="0" smtClean="0"/>
              <a:t>	Do buněk B5 a D5 zadej </a:t>
            </a:r>
            <a:r>
              <a:rPr lang="cs-CZ" sz="1400" b="1" dirty="0" smtClean="0"/>
              <a:t>vzorec pro součet</a:t>
            </a:r>
          </a:p>
          <a:p>
            <a:r>
              <a:rPr lang="cs-CZ" sz="1400" b="1" dirty="0"/>
              <a:t>	</a:t>
            </a:r>
            <a:r>
              <a:rPr lang="cs-CZ" sz="1400" dirty="0" smtClean="0"/>
              <a:t>Do </a:t>
            </a:r>
            <a:r>
              <a:rPr lang="cs-CZ" sz="1400" dirty="0"/>
              <a:t>buněk </a:t>
            </a:r>
            <a:r>
              <a:rPr lang="cs-CZ" sz="1400" dirty="0" smtClean="0"/>
              <a:t>B11 </a:t>
            </a:r>
            <a:r>
              <a:rPr lang="cs-CZ" sz="1400" dirty="0"/>
              <a:t>a </a:t>
            </a:r>
            <a:r>
              <a:rPr lang="cs-CZ" sz="1400" dirty="0" smtClean="0"/>
              <a:t>D11 </a:t>
            </a:r>
            <a:r>
              <a:rPr lang="cs-CZ" sz="1400" dirty="0"/>
              <a:t>zadej </a:t>
            </a:r>
            <a:r>
              <a:rPr lang="cs-CZ" sz="1400" b="1" dirty="0"/>
              <a:t>vzorec pro </a:t>
            </a:r>
            <a:r>
              <a:rPr lang="cs-CZ" sz="1400" b="1" dirty="0" smtClean="0"/>
              <a:t>odčítání</a:t>
            </a:r>
          </a:p>
          <a:p>
            <a:r>
              <a:rPr lang="cs-CZ" sz="1400" b="1" dirty="0"/>
              <a:t>	</a:t>
            </a:r>
            <a:r>
              <a:rPr lang="cs-CZ" sz="1400" dirty="0" smtClean="0"/>
              <a:t>Do </a:t>
            </a:r>
            <a:r>
              <a:rPr lang="cs-CZ" sz="1400" dirty="0"/>
              <a:t>buněk </a:t>
            </a:r>
            <a:r>
              <a:rPr lang="cs-CZ" sz="1400" dirty="0" smtClean="0"/>
              <a:t>B17 </a:t>
            </a:r>
            <a:r>
              <a:rPr lang="cs-CZ" sz="1400" dirty="0"/>
              <a:t>a </a:t>
            </a:r>
            <a:r>
              <a:rPr lang="cs-CZ" sz="1400" dirty="0" smtClean="0"/>
              <a:t>D17 </a:t>
            </a:r>
            <a:r>
              <a:rPr lang="cs-CZ" sz="1400" dirty="0"/>
              <a:t>zadej </a:t>
            </a:r>
            <a:r>
              <a:rPr lang="cs-CZ" sz="1400" b="1" dirty="0"/>
              <a:t>vzorec pro </a:t>
            </a:r>
            <a:r>
              <a:rPr lang="cs-CZ" sz="1400" b="1" dirty="0" smtClean="0"/>
              <a:t>násobení</a:t>
            </a:r>
          </a:p>
          <a:p>
            <a:r>
              <a:rPr lang="cs-CZ" sz="1400" b="1" dirty="0"/>
              <a:t>	</a:t>
            </a:r>
            <a:r>
              <a:rPr lang="cs-CZ" sz="1400" dirty="0" smtClean="0"/>
              <a:t>Do </a:t>
            </a:r>
            <a:r>
              <a:rPr lang="cs-CZ" sz="1400" dirty="0"/>
              <a:t>buněk </a:t>
            </a:r>
            <a:r>
              <a:rPr lang="cs-CZ" sz="1400" dirty="0" smtClean="0"/>
              <a:t>B23 </a:t>
            </a:r>
            <a:r>
              <a:rPr lang="cs-CZ" sz="1400" dirty="0"/>
              <a:t>a </a:t>
            </a:r>
            <a:r>
              <a:rPr lang="cs-CZ" sz="1400" dirty="0" smtClean="0"/>
              <a:t>D23 </a:t>
            </a:r>
            <a:r>
              <a:rPr lang="cs-CZ" sz="1400" dirty="0"/>
              <a:t>zadej </a:t>
            </a:r>
            <a:r>
              <a:rPr lang="cs-CZ" sz="1400" b="1" dirty="0"/>
              <a:t>vzorec pro </a:t>
            </a:r>
            <a:r>
              <a:rPr lang="cs-CZ" sz="1400" b="1" dirty="0" smtClean="0"/>
              <a:t>dělení</a:t>
            </a:r>
          </a:p>
          <a:p>
            <a:pPr lvl="1"/>
            <a:r>
              <a:rPr lang="cs-CZ" sz="1400" dirty="0"/>
              <a:t>	</a:t>
            </a:r>
            <a:r>
              <a:rPr lang="cs-CZ" sz="1400" dirty="0" smtClean="0"/>
              <a:t>Do </a:t>
            </a:r>
            <a:r>
              <a:rPr lang="cs-CZ" sz="1400" dirty="0"/>
              <a:t>buněk </a:t>
            </a:r>
            <a:r>
              <a:rPr lang="cs-CZ" sz="1400" dirty="0" smtClean="0"/>
              <a:t>E7, E13, E19, E25 zadej </a:t>
            </a:r>
            <a:r>
              <a:rPr lang="cs-CZ" sz="1400" b="1" dirty="0"/>
              <a:t>vzorec pro </a:t>
            </a:r>
            <a:r>
              <a:rPr lang="cs-CZ" sz="1400" b="1" dirty="0" smtClean="0"/>
              <a:t>součet </a:t>
            </a:r>
            <a:r>
              <a:rPr lang="cs-CZ" sz="1400" dirty="0" smtClean="0"/>
              <a:t>obou vypočtených hodnot a buňku orámuj</a:t>
            </a:r>
          </a:p>
          <a:p>
            <a:pPr lvl="1"/>
            <a:r>
              <a:rPr lang="cs-CZ" sz="1400" dirty="0"/>
              <a:t>	</a:t>
            </a:r>
            <a:r>
              <a:rPr lang="cs-CZ" sz="1400" dirty="0" smtClean="0"/>
              <a:t>Do </a:t>
            </a:r>
            <a:r>
              <a:rPr lang="cs-CZ" sz="1400" dirty="0"/>
              <a:t>buňky E28 zadej </a:t>
            </a:r>
            <a:r>
              <a:rPr lang="cs-CZ" sz="1400" b="1" dirty="0"/>
              <a:t>vzorec pro součet </a:t>
            </a:r>
            <a:r>
              <a:rPr lang="cs-CZ" sz="1400" dirty="0"/>
              <a:t>buněk E7, E13, </a:t>
            </a:r>
            <a:r>
              <a:rPr lang="cs-CZ" sz="1400" dirty="0" smtClean="0"/>
              <a:t>E19 a E25 a text zvětši a buňku vybarvi </a:t>
            </a:r>
          </a:p>
          <a:p>
            <a:pPr lvl="1"/>
            <a:endParaRPr lang="cs-CZ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Vytvořená tabulka s vloženými vzorci bude tzv. </a:t>
            </a:r>
            <a:r>
              <a:rPr lang="cs-CZ" sz="1400" b="1" dirty="0" smtClean="0"/>
              <a:t>živá </a:t>
            </a:r>
            <a:r>
              <a:rPr lang="cs-CZ" sz="1400" dirty="0" smtClean="0"/>
              <a:t>(</a:t>
            </a:r>
            <a:r>
              <a:rPr lang="cs-CZ" sz="1400" dirty="0" smtClean="0"/>
              <a:t>cokoliv </a:t>
            </a:r>
            <a:r>
              <a:rPr lang="cs-CZ" sz="1400" dirty="0" smtClean="0"/>
              <a:t>v ní upravíš, vše se musí okamžitě přepočítat). Zaokrouhli výpočty na dvě desetinná místa.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Takto vytvořený soubor vlož do </a:t>
            </a:r>
            <a:r>
              <a:rPr lang="cs-CZ" sz="1400" dirty="0" err="1" smtClean="0"/>
              <a:t>nasdílené</a:t>
            </a:r>
            <a:r>
              <a:rPr lang="cs-CZ" sz="1400" dirty="0" smtClean="0"/>
              <a:t> složky na Disk Googlu k ohodnocení.</a:t>
            </a:r>
          </a:p>
        </p:txBody>
      </p:sp>
    </p:spTree>
    <p:extLst>
      <p:ext uri="{BB962C8B-B14F-4D97-AF65-F5344CB8AC3E}">
        <p14:creationId xmlns:p14="http://schemas.microsoft.com/office/powerpoint/2010/main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Použité vzorce: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Příklad vzorce pro </a:t>
            </a:r>
            <a:r>
              <a:rPr lang="cs-CZ" b="1" dirty="0" smtClean="0"/>
              <a:t>součet:</a:t>
            </a:r>
            <a:r>
              <a:rPr lang="cs-CZ" dirty="0" smtClean="0"/>
              <a:t>		</a:t>
            </a:r>
          </a:p>
          <a:p>
            <a:pPr marL="0" indent="0">
              <a:buNone/>
            </a:pPr>
            <a:r>
              <a:rPr lang="cs-CZ" dirty="0"/>
              <a:t>Příklad vzorce pro </a:t>
            </a:r>
            <a:r>
              <a:rPr lang="cs-CZ" b="1" dirty="0" smtClean="0"/>
              <a:t>odčítání:</a:t>
            </a:r>
            <a:r>
              <a:rPr lang="cs-CZ" dirty="0" smtClean="0"/>
              <a:t>	</a:t>
            </a:r>
          </a:p>
          <a:p>
            <a:pPr marL="0" indent="0">
              <a:buNone/>
            </a:pPr>
            <a:r>
              <a:rPr lang="cs-CZ" dirty="0"/>
              <a:t>Příklad vzorce pro </a:t>
            </a:r>
            <a:r>
              <a:rPr lang="cs-CZ" b="1" dirty="0" smtClean="0"/>
              <a:t>násobení:</a:t>
            </a:r>
            <a:r>
              <a:rPr lang="cs-CZ" dirty="0" smtClean="0"/>
              <a:t>	</a:t>
            </a:r>
          </a:p>
          <a:p>
            <a:pPr marL="0" indent="0">
              <a:buNone/>
            </a:pPr>
            <a:r>
              <a:rPr lang="cs-CZ" dirty="0"/>
              <a:t>Příklad vzorce pro </a:t>
            </a:r>
            <a:r>
              <a:rPr lang="cs-CZ" b="1" dirty="0" smtClean="0"/>
              <a:t>dělení:</a:t>
            </a:r>
            <a:r>
              <a:rPr lang="cs-CZ" dirty="0" smtClean="0"/>
              <a:t>		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331" y="1487435"/>
            <a:ext cx="1993333" cy="50535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331" y="1971854"/>
            <a:ext cx="1317239" cy="49046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911" y="2495325"/>
            <a:ext cx="1412303" cy="4161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911" y="3003798"/>
            <a:ext cx="1331656" cy="51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28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Vzor:</a:t>
            </a:r>
            <a:endParaRPr lang="cs-CZ" b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5" y="-9873"/>
            <a:ext cx="2706310" cy="5153374"/>
          </a:xfrm>
        </p:spPr>
      </p:pic>
    </p:spTree>
    <p:extLst>
      <p:ext uri="{BB962C8B-B14F-4D97-AF65-F5344CB8AC3E}">
        <p14:creationId xmlns:p14="http://schemas.microsoft.com/office/powerpoint/2010/main" val="21188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sz="2000" dirty="0"/>
              <a:t>Vlastní materiál </a:t>
            </a:r>
            <a:endParaRPr lang="cs-CZ" sz="2000" dirty="0" smtClean="0"/>
          </a:p>
          <a:p>
            <a:r>
              <a:rPr lang="cs-CZ" sz="2000" dirty="0" smtClean="0"/>
              <a:t>Aplikační </a:t>
            </a:r>
            <a:r>
              <a:rPr lang="cs-CZ" sz="2000" dirty="0"/>
              <a:t>program volně stažitelný pro </a:t>
            </a:r>
            <a:r>
              <a:rPr lang="cs-CZ" sz="2000" dirty="0" err="1"/>
              <a:t>ipad</a:t>
            </a:r>
            <a:r>
              <a:rPr lang="cs-CZ" sz="2000" dirty="0"/>
              <a:t> MS Excel</a:t>
            </a:r>
            <a:endParaRPr lang="cs-CZ" sz="20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1843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2F33400-E7C1-402A-9D11-37931DDB1730}">
  <ds:schemaRefs>
    <ds:schemaRef ds:uri="http://schemas.microsoft.com/office/2006/documentManagement/types"/>
    <ds:schemaRef ds:uri="http://purl.org/dc/elements/1.1/"/>
    <ds:schemaRef ds:uri="d19d6491-b662-4d98-996c-1e38fe9d0183"/>
    <ds:schemaRef ds:uri="http://schemas.microsoft.com/office/2006/metadata/properties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</TotalTime>
  <Words>169</Words>
  <Application>Microsoft Office PowerPoint</Application>
  <PresentationFormat>Předvádění na obrazovce (16:9)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boxed_powerpoint_16x9_2012-08</vt:lpstr>
      <vt:lpstr>    Dotkněte se inovací CZ.1.07/1.3.00/51.0024  </vt:lpstr>
      <vt:lpstr>Prezentace aplikace PowerPoint</vt:lpstr>
      <vt:lpstr>Metodický pokyn</vt:lpstr>
      <vt:lpstr>Zadání:</vt:lpstr>
      <vt:lpstr>Použité vzorce:</vt:lpstr>
      <vt:lpstr>Vzor: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Michal Culek</cp:lastModifiedBy>
  <cp:revision>29</cp:revision>
  <dcterms:created xsi:type="dcterms:W3CDTF">2014-10-07T08:27:59Z</dcterms:created>
  <dcterms:modified xsi:type="dcterms:W3CDTF">2015-06-03T12:47:02Z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