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310" r:id="rId5"/>
    <p:sldId id="326" r:id="rId6"/>
    <p:sldId id="325" r:id="rId7"/>
    <p:sldId id="346" r:id="rId8"/>
    <p:sldId id="343" r:id="rId9"/>
    <p:sldId id="330" r:id="rId10"/>
    <p:sldId id="331" r:id="rId11"/>
    <p:sldId id="347" r:id="rId12"/>
    <p:sldId id="333" r:id="rId13"/>
    <p:sldId id="348" r:id="rId14"/>
    <p:sldId id="334" r:id="rId15"/>
    <p:sldId id="335" r:id="rId16"/>
    <p:sldId id="337" r:id="rId17"/>
    <p:sldId id="324" r:id="rId18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56" d="100"/>
          <a:sy n="156" d="100"/>
        </p:scale>
        <p:origin x="-324" y="-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t>9.6.2015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t>9.6.2015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E0C178-4DAB-486D-84C7-1031D30D9844}" type="datetimeFigureOut">
              <a:rPr lang="cs-CZ" smtClean="0"/>
              <a:pPr/>
              <a:t>9.6.2015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0A4CA-77BF-4B22-9796-7F00ED7D44A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4083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D8672-1763-44ED-94C8-C60749B8850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96858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endParaRPr lang="cs-CZ" sz="3600" b="1" dirty="0" smtClean="0"/>
          </a:p>
          <a:p>
            <a:r>
              <a:rPr lang="cs-CZ" sz="3600" b="1" dirty="0" smtClean="0"/>
              <a:t>Hranice </a:t>
            </a:r>
            <a:r>
              <a:rPr lang="cs-CZ" sz="3600" b="1" dirty="0" smtClean="0"/>
              <a:t>států</a:t>
            </a:r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ZŠ Mánesova Otrokovice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Marta </a:t>
            </a:r>
            <a:r>
              <a:rPr lang="cs-CZ" dirty="0" err="1" smtClean="0"/>
              <a:t>Munclingrová</a:t>
            </a:r>
            <a:endParaRPr lang="cs-CZ" dirty="0" smtClean="0"/>
          </a:p>
          <a:p>
            <a:pPr algn="l"/>
            <a:r>
              <a:rPr lang="cs-CZ" dirty="0" smtClean="0"/>
              <a:t>Předmět: Zeměpis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</a:t>
            </a:r>
            <a:r>
              <a:rPr lang="cs-CZ" dirty="0"/>
              <a:t>H</a:t>
            </a:r>
            <a:r>
              <a:rPr lang="cs-CZ" dirty="0" smtClean="0"/>
              <a:t>odina </a:t>
            </a:r>
            <a:r>
              <a:rPr lang="cs-CZ" dirty="0"/>
              <a:t>pojednává dělení hranic států světa a možnostech jejich </a:t>
            </a:r>
            <a:r>
              <a:rPr lang="cs-CZ" dirty="0" smtClean="0"/>
              <a:t>vývoje.</a:t>
            </a:r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Didaktická příprava osobní </a:t>
            </a:r>
            <a:r>
              <a:rPr lang="cs-CZ" sz="1800" i="1" smtClean="0"/>
              <a:t>adresář vyučujícího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Dle didaktické přípravy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Opakování:</a:t>
            </a:r>
            <a:br>
              <a:rPr lang="cs-CZ" dirty="0" smtClean="0"/>
            </a:br>
            <a:r>
              <a:rPr lang="cs-CZ" dirty="0" smtClean="0"/>
              <a:t>Zaškrtni závislá území.</a:t>
            </a:r>
            <a:br>
              <a:rPr lang="cs-CZ" dirty="0" smtClean="0"/>
            </a:br>
            <a:r>
              <a:rPr lang="cs-CZ" dirty="0" smtClean="0"/>
              <a:t>Použij politickou mapu světa v atlasu.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9988" y="2211710"/>
            <a:ext cx="8229600" cy="2022872"/>
          </a:xfrm>
        </p:spPr>
        <p:txBody>
          <a:bodyPr numCol="2">
            <a:normAutofit/>
          </a:bodyPr>
          <a:lstStyle/>
          <a:p>
            <a:pPr marL="385763" indent="-385763">
              <a:buFont typeface="+mj-lt"/>
              <a:buAutoNum type="alphaLcParenR"/>
            </a:pPr>
            <a:r>
              <a:rPr lang="cs-CZ" dirty="0" smtClean="0"/>
              <a:t>Nová Guinea</a:t>
            </a:r>
          </a:p>
          <a:p>
            <a:pPr marL="385763" indent="-385763">
              <a:buFont typeface="+mj-lt"/>
              <a:buAutoNum type="alphaLcParenR"/>
            </a:pPr>
            <a:r>
              <a:rPr lang="cs-CZ" dirty="0" smtClean="0"/>
              <a:t>Filipínské ostrovy</a:t>
            </a:r>
          </a:p>
          <a:p>
            <a:pPr marL="385763" indent="-385763">
              <a:buFont typeface="+mj-lt"/>
              <a:buAutoNum type="alphaLcParenR"/>
            </a:pPr>
            <a:r>
              <a:rPr lang="cs-CZ" dirty="0" smtClean="0"/>
              <a:t>Britské Panenské ostrovy</a:t>
            </a:r>
          </a:p>
          <a:p>
            <a:pPr marL="385763" indent="-385763">
              <a:buFont typeface="+mj-lt"/>
              <a:buAutoNum type="alphaLcParenR"/>
            </a:pPr>
            <a:r>
              <a:rPr lang="cs-CZ" dirty="0" err="1" smtClean="0"/>
              <a:t>Cookovy</a:t>
            </a:r>
            <a:r>
              <a:rPr lang="cs-CZ" dirty="0" smtClean="0"/>
              <a:t> ostrovy</a:t>
            </a:r>
          </a:p>
          <a:p>
            <a:pPr marL="385763" indent="-385763">
              <a:buFont typeface="+mj-lt"/>
              <a:buAutoNum type="alphaLcParenR"/>
            </a:pPr>
            <a:r>
              <a:rPr lang="cs-CZ" dirty="0" smtClean="0"/>
              <a:t>Madagaskar</a:t>
            </a:r>
          </a:p>
          <a:p>
            <a:pPr marL="385763" indent="-385763">
              <a:buFont typeface="+mj-lt"/>
              <a:buAutoNum type="alphaLcParenR"/>
            </a:pPr>
            <a:r>
              <a:rPr lang="cs-CZ" dirty="0" smtClean="0"/>
              <a:t>Francouzská Guyana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Pokus se charakterizovat území státu.</a:t>
            </a:r>
          </a:p>
          <a:p>
            <a:r>
              <a:rPr lang="cs-CZ" dirty="0" smtClean="0"/>
              <a:t>Jaké geomorfologické útvary lemují hranice ČR?</a:t>
            </a:r>
          </a:p>
          <a:p>
            <a:r>
              <a:rPr lang="cs-CZ" dirty="0" smtClean="0"/>
              <a:t>Jak vypadalo území dnešní ČR historicky?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1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/>
              <a:t>Území státu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z="2100" dirty="0" smtClean="0"/>
              <a:t>= suchozemský prostor,</a:t>
            </a:r>
          </a:p>
          <a:p>
            <a:pPr eaLnBrk="1" hangingPunct="1"/>
            <a:r>
              <a:rPr lang="cs-CZ" altLang="cs-CZ" sz="2100" dirty="0" smtClean="0"/>
              <a:t>vnitřní </a:t>
            </a:r>
            <a:r>
              <a:rPr lang="cs-CZ" altLang="cs-CZ" sz="2100" dirty="0"/>
              <a:t>a pobřežní </a:t>
            </a:r>
            <a:r>
              <a:rPr lang="cs-CZ" altLang="cs-CZ" sz="2100" dirty="0" smtClean="0"/>
              <a:t>vody,</a:t>
            </a:r>
          </a:p>
          <a:p>
            <a:r>
              <a:rPr lang="cs-CZ" altLang="cs-CZ" sz="2100" dirty="0" smtClean="0"/>
              <a:t>i prostor pod a nad povrchem státu.</a:t>
            </a:r>
          </a:p>
          <a:p>
            <a:r>
              <a:rPr lang="cs-CZ" altLang="cs-CZ" sz="2100" dirty="0" smtClean="0"/>
              <a:t>Vše </a:t>
            </a:r>
            <a:r>
              <a:rPr lang="cs-CZ" altLang="cs-CZ" sz="2100" dirty="0"/>
              <a:t>odděleno státní hranicí.</a:t>
            </a:r>
          </a:p>
        </p:txBody>
      </p:sp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419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Dělení hranic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altLang="cs-CZ" i="1" u="sng" dirty="0" smtClean="0"/>
              <a:t>Přírodní</a:t>
            </a:r>
            <a:endParaRPr lang="cs-CZ" altLang="cs-CZ" dirty="0"/>
          </a:p>
          <a:p>
            <a:pPr lvl="1"/>
            <a:r>
              <a:rPr lang="cs-CZ" altLang="cs-CZ" dirty="0" smtClean="0"/>
              <a:t>(pohoří </a:t>
            </a:r>
            <a:r>
              <a:rPr lang="cs-CZ" altLang="cs-CZ" dirty="0"/>
              <a:t>– Pyreneje, řeky – Mekong, jezera – Velká jezera atd.)</a:t>
            </a:r>
          </a:p>
          <a:p>
            <a:r>
              <a:rPr lang="cs-CZ" altLang="cs-CZ" i="1" u="sng" dirty="0" smtClean="0"/>
              <a:t>Umělé</a:t>
            </a:r>
            <a:endParaRPr lang="cs-CZ" altLang="cs-CZ" dirty="0" smtClean="0"/>
          </a:p>
          <a:p>
            <a:pPr lvl="1"/>
            <a:r>
              <a:rPr lang="cs-CZ" altLang="cs-CZ" dirty="0" smtClean="0"/>
              <a:t>(vytvořeny </a:t>
            </a:r>
            <a:r>
              <a:rPr lang="cs-CZ" altLang="cs-CZ" dirty="0"/>
              <a:t>kolonizátory, podél rovnoběžek a poledníků, geometrické</a:t>
            </a:r>
            <a:r>
              <a:rPr lang="cs-CZ" altLang="cs-CZ" dirty="0" smtClean="0"/>
              <a:t>)</a:t>
            </a:r>
            <a:endParaRPr lang="cs-CZ" altLang="cs-CZ" dirty="0"/>
          </a:p>
          <a:p>
            <a:endParaRPr lang="cs-CZ" altLang="cs-CZ" b="1" dirty="0" smtClean="0"/>
          </a:p>
          <a:p>
            <a:r>
              <a:rPr lang="cs-CZ" altLang="cs-CZ" dirty="0" smtClean="0"/>
              <a:t>Uveď příklady států (oblastí) typické hranicemi pro obě varianty.</a:t>
            </a:r>
          </a:p>
          <a:p>
            <a:r>
              <a:rPr lang="cs-CZ" altLang="cs-CZ" dirty="0" smtClean="0"/>
              <a:t>Do které kategorie patří ČR?</a:t>
            </a:r>
          </a:p>
        </p:txBody>
      </p:sp>
      <p:sp>
        <p:nvSpPr>
          <p:cNvPr id="3074" name="Rectangle 3"/>
          <p:cNvSpPr>
            <a:spLocks noGrp="1" noChangeArrowheads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endParaRPr lang="cs-CZ" altLang="cs-CZ" sz="1500" dirty="0"/>
          </a:p>
        </p:txBody>
      </p:sp>
    </p:spTree>
    <p:extLst>
      <p:ext uri="{BB962C8B-B14F-4D97-AF65-F5344CB8AC3E}">
        <p14:creationId xmlns:p14="http://schemas.microsoft.com/office/powerpoint/2010/main" val="20236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 smtClean="0"/>
              <a:t>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cs-CZ" dirty="0" smtClean="0"/>
              <a:t>Který stát světa má nejvíce sousedů?</a:t>
            </a:r>
          </a:p>
          <a:p>
            <a:pPr lvl="1"/>
            <a:r>
              <a:rPr lang="cs-CZ" altLang="cs-CZ" dirty="0" smtClean="0"/>
              <a:t>Rusko </a:t>
            </a:r>
            <a:r>
              <a:rPr lang="cs-CZ" altLang="cs-CZ" dirty="0"/>
              <a:t>a Čína (14) </a:t>
            </a:r>
            <a:endParaRPr lang="cs-CZ" altLang="cs-CZ" dirty="0" smtClean="0"/>
          </a:p>
          <a:p>
            <a:r>
              <a:rPr lang="cs-CZ" altLang="cs-CZ" dirty="0" smtClean="0"/>
              <a:t>Uhodneš, které státy jsou vnitrozemské a </a:t>
            </a:r>
            <a:r>
              <a:rPr lang="cs-CZ" altLang="cs-CZ" dirty="0"/>
              <a:t>sousedí pouze s jedním státem</a:t>
            </a:r>
            <a:r>
              <a:rPr lang="cs-CZ" altLang="cs-CZ" dirty="0" smtClean="0"/>
              <a:t>?</a:t>
            </a:r>
          </a:p>
          <a:p>
            <a:pPr lvl="1"/>
            <a:r>
              <a:rPr lang="cs-CZ" altLang="cs-CZ" dirty="0" smtClean="0"/>
              <a:t>Vatikán</a:t>
            </a:r>
            <a:r>
              <a:rPr lang="cs-CZ" altLang="cs-CZ" dirty="0"/>
              <a:t>, San Marino (oba s Itálií) a Lesotho (s Jihoafrickou republikou</a:t>
            </a:r>
            <a:r>
              <a:rPr lang="cs-CZ" altLang="cs-CZ" dirty="0" smtClean="0"/>
              <a:t>).</a:t>
            </a:r>
            <a:endParaRPr lang="cs-CZ" altLang="cs-CZ" dirty="0"/>
          </a:p>
        </p:txBody>
      </p:sp>
      <p:sp>
        <p:nvSpPr>
          <p:cNvPr id="3074" name="Rectangle 3"/>
          <p:cNvSpPr>
            <a:spLocks noGrp="1" noChangeArrowheads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endParaRPr lang="cs-CZ" altLang="cs-CZ" sz="1500" dirty="0"/>
          </a:p>
        </p:txBody>
      </p:sp>
    </p:spTree>
    <p:extLst>
      <p:ext uri="{BB962C8B-B14F-4D97-AF65-F5344CB8AC3E}">
        <p14:creationId xmlns:p14="http://schemas.microsoft.com/office/powerpoint/2010/main" val="130511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Strategické rozložení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cs-CZ" altLang="cs-CZ" dirty="0"/>
              <a:t>Spory o stanovení </a:t>
            </a:r>
            <a:r>
              <a:rPr lang="cs-CZ" altLang="cs-CZ" dirty="0" smtClean="0"/>
              <a:t>hranic:</a:t>
            </a:r>
            <a:endParaRPr lang="cs-CZ" altLang="cs-CZ" dirty="0"/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cs-CZ" altLang="cs-CZ" i="1" dirty="0"/>
              <a:t>politickými </a:t>
            </a:r>
            <a:r>
              <a:rPr lang="cs-CZ" altLang="cs-CZ" i="1" dirty="0" smtClean="0"/>
              <a:t>prostředky</a:t>
            </a:r>
            <a:endParaRPr lang="cs-CZ" altLang="cs-CZ" dirty="0" smtClean="0"/>
          </a:p>
          <a:p>
            <a:pPr lvl="2">
              <a:lnSpc>
                <a:spcPct val="80000"/>
              </a:lnSpc>
              <a:buFontTx/>
              <a:buChar char="-"/>
            </a:pPr>
            <a:r>
              <a:rPr lang="cs-CZ" altLang="cs-CZ" dirty="0" smtClean="0"/>
              <a:t>po válkách – uveď příklad z hodin </a:t>
            </a:r>
            <a:r>
              <a:rPr lang="cs-CZ" altLang="cs-CZ" dirty="0" err="1" smtClean="0"/>
              <a:t>Dě</a:t>
            </a:r>
            <a:endParaRPr lang="cs-CZ" altLang="cs-CZ" dirty="0"/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cs-CZ" altLang="cs-CZ" i="1" dirty="0"/>
              <a:t>vojenskými </a:t>
            </a:r>
            <a:r>
              <a:rPr lang="cs-CZ" altLang="cs-CZ" i="1" dirty="0" smtClean="0"/>
              <a:t>prostředky</a:t>
            </a:r>
            <a:endParaRPr lang="cs-CZ" altLang="cs-CZ" dirty="0" smtClean="0"/>
          </a:p>
          <a:p>
            <a:pPr lvl="2">
              <a:lnSpc>
                <a:spcPct val="80000"/>
              </a:lnSpc>
              <a:buFontTx/>
              <a:buChar char="-"/>
            </a:pPr>
            <a:r>
              <a:rPr lang="cs-CZ" altLang="cs-CZ" dirty="0" smtClean="0"/>
              <a:t>dění na Ukrajině</a:t>
            </a:r>
            <a:endParaRPr lang="cs-CZ" altLang="cs-CZ" dirty="0"/>
          </a:p>
          <a:p>
            <a:pPr>
              <a:buFontTx/>
              <a:buChar char="-"/>
            </a:pPr>
            <a:r>
              <a:rPr lang="cs-CZ" altLang="cs-CZ" dirty="0"/>
              <a:t>Jediné hlavní město, které leží na hranici 3 států je </a:t>
            </a:r>
            <a:r>
              <a:rPr lang="cs-CZ" altLang="cs-CZ" dirty="0" smtClean="0"/>
              <a:t>Bratislava</a:t>
            </a:r>
          </a:p>
          <a:p>
            <a:pPr>
              <a:lnSpc>
                <a:spcPct val="80000"/>
              </a:lnSpc>
            </a:pPr>
            <a:r>
              <a:rPr lang="cs-CZ" altLang="cs-CZ" dirty="0"/>
              <a:t>Proč mají některé státy geometrické hranice?</a:t>
            </a:r>
          </a:p>
          <a:p>
            <a:pPr>
              <a:lnSpc>
                <a:spcPct val="80000"/>
              </a:lnSpc>
            </a:pPr>
            <a:r>
              <a:rPr lang="cs-CZ" altLang="cs-CZ" dirty="0"/>
              <a:t>Kolikrát ČR změnila své území od roku 1915</a:t>
            </a:r>
            <a:r>
              <a:rPr lang="cs-CZ" altLang="cs-CZ" dirty="0" smtClean="0"/>
              <a:t>?</a:t>
            </a:r>
            <a:endParaRPr lang="cs-CZ" altLang="cs-CZ" dirty="0"/>
          </a:p>
        </p:txBody>
      </p:sp>
      <p:sp>
        <p:nvSpPr>
          <p:cNvPr id="5122" name="Rectangle 3"/>
          <p:cNvSpPr>
            <a:spLocks noGrp="1" noChangeArrowheads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cs-CZ" altLang="cs-CZ" sz="1500" dirty="0"/>
          </a:p>
        </p:txBody>
      </p:sp>
    </p:spTree>
    <p:extLst>
      <p:ext uri="{BB962C8B-B14F-4D97-AF65-F5344CB8AC3E}">
        <p14:creationId xmlns:p14="http://schemas.microsoft.com/office/powerpoint/2010/main" val="101632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/>
              <a:t>Dělení států podle s</a:t>
            </a:r>
            <a:r>
              <a:rPr lang="cs-CZ" dirty="0" smtClean="0"/>
              <a:t>trategického rozložení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altLang="cs-CZ" i="1" dirty="0"/>
              <a:t>V</a:t>
            </a:r>
            <a:r>
              <a:rPr lang="cs-CZ" altLang="cs-CZ" i="1" dirty="0" smtClean="0"/>
              <a:t>hodné</a:t>
            </a:r>
            <a:r>
              <a:rPr lang="cs-CZ" altLang="cs-CZ" dirty="0" smtClean="0"/>
              <a:t> rozložení</a:t>
            </a:r>
          </a:p>
          <a:p>
            <a:pPr lvl="1">
              <a:lnSpc>
                <a:spcPct val="80000"/>
              </a:lnSpc>
            </a:pPr>
            <a:r>
              <a:rPr lang="cs-CZ" altLang="cs-CZ" dirty="0" smtClean="0"/>
              <a:t>kruhový tvar – např. Polsko</a:t>
            </a:r>
          </a:p>
          <a:p>
            <a:pPr>
              <a:lnSpc>
                <a:spcPct val="80000"/>
              </a:lnSpc>
            </a:pPr>
            <a:r>
              <a:rPr lang="cs-CZ" altLang="cs-CZ" i="1" dirty="0" smtClean="0"/>
              <a:t>Nevhodné rozložení</a:t>
            </a:r>
            <a:endParaRPr lang="cs-CZ" altLang="cs-CZ" dirty="0"/>
          </a:p>
          <a:p>
            <a:pPr lvl="1">
              <a:lnSpc>
                <a:spcPct val="80000"/>
              </a:lnSpc>
            </a:pPr>
            <a:r>
              <a:rPr lang="cs-CZ" altLang="cs-CZ" dirty="0" smtClean="0"/>
              <a:t>protáhlý tvar – např. Chile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cs-CZ" altLang="cs-CZ" dirty="0" smtClean="0"/>
              <a:t>V současné době se projevují snahy o volný </a:t>
            </a:r>
            <a:r>
              <a:rPr lang="cs-CZ" altLang="cs-CZ" dirty="0"/>
              <a:t>pohyb </a:t>
            </a:r>
            <a:r>
              <a:rPr lang="cs-CZ" altLang="cs-CZ" dirty="0" smtClean="0"/>
              <a:t>osob i materiálu v rámci EU		problémy,</a:t>
            </a:r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cs-CZ" altLang="cs-CZ" dirty="0" smtClean="0"/>
              <a:t>uprchlíci</a:t>
            </a:r>
            <a:r>
              <a:rPr lang="cs-CZ" altLang="cs-CZ" dirty="0"/>
              <a:t>, </a:t>
            </a:r>
            <a:r>
              <a:rPr lang="cs-CZ" altLang="cs-CZ" dirty="0" smtClean="0"/>
              <a:t>pašeráci,…</a:t>
            </a:r>
            <a:endParaRPr lang="cs-CZ" altLang="cs-CZ" dirty="0"/>
          </a:p>
        </p:txBody>
      </p:sp>
      <p:sp>
        <p:nvSpPr>
          <p:cNvPr id="5122" name="Rectangle 3"/>
          <p:cNvSpPr>
            <a:spLocks noGrp="1" noChangeArrowheads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cs-CZ" altLang="cs-CZ" sz="1500" dirty="0"/>
          </a:p>
        </p:txBody>
      </p:sp>
      <p:sp>
        <p:nvSpPr>
          <p:cNvPr id="4" name="Šipka doprava 3"/>
          <p:cNvSpPr/>
          <p:nvPr/>
        </p:nvSpPr>
        <p:spPr>
          <a:xfrm>
            <a:off x="4860032" y="329183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38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94235" y="445165"/>
            <a:ext cx="6172200" cy="475060"/>
          </a:xfrm>
        </p:spPr>
        <p:txBody>
          <a:bodyPr/>
          <a:lstStyle/>
          <a:p>
            <a:pPr eaLnBrk="1" hangingPunct="1"/>
            <a:r>
              <a:rPr lang="cs-CZ" altLang="cs-CZ" sz="1800" b="1" dirty="0"/>
              <a:t>Poznáš státy podle tvaru hranic?</a:t>
            </a:r>
          </a:p>
        </p:txBody>
      </p:sp>
      <p:pic>
        <p:nvPicPr>
          <p:cNvPr id="614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82" y="736144"/>
            <a:ext cx="1299414" cy="1202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755" y="2300655"/>
            <a:ext cx="1275160" cy="1889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466" y="938212"/>
            <a:ext cx="1268015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138" y="2223859"/>
            <a:ext cx="1232297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298" y="912195"/>
            <a:ext cx="2064544" cy="1635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81" y="2571750"/>
            <a:ext cx="2544045" cy="1618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6032" y="872611"/>
            <a:ext cx="2769540" cy="142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9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517658" y="549638"/>
            <a:ext cx="6172200" cy="475060"/>
          </a:xfrm>
        </p:spPr>
        <p:txBody>
          <a:bodyPr/>
          <a:lstStyle/>
          <a:p>
            <a:pPr eaLnBrk="1" hangingPunct="1"/>
            <a:r>
              <a:rPr lang="cs-CZ" altLang="cs-CZ" sz="1800" b="1" dirty="0"/>
              <a:t>Tvary hranic -  řešení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36" y="787168"/>
            <a:ext cx="1327061" cy="1227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158" y="2377802"/>
            <a:ext cx="1275160" cy="1889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544" y="844154"/>
            <a:ext cx="1268015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46" y="2301006"/>
            <a:ext cx="1232297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369" y="931067"/>
            <a:ext cx="2064544" cy="1635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75" y="2659622"/>
            <a:ext cx="2436738" cy="155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873745" y="1314198"/>
            <a:ext cx="73930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500" b="1" dirty="0"/>
              <a:t>Island</a:t>
            </a:r>
          </a:p>
        </p:txBody>
      </p:sp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5364088" y="1425861"/>
            <a:ext cx="837089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500" b="1" dirty="0"/>
              <a:t>Mexiko</a:t>
            </a: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7378715" y="1082593"/>
            <a:ext cx="622286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500" b="1" dirty="0"/>
              <a:t>Itálie</a:t>
            </a:r>
          </a:p>
        </p:txBody>
      </p:sp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1398598" y="3242098"/>
            <a:ext cx="591829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500" b="1"/>
              <a:t>USA</a:t>
            </a:r>
          </a:p>
        </p:txBody>
      </p:sp>
      <p:sp>
        <p:nvSpPr>
          <p:cNvPr id="7190" name="Text Box 22"/>
          <p:cNvSpPr txBox="1">
            <a:spLocks noChangeArrowheads="1"/>
          </p:cNvSpPr>
          <p:nvPr/>
        </p:nvSpPr>
        <p:spPr bwMode="auto">
          <a:xfrm>
            <a:off x="7043942" y="3087740"/>
            <a:ext cx="631904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500" b="1" dirty="0"/>
              <a:t>Indie</a:t>
            </a:r>
          </a:p>
        </p:txBody>
      </p:sp>
      <p:sp>
        <p:nvSpPr>
          <p:cNvPr id="7191" name="Text Box 23"/>
          <p:cNvSpPr txBox="1">
            <a:spLocks noChangeArrowheads="1"/>
          </p:cNvSpPr>
          <p:nvPr/>
        </p:nvSpPr>
        <p:spPr bwMode="auto">
          <a:xfrm>
            <a:off x="4174425" y="3335697"/>
            <a:ext cx="90120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500" b="1" dirty="0"/>
              <a:t>Velká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500" b="1" dirty="0"/>
              <a:t>Británie</a:t>
            </a:r>
          </a:p>
        </p:txBody>
      </p:sp>
      <p:sp>
        <p:nvSpPr>
          <p:cNvPr id="7193" name="Text Box 25"/>
          <p:cNvSpPr txBox="1">
            <a:spLocks noChangeArrowheads="1"/>
          </p:cNvSpPr>
          <p:nvPr/>
        </p:nvSpPr>
        <p:spPr bwMode="auto">
          <a:xfrm>
            <a:off x="2087167" y="3868341"/>
            <a:ext cx="184731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35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6003" y="965009"/>
            <a:ext cx="2572735" cy="1329043"/>
          </a:xfrm>
          <a:prstGeom prst="rect">
            <a:avLst/>
          </a:prstGeom>
        </p:spPr>
      </p:pic>
      <p:sp>
        <p:nvSpPr>
          <p:cNvPr id="27" name="Text Box 19"/>
          <p:cNvSpPr txBox="1">
            <a:spLocks noChangeArrowheads="1"/>
          </p:cNvSpPr>
          <p:nvPr/>
        </p:nvSpPr>
        <p:spPr bwMode="auto">
          <a:xfrm>
            <a:off x="2637833" y="1314198"/>
            <a:ext cx="1146468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500" b="1" dirty="0" smtClean="0"/>
              <a:t>Slovensko</a:t>
            </a:r>
            <a:endParaRPr lang="cs-CZ" altLang="cs-CZ" sz="1500" b="1" dirty="0"/>
          </a:p>
        </p:txBody>
      </p:sp>
    </p:spTree>
    <p:extLst>
      <p:ext uri="{BB962C8B-B14F-4D97-AF65-F5344CB8AC3E}">
        <p14:creationId xmlns:p14="http://schemas.microsoft.com/office/powerpoint/2010/main" val="184305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Podle nápovědy doplň slova na začátku vět: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485901" y="1200151"/>
            <a:ext cx="6241256" cy="339447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cs-CZ" dirty="0" smtClean="0"/>
              <a:t>a) hranicemi, b) umělé hranice, c) stát, d) přírodní hranice</a:t>
            </a:r>
          </a:p>
          <a:p>
            <a:pPr marL="385763" indent="-385763">
              <a:buFontTx/>
              <a:buAutoNum type="arabicPeriod"/>
              <a:defRPr/>
            </a:pPr>
            <a:r>
              <a:rPr lang="cs-CZ" dirty="0" smtClean="0"/>
              <a:t>_________ jsou ty, které vytyčili lidé bezohledně.</a:t>
            </a:r>
          </a:p>
          <a:p>
            <a:pPr marL="385763" indent="-385763">
              <a:buFontTx/>
              <a:buAutoNum type="arabicPeriod"/>
              <a:defRPr/>
            </a:pPr>
            <a:r>
              <a:rPr lang="cs-CZ" dirty="0" smtClean="0"/>
              <a:t>_________ tvoří vodní toky a hřebeny hor.</a:t>
            </a:r>
          </a:p>
          <a:p>
            <a:pPr marL="385763" indent="-385763">
              <a:buFontTx/>
              <a:buAutoNum type="arabicPeriod"/>
              <a:defRPr/>
            </a:pPr>
            <a:r>
              <a:rPr lang="cs-CZ" dirty="0"/>
              <a:t>_________ je základní politickou jednotkou, je určen mocí, hranicemi a populací.</a:t>
            </a:r>
          </a:p>
          <a:p>
            <a:pPr marL="385763" indent="-385763">
              <a:buFontTx/>
              <a:buAutoNum type="arabicPeriod"/>
              <a:defRPr/>
            </a:pPr>
            <a:r>
              <a:rPr lang="cs-CZ" dirty="0" smtClean="0"/>
              <a:t>_________ je vymezeno území každého státu.</a:t>
            </a:r>
          </a:p>
          <a:p>
            <a:pPr marL="0" indent="0">
              <a:buNone/>
              <a:defRPr/>
            </a:pPr>
            <a:endParaRPr lang="cs-CZ" dirty="0"/>
          </a:p>
          <a:p>
            <a:pPr marL="0" indent="0">
              <a:buNone/>
              <a:defRPr/>
            </a:pPr>
            <a:r>
              <a:rPr lang="cs-CZ" dirty="0" smtClean="0"/>
              <a:t>1B	2D	3C	4A</a:t>
            </a:r>
          </a:p>
        </p:txBody>
      </p:sp>
    </p:spTree>
    <p:extLst>
      <p:ext uri="{BB962C8B-B14F-4D97-AF65-F5344CB8AC3E}">
        <p14:creationId xmlns:p14="http://schemas.microsoft.com/office/powerpoint/2010/main" val="3904256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Aplikace </a:t>
            </a:r>
            <a:r>
              <a:rPr lang="cs-CZ" dirty="0" err="1" smtClean="0"/>
              <a:t>Border</a:t>
            </a:r>
            <a:r>
              <a:rPr lang="cs-CZ" dirty="0" smtClean="0"/>
              <a:t> Brain (pro </a:t>
            </a:r>
            <a:r>
              <a:rPr lang="cs-CZ" dirty="0" err="1" smtClean="0"/>
              <a:t>iPad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F33400-E7C1-402A-9D11-37931DDB1730}">
  <ds:schemaRefs>
    <ds:schemaRef ds:uri="http://www.w3.org/XML/1998/namespace"/>
    <ds:schemaRef ds:uri="http://schemas.microsoft.com/office/infopath/2007/PartnerControls"/>
    <ds:schemaRef ds:uri="http://purl.org/dc/terms/"/>
    <ds:schemaRef ds:uri="d19d6491-b662-4d98-996c-1e38fe9d0183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2006/metadata/propertie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1320</TotalTime>
  <Words>395</Words>
  <Application>Microsoft Office PowerPoint</Application>
  <PresentationFormat>Předvádění na obrazovce (16:9)</PresentationFormat>
  <Paragraphs>88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boxed_powerpoint_16x9_2012-08</vt:lpstr>
      <vt:lpstr>  Dotkněte se inovací CZ.1.07/1.3.00/51.0024  </vt:lpstr>
      <vt:lpstr>Prezentace aplikace PowerPoint</vt:lpstr>
      <vt:lpstr>Metodický pokyn</vt:lpstr>
      <vt:lpstr>Opakování: Zaškrtni závislá území. Použij politickou mapu světa v atlasu.</vt:lpstr>
      <vt:lpstr>Úvod</vt:lpstr>
      <vt:lpstr>Území státu</vt:lpstr>
      <vt:lpstr>Dělení hranic</vt:lpstr>
      <vt:lpstr>Zajímavosti</vt:lpstr>
      <vt:lpstr>Strategické rozložení</vt:lpstr>
      <vt:lpstr>Dělení států podle strategického rozložení</vt:lpstr>
      <vt:lpstr>Poznáš státy podle tvaru hranic?</vt:lpstr>
      <vt:lpstr>Tvary hranic -  řešení</vt:lpstr>
      <vt:lpstr>Podle nápovědy doplň slova na začátku vět: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Michal Culek</cp:lastModifiedBy>
  <cp:revision>25</cp:revision>
  <dcterms:created xsi:type="dcterms:W3CDTF">2014-10-07T08:27:59Z</dcterms:created>
  <dcterms:modified xsi:type="dcterms:W3CDTF">2015-06-09T07:03:48Z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